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5"/>
  </p:notesMasterIdLst>
  <p:sldIdLst>
    <p:sldId id="256" r:id="rId4"/>
    <p:sldId id="345" r:id="rId5"/>
    <p:sldId id="322" r:id="rId6"/>
    <p:sldId id="323" r:id="rId7"/>
    <p:sldId id="289" r:id="rId8"/>
    <p:sldId id="335" r:id="rId9"/>
    <p:sldId id="344" r:id="rId10"/>
    <p:sldId id="336" r:id="rId11"/>
    <p:sldId id="339" r:id="rId12"/>
    <p:sldId id="343" r:id="rId13"/>
    <p:sldId id="338" r:id="rId14"/>
    <p:sldId id="340" r:id="rId15"/>
    <p:sldId id="341" r:id="rId16"/>
    <p:sldId id="369" r:id="rId17"/>
    <p:sldId id="370" r:id="rId18"/>
    <p:sldId id="291" r:id="rId19"/>
    <p:sldId id="292" r:id="rId20"/>
    <p:sldId id="293" r:id="rId21"/>
    <p:sldId id="334" r:id="rId22"/>
    <p:sldId id="368"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94660"/>
  </p:normalViewPr>
  <p:slideViewPr>
    <p:cSldViewPr>
      <p:cViewPr varScale="1">
        <p:scale>
          <a:sx n="60" d="100"/>
          <a:sy n="60" d="100"/>
        </p:scale>
        <p:origin x="1473" y="3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970C3F-8639-416C-B848-B751980C9B49}" type="datetimeFigureOut">
              <a:rPr lang="en-AU" smtClean="0"/>
              <a:pPr/>
              <a:t>17/02/2020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94927-4020-40C1-90C1-DC264A78531E}" type="slidenum">
              <a:rPr lang="en-AU" smtClean="0"/>
              <a:pPr/>
              <a:t>‹#›</a:t>
            </a:fld>
            <a:endParaRPr lang="en-AU"/>
          </a:p>
        </p:txBody>
      </p:sp>
    </p:spTree>
    <p:extLst>
      <p:ext uri="{BB962C8B-B14F-4D97-AF65-F5344CB8AC3E}">
        <p14:creationId xmlns:p14="http://schemas.microsoft.com/office/powerpoint/2010/main" val="3215833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F6BB54C-40EF-4CD2-AE3F-C195F92100C3}" type="slidenum">
              <a:rPr lang="en-US" sz="1200" smtClean="0">
                <a:solidFill>
                  <a:srgbClr val="000000"/>
                </a:solidFill>
                <a:latin typeface="Arial" charset="0"/>
              </a:rPr>
              <a:pPr/>
              <a:t>17</a:t>
            </a:fld>
            <a:endParaRPr lang="en-US" sz="1200">
              <a:solidFill>
                <a:srgbClr val="000000"/>
              </a:solidFill>
              <a:latin typeface="Arial" charset="0"/>
            </a:endParaRPr>
          </a:p>
        </p:txBody>
      </p:sp>
      <p:sp>
        <p:nvSpPr>
          <p:cNvPr id="40963" name="Rectangle 2"/>
          <p:cNvSpPr>
            <a:spLocks noGrp="1" noRot="1" noChangeAspect="1" noChangeArrowheads="1" noTextEdit="1"/>
          </p:cNvSpPr>
          <p:nvPr>
            <p:ph type="sldImg"/>
          </p:nvPr>
        </p:nvSpPr>
        <p:spPr>
          <a:xfrm>
            <a:off x="1141413" y="685800"/>
            <a:ext cx="4575175" cy="3430588"/>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8C83EE6-0A11-4DD2-B7B3-E088BADCB279}" type="datetimeFigureOut">
              <a:rPr lang="en-AU" smtClean="0"/>
              <a:pPr/>
              <a:t>17/02/2020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92DA99-D1E7-431B-A9B9-359582642891}" type="slidenum">
              <a:rPr lang="en-AU" smtClean="0"/>
              <a:pPr/>
              <a:t>‹#›</a:t>
            </a:fld>
            <a:endParaRPr lang="en-AU"/>
          </a:p>
        </p:txBody>
      </p:sp>
    </p:spTree>
    <p:extLst>
      <p:ext uri="{BB962C8B-B14F-4D97-AF65-F5344CB8AC3E}">
        <p14:creationId xmlns:p14="http://schemas.microsoft.com/office/powerpoint/2010/main" val="337762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8C83EE6-0A11-4DD2-B7B3-E088BADCB279}" type="datetimeFigureOut">
              <a:rPr lang="en-AU" smtClean="0"/>
              <a:pPr/>
              <a:t>17/02/2020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92DA99-D1E7-431B-A9B9-359582642891}" type="slidenum">
              <a:rPr lang="en-AU" smtClean="0"/>
              <a:pPr/>
              <a:t>‹#›</a:t>
            </a:fld>
            <a:endParaRPr lang="en-AU"/>
          </a:p>
        </p:txBody>
      </p:sp>
    </p:spTree>
    <p:extLst>
      <p:ext uri="{BB962C8B-B14F-4D97-AF65-F5344CB8AC3E}">
        <p14:creationId xmlns:p14="http://schemas.microsoft.com/office/powerpoint/2010/main" val="89210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8C83EE6-0A11-4DD2-B7B3-E088BADCB279}" type="datetimeFigureOut">
              <a:rPr lang="en-AU" smtClean="0"/>
              <a:pPr/>
              <a:t>17/02/2020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92DA99-D1E7-431B-A9B9-359582642891}" type="slidenum">
              <a:rPr lang="en-AU" smtClean="0"/>
              <a:pPr/>
              <a:t>‹#›</a:t>
            </a:fld>
            <a:endParaRPr lang="en-AU"/>
          </a:p>
        </p:txBody>
      </p:sp>
    </p:spTree>
    <p:extLst>
      <p:ext uri="{BB962C8B-B14F-4D97-AF65-F5344CB8AC3E}">
        <p14:creationId xmlns:p14="http://schemas.microsoft.com/office/powerpoint/2010/main" val="3137542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800600" y="3092450"/>
            <a:ext cx="4279900" cy="579438"/>
          </a:xfrm>
        </p:spPr>
        <p:txBody>
          <a:bodyPr anchor="t">
            <a:spAutoFit/>
          </a:bodyPr>
          <a:lstStyle>
            <a:lvl1pPr>
              <a:lnSpc>
                <a:spcPct val="100000"/>
              </a:lnSpc>
              <a:defRPr sz="3200">
                <a:solidFill>
                  <a:schemeClr val="bg1"/>
                </a:solidFill>
              </a:defRPr>
            </a:lvl1pPr>
          </a:lstStyle>
          <a:p>
            <a:pPr lvl="0"/>
            <a:endParaRPr lang="en-US" noProof="0"/>
          </a:p>
        </p:txBody>
      </p:sp>
      <p:sp>
        <p:nvSpPr>
          <p:cNvPr id="8195" name="Rectangle 3"/>
          <p:cNvSpPr>
            <a:spLocks noGrp="1" noChangeArrowheads="1"/>
          </p:cNvSpPr>
          <p:nvPr>
            <p:ph type="subTitle" idx="1"/>
          </p:nvPr>
        </p:nvSpPr>
        <p:spPr>
          <a:xfrm>
            <a:off x="5073650" y="2362200"/>
            <a:ext cx="3733800" cy="641350"/>
          </a:xfrm>
        </p:spPr>
        <p:txBody>
          <a:bodyPr>
            <a:spAutoFit/>
          </a:bodyPr>
          <a:lstStyle>
            <a:lvl1pPr marL="0" indent="0" algn="ctr">
              <a:buFontTx/>
              <a:buNone/>
              <a:defRPr sz="4000" b="1">
                <a:solidFill>
                  <a:srgbClr val="003453"/>
                </a:solidFill>
              </a:defRPr>
            </a:lvl1pPr>
          </a:lstStyle>
          <a:p>
            <a:pPr lvl="0"/>
            <a:r>
              <a:rPr lang="en-US" noProof="0"/>
              <a:t>Sample Ch</a:t>
            </a:r>
          </a:p>
        </p:txBody>
      </p:sp>
    </p:spTree>
    <p:extLst>
      <p:ext uri="{BB962C8B-B14F-4D97-AF65-F5344CB8AC3E}">
        <p14:creationId xmlns:p14="http://schemas.microsoft.com/office/powerpoint/2010/main" val="2240426458"/>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10071923"/>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1406879"/>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447800"/>
            <a:ext cx="40386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447800"/>
            <a:ext cx="40386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75749769"/>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60318514"/>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32247940"/>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009186"/>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425166"/>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8C83EE6-0A11-4DD2-B7B3-E088BADCB279}" type="datetimeFigureOut">
              <a:rPr lang="en-AU" smtClean="0"/>
              <a:pPr/>
              <a:t>17/02/2020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92DA99-D1E7-431B-A9B9-359582642891}" type="slidenum">
              <a:rPr lang="en-AU" smtClean="0"/>
              <a:pPr/>
              <a:t>‹#›</a:t>
            </a:fld>
            <a:endParaRPr lang="en-AU"/>
          </a:p>
        </p:txBody>
      </p:sp>
    </p:spTree>
    <p:extLst>
      <p:ext uri="{BB962C8B-B14F-4D97-AF65-F5344CB8AC3E}">
        <p14:creationId xmlns:p14="http://schemas.microsoft.com/office/powerpoint/2010/main" val="1358473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4720994"/>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15295148"/>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59277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90488"/>
            <a:ext cx="6019800" cy="5927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67682723"/>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800600" y="3092450"/>
            <a:ext cx="4279900" cy="579438"/>
          </a:xfrm>
        </p:spPr>
        <p:txBody>
          <a:bodyPr anchor="t">
            <a:spAutoFit/>
          </a:bodyPr>
          <a:lstStyle>
            <a:lvl1pPr>
              <a:lnSpc>
                <a:spcPct val="100000"/>
              </a:lnSpc>
              <a:defRPr sz="3200">
                <a:solidFill>
                  <a:schemeClr val="bg1"/>
                </a:solidFill>
              </a:defRPr>
            </a:lvl1pPr>
          </a:lstStyle>
          <a:p>
            <a:pPr lvl="0"/>
            <a:endParaRPr lang="en-US" noProof="0"/>
          </a:p>
        </p:txBody>
      </p:sp>
      <p:sp>
        <p:nvSpPr>
          <p:cNvPr id="8195" name="Rectangle 3"/>
          <p:cNvSpPr>
            <a:spLocks noGrp="1" noChangeArrowheads="1"/>
          </p:cNvSpPr>
          <p:nvPr>
            <p:ph type="subTitle" idx="1"/>
          </p:nvPr>
        </p:nvSpPr>
        <p:spPr>
          <a:xfrm>
            <a:off x="5073650" y="2362200"/>
            <a:ext cx="3733800" cy="641350"/>
          </a:xfrm>
        </p:spPr>
        <p:txBody>
          <a:bodyPr>
            <a:spAutoFit/>
          </a:bodyPr>
          <a:lstStyle>
            <a:lvl1pPr marL="0" indent="0" algn="ctr">
              <a:buFontTx/>
              <a:buNone/>
              <a:defRPr sz="4000" b="1">
                <a:solidFill>
                  <a:srgbClr val="003453"/>
                </a:solidFill>
              </a:defRPr>
            </a:lvl1pPr>
          </a:lstStyle>
          <a:p>
            <a:pPr lvl="0"/>
            <a:r>
              <a:rPr lang="en-US" noProof="0"/>
              <a:t>Sample Ch</a:t>
            </a:r>
          </a:p>
        </p:txBody>
      </p:sp>
    </p:spTree>
    <p:extLst>
      <p:ext uri="{BB962C8B-B14F-4D97-AF65-F5344CB8AC3E}">
        <p14:creationId xmlns:p14="http://schemas.microsoft.com/office/powerpoint/2010/main" val="37288720"/>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34214886"/>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75881352"/>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447800"/>
            <a:ext cx="40386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447800"/>
            <a:ext cx="40386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25650960"/>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22704434"/>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354030239"/>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544857"/>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C83EE6-0A11-4DD2-B7B3-E088BADCB279}" type="datetimeFigureOut">
              <a:rPr lang="en-AU" smtClean="0"/>
              <a:pPr/>
              <a:t>17/02/2020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92DA99-D1E7-431B-A9B9-359582642891}" type="slidenum">
              <a:rPr lang="en-AU" smtClean="0"/>
              <a:pPr/>
              <a:t>‹#›</a:t>
            </a:fld>
            <a:endParaRPr lang="en-AU"/>
          </a:p>
        </p:txBody>
      </p:sp>
    </p:spTree>
    <p:extLst>
      <p:ext uri="{BB962C8B-B14F-4D97-AF65-F5344CB8AC3E}">
        <p14:creationId xmlns:p14="http://schemas.microsoft.com/office/powerpoint/2010/main" val="2713539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52739411"/>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4433558"/>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63166793"/>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59277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90488"/>
            <a:ext cx="6019800" cy="5927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50155039"/>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8C83EE6-0A11-4DD2-B7B3-E088BADCB279}" type="datetimeFigureOut">
              <a:rPr lang="en-AU" smtClean="0"/>
              <a:pPr/>
              <a:t>17/02/2020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92DA99-D1E7-431B-A9B9-359582642891}" type="slidenum">
              <a:rPr lang="en-AU" smtClean="0"/>
              <a:pPr/>
              <a:t>‹#›</a:t>
            </a:fld>
            <a:endParaRPr lang="en-AU"/>
          </a:p>
        </p:txBody>
      </p:sp>
    </p:spTree>
    <p:extLst>
      <p:ext uri="{BB962C8B-B14F-4D97-AF65-F5344CB8AC3E}">
        <p14:creationId xmlns:p14="http://schemas.microsoft.com/office/powerpoint/2010/main" val="125720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8C83EE6-0A11-4DD2-B7B3-E088BADCB279}" type="datetimeFigureOut">
              <a:rPr lang="en-AU" smtClean="0"/>
              <a:pPr/>
              <a:t>17/02/2020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692DA99-D1E7-431B-A9B9-359582642891}" type="slidenum">
              <a:rPr lang="en-AU" smtClean="0"/>
              <a:pPr/>
              <a:t>‹#›</a:t>
            </a:fld>
            <a:endParaRPr lang="en-AU"/>
          </a:p>
        </p:txBody>
      </p:sp>
    </p:spTree>
    <p:extLst>
      <p:ext uri="{BB962C8B-B14F-4D97-AF65-F5344CB8AC3E}">
        <p14:creationId xmlns:p14="http://schemas.microsoft.com/office/powerpoint/2010/main" val="263278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8C83EE6-0A11-4DD2-B7B3-E088BADCB279}" type="datetimeFigureOut">
              <a:rPr lang="en-AU" smtClean="0"/>
              <a:pPr/>
              <a:t>17/02/2020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692DA99-D1E7-431B-A9B9-359582642891}" type="slidenum">
              <a:rPr lang="en-AU" smtClean="0"/>
              <a:pPr/>
              <a:t>‹#›</a:t>
            </a:fld>
            <a:endParaRPr lang="en-AU"/>
          </a:p>
        </p:txBody>
      </p:sp>
    </p:spTree>
    <p:extLst>
      <p:ext uri="{BB962C8B-B14F-4D97-AF65-F5344CB8AC3E}">
        <p14:creationId xmlns:p14="http://schemas.microsoft.com/office/powerpoint/2010/main" val="204170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83EE6-0A11-4DD2-B7B3-E088BADCB279}" type="datetimeFigureOut">
              <a:rPr lang="en-AU" smtClean="0"/>
              <a:pPr/>
              <a:t>17/02/2020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692DA99-D1E7-431B-A9B9-359582642891}" type="slidenum">
              <a:rPr lang="en-AU" smtClean="0"/>
              <a:pPr/>
              <a:t>‹#›</a:t>
            </a:fld>
            <a:endParaRPr lang="en-AU"/>
          </a:p>
        </p:txBody>
      </p:sp>
    </p:spTree>
    <p:extLst>
      <p:ext uri="{BB962C8B-B14F-4D97-AF65-F5344CB8AC3E}">
        <p14:creationId xmlns:p14="http://schemas.microsoft.com/office/powerpoint/2010/main" val="2127556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C83EE6-0A11-4DD2-B7B3-E088BADCB279}" type="datetimeFigureOut">
              <a:rPr lang="en-AU" smtClean="0"/>
              <a:pPr/>
              <a:t>17/02/2020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92DA99-D1E7-431B-A9B9-359582642891}" type="slidenum">
              <a:rPr lang="en-AU" smtClean="0"/>
              <a:pPr/>
              <a:t>‹#›</a:t>
            </a:fld>
            <a:endParaRPr lang="en-AU"/>
          </a:p>
        </p:txBody>
      </p:sp>
    </p:spTree>
    <p:extLst>
      <p:ext uri="{BB962C8B-B14F-4D97-AF65-F5344CB8AC3E}">
        <p14:creationId xmlns:p14="http://schemas.microsoft.com/office/powerpoint/2010/main" val="179203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C83EE6-0A11-4DD2-B7B3-E088BADCB279}" type="datetimeFigureOut">
              <a:rPr lang="en-AU" smtClean="0"/>
              <a:pPr/>
              <a:t>17/02/2020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92DA99-D1E7-431B-A9B9-359582642891}" type="slidenum">
              <a:rPr lang="en-AU" smtClean="0"/>
              <a:pPr/>
              <a:t>‹#›</a:t>
            </a:fld>
            <a:endParaRPr lang="en-AU"/>
          </a:p>
        </p:txBody>
      </p:sp>
    </p:spTree>
    <p:extLst>
      <p:ext uri="{BB962C8B-B14F-4D97-AF65-F5344CB8AC3E}">
        <p14:creationId xmlns:p14="http://schemas.microsoft.com/office/powerpoint/2010/main" val="344240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83EE6-0A11-4DD2-B7B3-E088BADCB279}" type="datetimeFigureOut">
              <a:rPr lang="en-AU" smtClean="0"/>
              <a:pPr/>
              <a:t>17/02/2020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2DA99-D1E7-431B-A9B9-359582642891}" type="slidenum">
              <a:rPr lang="en-AU" smtClean="0"/>
              <a:pPr/>
              <a:t>‹#›</a:t>
            </a:fld>
            <a:endParaRPr lang="en-AU"/>
          </a:p>
        </p:txBody>
      </p:sp>
    </p:spTree>
    <p:extLst>
      <p:ext uri="{BB962C8B-B14F-4D97-AF65-F5344CB8AC3E}">
        <p14:creationId xmlns:p14="http://schemas.microsoft.com/office/powerpoint/2010/main" val="427356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8788" y="90488"/>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447800"/>
            <a:ext cx="8229600" cy="457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173" name="Text Box 5"/>
          <p:cNvSpPr txBox="1">
            <a:spLocks noChangeArrowheads="1"/>
          </p:cNvSpPr>
          <p:nvPr/>
        </p:nvSpPr>
        <p:spPr bwMode="auto">
          <a:xfrm>
            <a:off x="8382000" y="6581775"/>
            <a:ext cx="5127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20000"/>
              </a:spcBef>
              <a:spcAft>
                <a:spcPct val="0"/>
              </a:spcAft>
              <a:buSzPct val="75000"/>
              <a:buFont typeface="Wingdings" pitchFamily="2" charset="2"/>
              <a:buNone/>
            </a:pPr>
            <a:r>
              <a:rPr lang="en-US" sz="1000">
                <a:solidFill>
                  <a:srgbClr val="FFFFFF"/>
                </a:solidFill>
              </a:rPr>
              <a:t>2 | </a:t>
            </a:r>
            <a:fld id="{DB674722-FCD3-4569-BF44-16BE52D24E45}" type="slidenum">
              <a:rPr lang="en-US" sz="1000">
                <a:solidFill>
                  <a:srgbClr val="FFFFFF"/>
                </a:solidFill>
              </a:rPr>
              <a:pPr fontAlgn="base">
                <a:spcBef>
                  <a:spcPct val="20000"/>
                </a:spcBef>
                <a:spcAft>
                  <a:spcPct val="0"/>
                </a:spcAft>
                <a:buSzPct val="75000"/>
                <a:buFont typeface="Wingdings" pitchFamily="2" charset="2"/>
                <a:buNone/>
              </a:pPr>
              <a:t>‹#›</a:t>
            </a:fld>
            <a:endParaRPr lang="en-US" sz="1000">
              <a:solidFill>
                <a:srgbClr val="FFFFFF"/>
              </a:solidFill>
            </a:endParaRPr>
          </a:p>
        </p:txBody>
      </p:sp>
      <p:sp>
        <p:nvSpPr>
          <p:cNvPr id="7175" name="Text Box 7"/>
          <p:cNvSpPr txBox="1">
            <a:spLocks noChangeArrowheads="1"/>
          </p:cNvSpPr>
          <p:nvPr/>
        </p:nvSpPr>
        <p:spPr bwMode="auto">
          <a:xfrm>
            <a:off x="90488" y="6589713"/>
            <a:ext cx="30432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20000"/>
              </a:spcBef>
              <a:spcAft>
                <a:spcPct val="0"/>
              </a:spcAft>
              <a:buSzPct val="75000"/>
              <a:buFont typeface="Wingdings" pitchFamily="2" charset="2"/>
              <a:buNone/>
            </a:pPr>
            <a:r>
              <a:rPr lang="en-US" sz="1000">
                <a:solidFill>
                  <a:srgbClr val="FFFFFF"/>
                </a:solidFill>
              </a:rPr>
              <a:t>Copyright © Cengage Learning. All rights reserved.</a:t>
            </a:r>
          </a:p>
        </p:txBody>
      </p:sp>
    </p:spTree>
    <p:extLst>
      <p:ext uri="{BB962C8B-B14F-4D97-AF65-F5344CB8AC3E}">
        <p14:creationId xmlns:p14="http://schemas.microsoft.com/office/powerpoint/2010/main" val="3891925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r"/>
  </p:transition>
  <p:txStyles>
    <p:titleStyle>
      <a:lvl1pPr algn="ctr" rtl="0" fontAlgn="base">
        <a:lnSpc>
          <a:spcPct val="90000"/>
        </a:lnSpc>
        <a:spcBef>
          <a:spcPct val="0"/>
        </a:spcBef>
        <a:spcAft>
          <a:spcPct val="0"/>
        </a:spcAft>
        <a:defRPr sz="4000">
          <a:solidFill>
            <a:srgbClr val="0B1B35"/>
          </a:solidFill>
          <a:latin typeface="+mj-lt"/>
          <a:ea typeface="+mj-ea"/>
          <a:cs typeface="+mj-cs"/>
        </a:defRPr>
      </a:lvl1pPr>
      <a:lvl2pPr algn="ctr" rtl="0" fontAlgn="base">
        <a:lnSpc>
          <a:spcPct val="90000"/>
        </a:lnSpc>
        <a:spcBef>
          <a:spcPct val="0"/>
        </a:spcBef>
        <a:spcAft>
          <a:spcPct val="0"/>
        </a:spcAft>
        <a:defRPr sz="4000">
          <a:solidFill>
            <a:srgbClr val="0B1B35"/>
          </a:solidFill>
          <a:latin typeface="Arial" charset="0"/>
        </a:defRPr>
      </a:lvl2pPr>
      <a:lvl3pPr algn="ctr" rtl="0" fontAlgn="base">
        <a:lnSpc>
          <a:spcPct val="90000"/>
        </a:lnSpc>
        <a:spcBef>
          <a:spcPct val="0"/>
        </a:spcBef>
        <a:spcAft>
          <a:spcPct val="0"/>
        </a:spcAft>
        <a:defRPr sz="4000">
          <a:solidFill>
            <a:srgbClr val="0B1B35"/>
          </a:solidFill>
          <a:latin typeface="Arial" charset="0"/>
        </a:defRPr>
      </a:lvl3pPr>
      <a:lvl4pPr algn="ctr" rtl="0" fontAlgn="base">
        <a:lnSpc>
          <a:spcPct val="90000"/>
        </a:lnSpc>
        <a:spcBef>
          <a:spcPct val="0"/>
        </a:spcBef>
        <a:spcAft>
          <a:spcPct val="0"/>
        </a:spcAft>
        <a:defRPr sz="4000">
          <a:solidFill>
            <a:srgbClr val="0B1B35"/>
          </a:solidFill>
          <a:latin typeface="Arial" charset="0"/>
        </a:defRPr>
      </a:lvl4pPr>
      <a:lvl5pPr algn="ctr" rtl="0" fontAlgn="base">
        <a:lnSpc>
          <a:spcPct val="90000"/>
        </a:lnSpc>
        <a:spcBef>
          <a:spcPct val="0"/>
        </a:spcBef>
        <a:spcAft>
          <a:spcPct val="0"/>
        </a:spcAft>
        <a:defRPr sz="4000">
          <a:solidFill>
            <a:srgbClr val="0B1B35"/>
          </a:solidFill>
          <a:latin typeface="Arial" charset="0"/>
        </a:defRPr>
      </a:lvl5pPr>
      <a:lvl6pPr marL="457200" algn="ctr" rtl="0" fontAlgn="base">
        <a:lnSpc>
          <a:spcPct val="90000"/>
        </a:lnSpc>
        <a:spcBef>
          <a:spcPct val="0"/>
        </a:spcBef>
        <a:spcAft>
          <a:spcPct val="0"/>
        </a:spcAft>
        <a:defRPr sz="4000">
          <a:solidFill>
            <a:srgbClr val="0B1B35"/>
          </a:solidFill>
          <a:latin typeface="Arial" charset="0"/>
        </a:defRPr>
      </a:lvl6pPr>
      <a:lvl7pPr marL="914400" algn="ctr" rtl="0" fontAlgn="base">
        <a:lnSpc>
          <a:spcPct val="90000"/>
        </a:lnSpc>
        <a:spcBef>
          <a:spcPct val="0"/>
        </a:spcBef>
        <a:spcAft>
          <a:spcPct val="0"/>
        </a:spcAft>
        <a:defRPr sz="4000">
          <a:solidFill>
            <a:srgbClr val="0B1B35"/>
          </a:solidFill>
          <a:latin typeface="Arial" charset="0"/>
        </a:defRPr>
      </a:lvl7pPr>
      <a:lvl8pPr marL="1371600" algn="ctr" rtl="0" fontAlgn="base">
        <a:lnSpc>
          <a:spcPct val="90000"/>
        </a:lnSpc>
        <a:spcBef>
          <a:spcPct val="0"/>
        </a:spcBef>
        <a:spcAft>
          <a:spcPct val="0"/>
        </a:spcAft>
        <a:defRPr sz="4000">
          <a:solidFill>
            <a:srgbClr val="0B1B35"/>
          </a:solidFill>
          <a:latin typeface="Arial" charset="0"/>
        </a:defRPr>
      </a:lvl8pPr>
      <a:lvl9pPr marL="1828800" algn="ctr" rtl="0" fontAlgn="base">
        <a:lnSpc>
          <a:spcPct val="90000"/>
        </a:lnSpc>
        <a:spcBef>
          <a:spcPct val="0"/>
        </a:spcBef>
        <a:spcAft>
          <a:spcPct val="0"/>
        </a:spcAft>
        <a:defRPr sz="4000">
          <a:solidFill>
            <a:srgbClr val="0B1B35"/>
          </a:solidFill>
          <a:latin typeface="Arial" charset="0"/>
        </a:defRPr>
      </a:lvl9pPr>
    </p:titleStyle>
    <p:bodyStyle>
      <a:lvl1pPr marL="347663" indent="-347663" algn="l" rtl="0" fontAlgn="base">
        <a:lnSpc>
          <a:spcPct val="90000"/>
        </a:lnSpc>
        <a:spcBef>
          <a:spcPct val="20000"/>
        </a:spcBef>
        <a:spcAft>
          <a:spcPct val="0"/>
        </a:spcAft>
        <a:buChar char="•"/>
        <a:defRPr sz="2800">
          <a:solidFill>
            <a:srgbClr val="0B1B35"/>
          </a:solidFill>
          <a:latin typeface="+mn-lt"/>
          <a:ea typeface="+mn-ea"/>
          <a:cs typeface="+mn-cs"/>
        </a:defRPr>
      </a:lvl1pPr>
      <a:lvl2pPr marL="739775" indent="-277813" algn="l" rtl="0" fontAlgn="base">
        <a:lnSpc>
          <a:spcPct val="90000"/>
        </a:lnSpc>
        <a:spcBef>
          <a:spcPct val="20000"/>
        </a:spcBef>
        <a:spcAft>
          <a:spcPct val="0"/>
        </a:spcAft>
        <a:buFont typeface="Arial" charset="0"/>
        <a:buChar char="–"/>
        <a:defRPr sz="2400">
          <a:solidFill>
            <a:srgbClr val="0B1B35"/>
          </a:solidFill>
          <a:latin typeface="+mn-lt"/>
        </a:defRPr>
      </a:lvl2pPr>
      <a:lvl3pPr marL="1089025" indent="-233363" algn="l" rtl="0" fontAlgn="base">
        <a:lnSpc>
          <a:spcPct val="90000"/>
        </a:lnSpc>
        <a:spcBef>
          <a:spcPct val="20000"/>
        </a:spcBef>
        <a:spcAft>
          <a:spcPct val="0"/>
        </a:spcAft>
        <a:buChar char="•"/>
        <a:defRPr sz="2000">
          <a:solidFill>
            <a:srgbClr val="0B1B35"/>
          </a:solidFill>
          <a:latin typeface="+mn-lt"/>
        </a:defRPr>
      </a:lvl3pPr>
      <a:lvl4pPr marL="2100263" indent="-327025" algn="l" rtl="0" fontAlgn="base">
        <a:lnSpc>
          <a:spcPct val="90000"/>
        </a:lnSpc>
        <a:spcBef>
          <a:spcPct val="20000"/>
        </a:spcBef>
        <a:spcAft>
          <a:spcPct val="0"/>
        </a:spcAft>
        <a:buChar char="–"/>
        <a:defRPr>
          <a:solidFill>
            <a:schemeClr val="tx1"/>
          </a:solidFill>
          <a:latin typeface="+mn-lt"/>
        </a:defRPr>
      </a:lvl4pPr>
      <a:lvl5pPr marL="2519363" indent="-304800" algn="l" rtl="0" fontAlgn="base">
        <a:lnSpc>
          <a:spcPct val="90000"/>
        </a:lnSpc>
        <a:spcBef>
          <a:spcPct val="20000"/>
        </a:spcBef>
        <a:spcAft>
          <a:spcPct val="0"/>
        </a:spcAft>
        <a:buChar char="»"/>
        <a:defRPr sz="1600">
          <a:solidFill>
            <a:schemeClr val="tx1"/>
          </a:solidFill>
          <a:latin typeface="+mn-lt"/>
        </a:defRPr>
      </a:lvl5pPr>
      <a:lvl6pPr marL="2976563" indent="-304800" algn="l" rtl="0" fontAlgn="base">
        <a:lnSpc>
          <a:spcPct val="90000"/>
        </a:lnSpc>
        <a:spcBef>
          <a:spcPct val="20000"/>
        </a:spcBef>
        <a:spcAft>
          <a:spcPct val="0"/>
        </a:spcAft>
        <a:buChar char="»"/>
        <a:defRPr sz="1600">
          <a:solidFill>
            <a:schemeClr val="tx1"/>
          </a:solidFill>
          <a:latin typeface="+mn-lt"/>
        </a:defRPr>
      </a:lvl6pPr>
      <a:lvl7pPr marL="3433763" indent="-304800" algn="l" rtl="0" fontAlgn="base">
        <a:lnSpc>
          <a:spcPct val="90000"/>
        </a:lnSpc>
        <a:spcBef>
          <a:spcPct val="20000"/>
        </a:spcBef>
        <a:spcAft>
          <a:spcPct val="0"/>
        </a:spcAft>
        <a:buChar char="»"/>
        <a:defRPr sz="1600">
          <a:solidFill>
            <a:schemeClr val="tx1"/>
          </a:solidFill>
          <a:latin typeface="+mn-lt"/>
        </a:defRPr>
      </a:lvl7pPr>
      <a:lvl8pPr marL="3890963" indent="-304800" algn="l" rtl="0" fontAlgn="base">
        <a:lnSpc>
          <a:spcPct val="90000"/>
        </a:lnSpc>
        <a:spcBef>
          <a:spcPct val="20000"/>
        </a:spcBef>
        <a:spcAft>
          <a:spcPct val="0"/>
        </a:spcAft>
        <a:buChar char="»"/>
        <a:defRPr sz="1600">
          <a:solidFill>
            <a:schemeClr val="tx1"/>
          </a:solidFill>
          <a:latin typeface="+mn-lt"/>
        </a:defRPr>
      </a:lvl8pPr>
      <a:lvl9pPr marL="4348163" indent="-304800" algn="l" rtl="0" fontAlgn="base">
        <a:lnSpc>
          <a:spcPct val="90000"/>
        </a:lnSpc>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8788" y="90488"/>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447800"/>
            <a:ext cx="8229600" cy="457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173" name="Text Box 5"/>
          <p:cNvSpPr txBox="1">
            <a:spLocks noChangeArrowheads="1"/>
          </p:cNvSpPr>
          <p:nvPr/>
        </p:nvSpPr>
        <p:spPr bwMode="auto">
          <a:xfrm>
            <a:off x="8382000" y="6581775"/>
            <a:ext cx="5127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20000"/>
              </a:spcBef>
              <a:spcAft>
                <a:spcPct val="0"/>
              </a:spcAft>
              <a:buSzPct val="75000"/>
              <a:buFont typeface="Wingdings" pitchFamily="2" charset="2"/>
              <a:buNone/>
            </a:pPr>
            <a:r>
              <a:rPr lang="en-US" sz="1000">
                <a:solidFill>
                  <a:srgbClr val="FFFFFF"/>
                </a:solidFill>
              </a:rPr>
              <a:t>2 | </a:t>
            </a:r>
            <a:fld id="{DB674722-FCD3-4569-BF44-16BE52D24E45}" type="slidenum">
              <a:rPr lang="en-US" sz="1000">
                <a:solidFill>
                  <a:srgbClr val="FFFFFF"/>
                </a:solidFill>
              </a:rPr>
              <a:pPr fontAlgn="base">
                <a:spcBef>
                  <a:spcPct val="20000"/>
                </a:spcBef>
                <a:spcAft>
                  <a:spcPct val="0"/>
                </a:spcAft>
                <a:buSzPct val="75000"/>
                <a:buFont typeface="Wingdings" pitchFamily="2" charset="2"/>
                <a:buNone/>
              </a:pPr>
              <a:t>‹#›</a:t>
            </a:fld>
            <a:endParaRPr lang="en-US" sz="1000">
              <a:solidFill>
                <a:srgbClr val="FFFFFF"/>
              </a:solidFill>
            </a:endParaRPr>
          </a:p>
        </p:txBody>
      </p:sp>
      <p:sp>
        <p:nvSpPr>
          <p:cNvPr id="7175" name="Text Box 7"/>
          <p:cNvSpPr txBox="1">
            <a:spLocks noChangeArrowheads="1"/>
          </p:cNvSpPr>
          <p:nvPr/>
        </p:nvSpPr>
        <p:spPr bwMode="auto">
          <a:xfrm>
            <a:off x="90488" y="6589713"/>
            <a:ext cx="30432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20000"/>
              </a:spcBef>
              <a:spcAft>
                <a:spcPct val="0"/>
              </a:spcAft>
              <a:buSzPct val="75000"/>
              <a:buFont typeface="Wingdings" pitchFamily="2" charset="2"/>
              <a:buNone/>
            </a:pPr>
            <a:r>
              <a:rPr lang="en-US" sz="1000">
                <a:solidFill>
                  <a:srgbClr val="FFFFFF"/>
                </a:solidFill>
              </a:rPr>
              <a:t>Copyright © Cengage Learning. All rights reserved.</a:t>
            </a:r>
          </a:p>
        </p:txBody>
      </p:sp>
    </p:spTree>
    <p:extLst>
      <p:ext uri="{BB962C8B-B14F-4D97-AF65-F5344CB8AC3E}">
        <p14:creationId xmlns:p14="http://schemas.microsoft.com/office/powerpoint/2010/main" val="2553147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r"/>
  </p:transition>
  <p:txStyles>
    <p:titleStyle>
      <a:lvl1pPr algn="ctr" rtl="0" fontAlgn="base">
        <a:lnSpc>
          <a:spcPct val="90000"/>
        </a:lnSpc>
        <a:spcBef>
          <a:spcPct val="0"/>
        </a:spcBef>
        <a:spcAft>
          <a:spcPct val="0"/>
        </a:spcAft>
        <a:defRPr sz="4000">
          <a:solidFill>
            <a:srgbClr val="0B1B35"/>
          </a:solidFill>
          <a:latin typeface="+mj-lt"/>
          <a:ea typeface="+mj-ea"/>
          <a:cs typeface="+mj-cs"/>
        </a:defRPr>
      </a:lvl1pPr>
      <a:lvl2pPr algn="ctr" rtl="0" fontAlgn="base">
        <a:lnSpc>
          <a:spcPct val="90000"/>
        </a:lnSpc>
        <a:spcBef>
          <a:spcPct val="0"/>
        </a:spcBef>
        <a:spcAft>
          <a:spcPct val="0"/>
        </a:spcAft>
        <a:defRPr sz="4000">
          <a:solidFill>
            <a:srgbClr val="0B1B35"/>
          </a:solidFill>
          <a:latin typeface="Arial" charset="0"/>
        </a:defRPr>
      </a:lvl2pPr>
      <a:lvl3pPr algn="ctr" rtl="0" fontAlgn="base">
        <a:lnSpc>
          <a:spcPct val="90000"/>
        </a:lnSpc>
        <a:spcBef>
          <a:spcPct val="0"/>
        </a:spcBef>
        <a:spcAft>
          <a:spcPct val="0"/>
        </a:spcAft>
        <a:defRPr sz="4000">
          <a:solidFill>
            <a:srgbClr val="0B1B35"/>
          </a:solidFill>
          <a:latin typeface="Arial" charset="0"/>
        </a:defRPr>
      </a:lvl3pPr>
      <a:lvl4pPr algn="ctr" rtl="0" fontAlgn="base">
        <a:lnSpc>
          <a:spcPct val="90000"/>
        </a:lnSpc>
        <a:spcBef>
          <a:spcPct val="0"/>
        </a:spcBef>
        <a:spcAft>
          <a:spcPct val="0"/>
        </a:spcAft>
        <a:defRPr sz="4000">
          <a:solidFill>
            <a:srgbClr val="0B1B35"/>
          </a:solidFill>
          <a:latin typeface="Arial" charset="0"/>
        </a:defRPr>
      </a:lvl4pPr>
      <a:lvl5pPr algn="ctr" rtl="0" fontAlgn="base">
        <a:lnSpc>
          <a:spcPct val="90000"/>
        </a:lnSpc>
        <a:spcBef>
          <a:spcPct val="0"/>
        </a:spcBef>
        <a:spcAft>
          <a:spcPct val="0"/>
        </a:spcAft>
        <a:defRPr sz="4000">
          <a:solidFill>
            <a:srgbClr val="0B1B35"/>
          </a:solidFill>
          <a:latin typeface="Arial" charset="0"/>
        </a:defRPr>
      </a:lvl5pPr>
      <a:lvl6pPr marL="457200" algn="ctr" rtl="0" fontAlgn="base">
        <a:lnSpc>
          <a:spcPct val="90000"/>
        </a:lnSpc>
        <a:spcBef>
          <a:spcPct val="0"/>
        </a:spcBef>
        <a:spcAft>
          <a:spcPct val="0"/>
        </a:spcAft>
        <a:defRPr sz="4000">
          <a:solidFill>
            <a:srgbClr val="0B1B35"/>
          </a:solidFill>
          <a:latin typeface="Arial" charset="0"/>
        </a:defRPr>
      </a:lvl6pPr>
      <a:lvl7pPr marL="914400" algn="ctr" rtl="0" fontAlgn="base">
        <a:lnSpc>
          <a:spcPct val="90000"/>
        </a:lnSpc>
        <a:spcBef>
          <a:spcPct val="0"/>
        </a:spcBef>
        <a:spcAft>
          <a:spcPct val="0"/>
        </a:spcAft>
        <a:defRPr sz="4000">
          <a:solidFill>
            <a:srgbClr val="0B1B35"/>
          </a:solidFill>
          <a:latin typeface="Arial" charset="0"/>
        </a:defRPr>
      </a:lvl7pPr>
      <a:lvl8pPr marL="1371600" algn="ctr" rtl="0" fontAlgn="base">
        <a:lnSpc>
          <a:spcPct val="90000"/>
        </a:lnSpc>
        <a:spcBef>
          <a:spcPct val="0"/>
        </a:spcBef>
        <a:spcAft>
          <a:spcPct val="0"/>
        </a:spcAft>
        <a:defRPr sz="4000">
          <a:solidFill>
            <a:srgbClr val="0B1B35"/>
          </a:solidFill>
          <a:latin typeface="Arial" charset="0"/>
        </a:defRPr>
      </a:lvl8pPr>
      <a:lvl9pPr marL="1828800" algn="ctr" rtl="0" fontAlgn="base">
        <a:lnSpc>
          <a:spcPct val="90000"/>
        </a:lnSpc>
        <a:spcBef>
          <a:spcPct val="0"/>
        </a:spcBef>
        <a:spcAft>
          <a:spcPct val="0"/>
        </a:spcAft>
        <a:defRPr sz="4000">
          <a:solidFill>
            <a:srgbClr val="0B1B35"/>
          </a:solidFill>
          <a:latin typeface="Arial" charset="0"/>
        </a:defRPr>
      </a:lvl9pPr>
    </p:titleStyle>
    <p:bodyStyle>
      <a:lvl1pPr marL="347663" indent="-347663" algn="l" rtl="0" fontAlgn="base">
        <a:lnSpc>
          <a:spcPct val="90000"/>
        </a:lnSpc>
        <a:spcBef>
          <a:spcPct val="20000"/>
        </a:spcBef>
        <a:spcAft>
          <a:spcPct val="0"/>
        </a:spcAft>
        <a:buChar char="•"/>
        <a:defRPr sz="2800">
          <a:solidFill>
            <a:srgbClr val="0B1B35"/>
          </a:solidFill>
          <a:latin typeface="+mn-lt"/>
          <a:ea typeface="+mn-ea"/>
          <a:cs typeface="+mn-cs"/>
        </a:defRPr>
      </a:lvl1pPr>
      <a:lvl2pPr marL="739775" indent="-277813" algn="l" rtl="0" fontAlgn="base">
        <a:lnSpc>
          <a:spcPct val="90000"/>
        </a:lnSpc>
        <a:spcBef>
          <a:spcPct val="20000"/>
        </a:spcBef>
        <a:spcAft>
          <a:spcPct val="0"/>
        </a:spcAft>
        <a:buFont typeface="Arial" charset="0"/>
        <a:buChar char="–"/>
        <a:defRPr sz="2400">
          <a:solidFill>
            <a:srgbClr val="0B1B35"/>
          </a:solidFill>
          <a:latin typeface="+mn-lt"/>
        </a:defRPr>
      </a:lvl2pPr>
      <a:lvl3pPr marL="1089025" indent="-233363" algn="l" rtl="0" fontAlgn="base">
        <a:lnSpc>
          <a:spcPct val="90000"/>
        </a:lnSpc>
        <a:spcBef>
          <a:spcPct val="20000"/>
        </a:spcBef>
        <a:spcAft>
          <a:spcPct val="0"/>
        </a:spcAft>
        <a:buChar char="•"/>
        <a:defRPr sz="2000">
          <a:solidFill>
            <a:srgbClr val="0B1B35"/>
          </a:solidFill>
          <a:latin typeface="+mn-lt"/>
        </a:defRPr>
      </a:lvl3pPr>
      <a:lvl4pPr marL="2100263" indent="-327025" algn="l" rtl="0" fontAlgn="base">
        <a:lnSpc>
          <a:spcPct val="90000"/>
        </a:lnSpc>
        <a:spcBef>
          <a:spcPct val="20000"/>
        </a:spcBef>
        <a:spcAft>
          <a:spcPct val="0"/>
        </a:spcAft>
        <a:buChar char="–"/>
        <a:defRPr>
          <a:solidFill>
            <a:schemeClr val="tx1"/>
          </a:solidFill>
          <a:latin typeface="+mn-lt"/>
        </a:defRPr>
      </a:lvl4pPr>
      <a:lvl5pPr marL="2519363" indent="-304800" algn="l" rtl="0" fontAlgn="base">
        <a:lnSpc>
          <a:spcPct val="90000"/>
        </a:lnSpc>
        <a:spcBef>
          <a:spcPct val="20000"/>
        </a:spcBef>
        <a:spcAft>
          <a:spcPct val="0"/>
        </a:spcAft>
        <a:buChar char="»"/>
        <a:defRPr sz="1600">
          <a:solidFill>
            <a:schemeClr val="tx1"/>
          </a:solidFill>
          <a:latin typeface="+mn-lt"/>
        </a:defRPr>
      </a:lvl5pPr>
      <a:lvl6pPr marL="2976563" indent="-304800" algn="l" rtl="0" fontAlgn="base">
        <a:lnSpc>
          <a:spcPct val="90000"/>
        </a:lnSpc>
        <a:spcBef>
          <a:spcPct val="20000"/>
        </a:spcBef>
        <a:spcAft>
          <a:spcPct val="0"/>
        </a:spcAft>
        <a:buChar char="»"/>
        <a:defRPr sz="1600">
          <a:solidFill>
            <a:schemeClr val="tx1"/>
          </a:solidFill>
          <a:latin typeface="+mn-lt"/>
        </a:defRPr>
      </a:lvl6pPr>
      <a:lvl7pPr marL="3433763" indent="-304800" algn="l" rtl="0" fontAlgn="base">
        <a:lnSpc>
          <a:spcPct val="90000"/>
        </a:lnSpc>
        <a:spcBef>
          <a:spcPct val="20000"/>
        </a:spcBef>
        <a:spcAft>
          <a:spcPct val="0"/>
        </a:spcAft>
        <a:buChar char="»"/>
        <a:defRPr sz="1600">
          <a:solidFill>
            <a:schemeClr val="tx1"/>
          </a:solidFill>
          <a:latin typeface="+mn-lt"/>
        </a:defRPr>
      </a:lvl7pPr>
      <a:lvl8pPr marL="3890963" indent="-304800" algn="l" rtl="0" fontAlgn="base">
        <a:lnSpc>
          <a:spcPct val="90000"/>
        </a:lnSpc>
        <a:spcBef>
          <a:spcPct val="20000"/>
        </a:spcBef>
        <a:spcAft>
          <a:spcPct val="0"/>
        </a:spcAft>
        <a:buChar char="»"/>
        <a:defRPr sz="1600">
          <a:solidFill>
            <a:schemeClr val="tx1"/>
          </a:solidFill>
          <a:latin typeface="+mn-lt"/>
        </a:defRPr>
      </a:lvl8pPr>
      <a:lvl9pPr marL="4348163" indent="-304800" algn="l" rtl="0" fontAlgn="base">
        <a:lnSpc>
          <a:spcPct val="90000"/>
        </a:lnSpc>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512" y="1268760"/>
            <a:ext cx="8638728" cy="1584175"/>
          </a:xfrm>
        </p:spPr>
        <p:txBody>
          <a:bodyPr>
            <a:normAutofit/>
          </a:bodyPr>
          <a:lstStyle/>
          <a:p>
            <a:r>
              <a:rPr lang="en-US" sz="3200" dirty="0"/>
              <a:t>Halal Food Supply Chain Management Research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9" y="0"/>
            <a:ext cx="1243440" cy="1149724"/>
          </a:xfrm>
          <a:prstGeom prst="rect">
            <a:avLst/>
          </a:prstGeom>
        </p:spPr>
      </p:pic>
      <p:sp>
        <p:nvSpPr>
          <p:cNvPr id="7" name="Rectangle 3">
            <a:extLst>
              <a:ext uri="{FF2B5EF4-FFF2-40B4-BE49-F238E27FC236}">
                <a16:creationId xmlns:a16="http://schemas.microsoft.com/office/drawing/2014/main" id="{40A7AB5A-3E28-4153-B65D-3B8A66E72352}"/>
              </a:ext>
            </a:extLst>
          </p:cNvPr>
          <p:cNvSpPr>
            <a:spLocks noGrp="1" noChangeArrowheads="1"/>
          </p:cNvSpPr>
          <p:nvPr>
            <p:ph type="subTitle" idx="1"/>
          </p:nvPr>
        </p:nvSpPr>
        <p:spPr>
          <a:xfrm>
            <a:off x="637879" y="4293096"/>
            <a:ext cx="6400800" cy="1752600"/>
          </a:xfrm>
        </p:spPr>
        <p:txBody>
          <a:bodyPr>
            <a:normAutofit/>
          </a:bodyPr>
          <a:lstStyle/>
          <a:p>
            <a:pPr algn="l" eaLnBrk="1" hangingPunct="1"/>
            <a:r>
              <a:rPr lang="en-US" altLang="en-US" sz="1400" b="1" dirty="0">
                <a:solidFill>
                  <a:schemeClr val="tx1">
                    <a:lumMod val="85000"/>
                    <a:lumOff val="15000"/>
                  </a:schemeClr>
                </a:solidFill>
              </a:rPr>
              <a:t>By:  Associate Professor Ferry Jie, PhD</a:t>
            </a:r>
          </a:p>
          <a:p>
            <a:pPr algn="l" eaLnBrk="1" hangingPunct="1"/>
            <a:r>
              <a:rPr lang="en-US" altLang="en-US" sz="1400" b="1" dirty="0">
                <a:solidFill>
                  <a:schemeClr val="tx1">
                    <a:lumMod val="85000"/>
                    <a:lumOff val="15000"/>
                  </a:schemeClr>
                </a:solidFill>
              </a:rPr>
              <a:t>School of Business and Law,</a:t>
            </a:r>
          </a:p>
          <a:p>
            <a:pPr algn="l" eaLnBrk="1" hangingPunct="1"/>
            <a:r>
              <a:rPr lang="en-US" altLang="en-US" sz="1400" b="1" dirty="0">
                <a:solidFill>
                  <a:schemeClr val="tx1">
                    <a:lumMod val="85000"/>
                    <a:lumOff val="15000"/>
                  </a:schemeClr>
                </a:solidFill>
              </a:rPr>
              <a:t>Edith Cowan University</a:t>
            </a:r>
          </a:p>
          <a:p>
            <a:pPr algn="l" eaLnBrk="1" hangingPunct="1"/>
            <a:r>
              <a:rPr lang="en-US" altLang="en-US" sz="1400" b="1" dirty="0">
                <a:solidFill>
                  <a:schemeClr val="tx1">
                    <a:lumMod val="85000"/>
                    <a:lumOff val="15000"/>
                  </a:schemeClr>
                </a:solidFill>
              </a:rPr>
              <a:t>Joondalup, Western Australia</a:t>
            </a:r>
          </a:p>
          <a:p>
            <a:pPr algn="l" eaLnBrk="1" hangingPunct="1"/>
            <a:endParaRPr lang="en-US" altLang="en-US" sz="1400" b="1" dirty="0">
              <a:solidFill>
                <a:schemeClr val="tx1">
                  <a:lumMod val="85000"/>
                  <a:lumOff val="15000"/>
                </a:schemeClr>
              </a:solidFill>
            </a:endParaRPr>
          </a:p>
        </p:txBody>
      </p:sp>
    </p:spTree>
    <p:extLst>
      <p:ext uri="{BB962C8B-B14F-4D97-AF65-F5344CB8AC3E}">
        <p14:creationId xmlns:p14="http://schemas.microsoft.com/office/powerpoint/2010/main" val="44810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7638"/>
            <a:ext cx="8072548" cy="496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r>
              <a:rPr lang="en-AU" dirty="0"/>
              <a:t>Literature Review on Halal Food SC</a:t>
            </a:r>
          </a:p>
        </p:txBody>
      </p:sp>
    </p:spTree>
    <p:extLst>
      <p:ext uri="{BB962C8B-B14F-4D97-AF65-F5344CB8AC3E}">
        <p14:creationId xmlns:p14="http://schemas.microsoft.com/office/powerpoint/2010/main" val="26901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26000" contrast="41000"/>
                    </a14:imgEffect>
                  </a14:imgLayer>
                </a14:imgProps>
              </a:ext>
              <a:ext uri="{28A0092B-C50C-407E-A947-70E740481C1C}">
                <a14:useLocalDpi xmlns:a14="http://schemas.microsoft.com/office/drawing/2010/main" val="0"/>
              </a:ext>
            </a:extLst>
          </a:blip>
          <a:srcRect/>
          <a:stretch>
            <a:fillRect/>
          </a:stretch>
        </p:blipFill>
        <p:spPr bwMode="auto">
          <a:xfrm>
            <a:off x="457200" y="1417638"/>
            <a:ext cx="8129364" cy="489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r>
              <a:rPr lang="en-AU" dirty="0"/>
              <a:t>Literature Review on Halal Food SC</a:t>
            </a:r>
          </a:p>
        </p:txBody>
      </p:sp>
    </p:spTree>
    <p:extLst>
      <p:ext uri="{BB962C8B-B14F-4D97-AF65-F5344CB8AC3E}">
        <p14:creationId xmlns:p14="http://schemas.microsoft.com/office/powerpoint/2010/main" val="136698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AU" dirty="0"/>
              <a:t>Publications lists related on Halal studies</a:t>
            </a:r>
          </a:p>
        </p:txBody>
      </p:sp>
      <p:pic>
        <p:nvPicPr>
          <p:cNvPr id="4098"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50000" contrast="68000"/>
                    </a14:imgEffect>
                  </a14:imgLayer>
                </a14:imgProps>
              </a:ext>
              <a:ext uri="{28A0092B-C50C-407E-A947-70E740481C1C}">
                <a14:useLocalDpi xmlns:a14="http://schemas.microsoft.com/office/drawing/2010/main" val="0"/>
              </a:ext>
            </a:extLst>
          </a:blip>
          <a:srcRect/>
          <a:stretch>
            <a:fillRect/>
          </a:stretch>
        </p:blipFill>
        <p:spPr bwMode="auto">
          <a:xfrm>
            <a:off x="611560" y="1417638"/>
            <a:ext cx="8064896" cy="525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980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30000" contrast="39000"/>
                    </a14:imgEffect>
                  </a14:imgLayer>
                </a14:imgProps>
              </a:ext>
              <a:ext uri="{28A0092B-C50C-407E-A947-70E740481C1C}">
                <a14:useLocalDpi xmlns:a14="http://schemas.microsoft.com/office/drawing/2010/main" val="0"/>
              </a:ext>
            </a:extLst>
          </a:blip>
          <a:srcRect/>
          <a:stretch>
            <a:fillRect/>
          </a:stretch>
        </p:blipFill>
        <p:spPr bwMode="auto">
          <a:xfrm>
            <a:off x="683568" y="1268760"/>
            <a:ext cx="763284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251520" y="274638"/>
            <a:ext cx="8712968" cy="1143000"/>
          </a:xfrm>
        </p:spPr>
        <p:txBody>
          <a:bodyPr>
            <a:normAutofit fontScale="90000"/>
          </a:bodyPr>
          <a:lstStyle/>
          <a:p>
            <a:r>
              <a:rPr lang="en-AU" dirty="0"/>
              <a:t>Publications lists related on Halal studies</a:t>
            </a:r>
          </a:p>
        </p:txBody>
      </p:sp>
    </p:spTree>
    <p:extLst>
      <p:ext uri="{BB962C8B-B14F-4D97-AF65-F5344CB8AC3E}">
        <p14:creationId xmlns:p14="http://schemas.microsoft.com/office/powerpoint/2010/main" val="2890004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53270-47BA-444E-9681-68E4EEFC06BF}"/>
              </a:ext>
            </a:extLst>
          </p:cNvPr>
          <p:cNvSpPr>
            <a:spLocks noGrp="1"/>
          </p:cNvSpPr>
          <p:nvPr>
            <p:ph type="title"/>
          </p:nvPr>
        </p:nvSpPr>
        <p:spPr>
          <a:xfrm>
            <a:off x="457200" y="274638"/>
            <a:ext cx="8229600" cy="922114"/>
          </a:xfrm>
        </p:spPr>
        <p:txBody>
          <a:bodyPr>
            <a:normAutofit fontScale="90000"/>
          </a:bodyPr>
          <a:lstStyle/>
          <a:p>
            <a:r>
              <a:rPr lang="en-AU" sz="2000" dirty="0"/>
              <a:t>Institutional forces on Australian halal meat supply chain (AHMSC) operations</a:t>
            </a:r>
            <a:br>
              <a:rPr lang="en-AU" sz="2000" dirty="0"/>
            </a:br>
            <a:br>
              <a:rPr lang="en-AU" sz="2000" dirty="0"/>
            </a:br>
            <a:endParaRPr lang="en-AU" sz="2000" dirty="0"/>
          </a:p>
        </p:txBody>
      </p:sp>
      <p:sp>
        <p:nvSpPr>
          <p:cNvPr id="3" name="Content Placeholder 2">
            <a:extLst>
              <a:ext uri="{FF2B5EF4-FFF2-40B4-BE49-F238E27FC236}">
                <a16:creationId xmlns:a16="http://schemas.microsoft.com/office/drawing/2014/main" id="{12F33457-3CD7-41BD-9440-87CF80F6491A}"/>
              </a:ext>
            </a:extLst>
          </p:cNvPr>
          <p:cNvSpPr>
            <a:spLocks noGrp="1"/>
          </p:cNvSpPr>
          <p:nvPr>
            <p:ph idx="1"/>
          </p:nvPr>
        </p:nvSpPr>
        <p:spPr>
          <a:xfrm>
            <a:off x="457200" y="1052736"/>
            <a:ext cx="8229600" cy="5530626"/>
          </a:xfrm>
        </p:spPr>
        <p:txBody>
          <a:bodyPr>
            <a:noAutofit/>
          </a:bodyPr>
          <a:lstStyle/>
          <a:p>
            <a:pPr marL="0" indent="0">
              <a:buNone/>
            </a:pPr>
            <a:r>
              <a:rPr lang="en-AU" sz="1800" dirty="0"/>
              <a:t>Abstract</a:t>
            </a:r>
          </a:p>
          <a:p>
            <a:pPr marL="0" indent="0">
              <a:buNone/>
            </a:pPr>
            <a:r>
              <a:rPr lang="en-AU" sz="1800" dirty="0"/>
              <a:t>Purpose</a:t>
            </a:r>
          </a:p>
          <a:p>
            <a:r>
              <a:rPr lang="en-AU" sz="1800" dirty="0"/>
              <a:t>The purpose of this paper is to investigate the role of institutional forces in shaping the operations of halal meat supply chain in Australia, one of the world’s largest producers and exporters of halal meat. This research examines how the halal meat production requirements are fulfilled and maintained throughout the supply chain in a non-Muslim-majority country.</a:t>
            </a:r>
          </a:p>
          <a:p>
            <a:endParaRPr lang="en-AU" sz="1800" dirty="0"/>
          </a:p>
          <a:p>
            <a:pPr marL="0" indent="0">
              <a:buNone/>
            </a:pPr>
            <a:r>
              <a:rPr lang="en-AU" sz="1800" dirty="0"/>
              <a:t>Design/methodology/approach</a:t>
            </a:r>
          </a:p>
          <a:p>
            <a:r>
              <a:rPr lang="en-AU" sz="1800" dirty="0"/>
              <a:t>The research uses a single-case study approach and uses semi-structured interviews as the primary method of data collection. It considers the perspectives of various stakeholder groups in the Australian halal meat supply chain (AHMSC). In all, 31 participants have participated in this research.</a:t>
            </a:r>
          </a:p>
          <a:p>
            <a:endParaRPr lang="en-AU" sz="1800" dirty="0"/>
          </a:p>
        </p:txBody>
      </p:sp>
    </p:spTree>
    <p:extLst>
      <p:ext uri="{BB962C8B-B14F-4D97-AF65-F5344CB8AC3E}">
        <p14:creationId xmlns:p14="http://schemas.microsoft.com/office/powerpoint/2010/main" val="2030751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56D9AA-3160-4503-9DCB-E37875CD6333}"/>
              </a:ext>
            </a:extLst>
          </p:cNvPr>
          <p:cNvSpPr>
            <a:spLocks noGrp="1"/>
          </p:cNvSpPr>
          <p:nvPr>
            <p:ph idx="1"/>
          </p:nvPr>
        </p:nvSpPr>
        <p:spPr>
          <a:xfrm>
            <a:off x="457200" y="836712"/>
            <a:ext cx="8363272" cy="5616624"/>
          </a:xfrm>
        </p:spPr>
        <p:txBody>
          <a:bodyPr>
            <a:noAutofit/>
          </a:bodyPr>
          <a:lstStyle/>
          <a:p>
            <a:pPr marL="0" indent="0">
              <a:buNone/>
            </a:pPr>
            <a:r>
              <a:rPr lang="en-AU" sz="1700" dirty="0"/>
              <a:t>Findings</a:t>
            </a:r>
          </a:p>
          <a:p>
            <a:r>
              <a:rPr lang="en-AU" sz="1700" dirty="0"/>
              <a:t>The findings show that institutional forces, especially which come through coercive forces, do affect and shape the overall operations of the AHMSC in particularly the way the stakeholders act within the supply chain, particularly in their role in ensuring the protection of halal status or halal integrity of the meat.</a:t>
            </a:r>
          </a:p>
          <a:p>
            <a:pPr marL="0" indent="0">
              <a:buNone/>
            </a:pPr>
            <a:r>
              <a:rPr lang="en-AU" sz="1700" dirty="0"/>
              <a:t>Practical implications</a:t>
            </a:r>
          </a:p>
          <a:p>
            <a:r>
              <a:rPr lang="en-AU" sz="1700" dirty="0"/>
              <a:t>This paper suggests that the integrity of halal meat supply chain management operations in a non-Muslim-majority environment can be protected with heavy involvement from the relevant authorities, i.e. the federal government agency and the halal certifiers. With the implementation of specific halal meat production policy, i.e. Australian Government Authorised Halal Program, all parties dealing with the halal meat production for export purpose are obliged to fulfil the religious and food safety requirements, thus providing the necessary assurance for halal meat consumers, especially from the Muslim communities.</a:t>
            </a:r>
          </a:p>
          <a:p>
            <a:pPr marL="0" indent="0">
              <a:buNone/>
            </a:pPr>
            <a:r>
              <a:rPr lang="en-AU" sz="1700" dirty="0"/>
              <a:t>Originality/value</a:t>
            </a:r>
          </a:p>
          <a:p>
            <a:r>
              <a:rPr lang="en-AU" sz="1700" dirty="0"/>
              <a:t>This paper is one of the first to provide insights of halal meat supply chain operations in a non-Muslim-majority environment. This paper also took in account various stakeholder groups that were involved directly with halal meat supply chain operations in Australia rather than focusing on a single stakeholder group which gives a better understanding of the whole supply chain operations.</a:t>
            </a:r>
          </a:p>
          <a:p>
            <a:endParaRPr lang="en-AU" sz="1700" dirty="0"/>
          </a:p>
        </p:txBody>
      </p:sp>
    </p:spTree>
    <p:extLst>
      <p:ext uri="{BB962C8B-B14F-4D97-AF65-F5344CB8AC3E}">
        <p14:creationId xmlns:p14="http://schemas.microsoft.com/office/powerpoint/2010/main" val="2151482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z="3200" b="1" dirty="0">
                <a:solidFill>
                  <a:srgbClr val="000000"/>
                </a:solidFill>
                <a:latin typeface="Times New Roman" pitchFamily="18" charset="0"/>
              </a:rPr>
              <a:t>Australian Red Meat Supply Chain </a:t>
            </a:r>
          </a:p>
        </p:txBody>
      </p:sp>
      <p:sp>
        <p:nvSpPr>
          <p:cNvPr id="8195" name="Rectangle 16"/>
          <p:cNvSpPr>
            <a:spLocks noChangeArrowheads="1"/>
          </p:cNvSpPr>
          <p:nvPr/>
        </p:nvSpPr>
        <p:spPr bwMode="auto">
          <a:xfrm>
            <a:off x="611188" y="1196752"/>
            <a:ext cx="8229600" cy="524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pPr>
            <a:r>
              <a:rPr lang="en-AU" sz="2000" dirty="0">
                <a:latin typeface="Times New Roman" pitchFamily="18" charset="0"/>
                <a:cs typeface="Times New Roman" pitchFamily="18" charset="0"/>
              </a:rPr>
              <a:t>Australia is among the world's largest and most successful and efficient </a:t>
            </a:r>
          </a:p>
          <a:p>
            <a:pPr marL="342900" indent="-342900">
              <a:spcBef>
                <a:spcPct val="20000"/>
              </a:spcBef>
              <a:buClr>
                <a:schemeClr val="tx2"/>
              </a:buClr>
              <a:buSzPct val="70000"/>
            </a:pPr>
            <a:r>
              <a:rPr lang="en-AU" sz="2000" dirty="0">
                <a:latin typeface="Times New Roman" pitchFamily="18" charset="0"/>
                <a:cs typeface="Times New Roman" pitchFamily="18" charset="0"/>
              </a:rPr>
              <a:t>producers of commercial livestock and a leader in the export of red meat and </a:t>
            </a:r>
          </a:p>
          <a:p>
            <a:pPr marL="342900" indent="-342900">
              <a:spcBef>
                <a:spcPct val="20000"/>
              </a:spcBef>
              <a:buClr>
                <a:schemeClr val="tx2"/>
              </a:buClr>
              <a:buSzPct val="70000"/>
            </a:pPr>
            <a:r>
              <a:rPr lang="en-AU" sz="2000" dirty="0">
                <a:latin typeface="Times New Roman" pitchFamily="18" charset="0"/>
                <a:cs typeface="Times New Roman" pitchFamily="18" charset="0"/>
              </a:rPr>
              <a:t>livestock. The total value of Australia's off-farm beef and </a:t>
            </a:r>
            <a:r>
              <a:rPr lang="en-AU" sz="2000" dirty="0" err="1">
                <a:latin typeface="Times New Roman" pitchFamily="18" charset="0"/>
                <a:cs typeface="Times New Roman" pitchFamily="18" charset="0"/>
              </a:rPr>
              <a:t>sheepmeat</a:t>
            </a:r>
            <a:r>
              <a:rPr lang="en-AU" sz="2000" dirty="0">
                <a:latin typeface="Times New Roman" pitchFamily="18" charset="0"/>
                <a:cs typeface="Times New Roman" pitchFamily="18" charset="0"/>
              </a:rPr>
              <a:t> industry </a:t>
            </a:r>
          </a:p>
          <a:p>
            <a:pPr marL="342900" indent="-342900">
              <a:spcBef>
                <a:spcPct val="20000"/>
              </a:spcBef>
              <a:buClr>
                <a:schemeClr val="tx2"/>
              </a:buClr>
              <a:buSzPct val="70000"/>
            </a:pPr>
            <a:r>
              <a:rPr lang="en-AU" sz="2000" dirty="0">
                <a:latin typeface="Times New Roman" pitchFamily="18" charset="0"/>
                <a:cs typeface="Times New Roman" pitchFamily="18" charset="0"/>
              </a:rPr>
              <a:t>is A$16 billion (source: 2011 MLA estimate).</a:t>
            </a:r>
            <a:endParaRPr lang="en-US" sz="2000" dirty="0">
              <a:solidFill>
                <a:srgbClr val="000000"/>
              </a:solidFill>
              <a:latin typeface="Times New Roman" pitchFamily="18" charset="0"/>
              <a:cs typeface="Times New Roman" pitchFamily="18" charset="0"/>
            </a:endParaRPr>
          </a:p>
          <a:p>
            <a:pPr marL="342900" indent="-342900" eaLnBrk="1" hangingPunct="1">
              <a:spcBef>
                <a:spcPct val="20000"/>
              </a:spcBef>
              <a:buClr>
                <a:schemeClr val="tx2"/>
              </a:buClr>
              <a:buSzPct val="70000"/>
              <a:buFont typeface="Wingdings" pitchFamily="2" charset="2"/>
              <a:buNone/>
            </a:pPr>
            <a:endParaRPr lang="en-US" sz="2000" dirty="0">
              <a:solidFill>
                <a:srgbClr val="000000"/>
              </a:solidFill>
              <a:latin typeface="Times New Roman" pitchFamily="18" charset="0"/>
              <a:cs typeface="Times New Roman" pitchFamily="18" charset="0"/>
            </a:endParaRPr>
          </a:p>
          <a:p>
            <a:pPr marL="342900" indent="-342900" eaLnBrk="1" hangingPunct="1">
              <a:spcBef>
                <a:spcPct val="20000"/>
              </a:spcBef>
              <a:buClr>
                <a:schemeClr val="tx2"/>
              </a:buClr>
              <a:buSzPct val="70000"/>
              <a:buFont typeface="Wingdings" pitchFamily="2" charset="2"/>
              <a:buNone/>
            </a:pPr>
            <a:r>
              <a:rPr lang="en-US" sz="2000" dirty="0">
                <a:solidFill>
                  <a:srgbClr val="000000"/>
                </a:solidFill>
                <a:latin typeface="Times New Roman" pitchFamily="18" charset="0"/>
                <a:cs typeface="Times New Roman" pitchFamily="18" charset="0"/>
              </a:rPr>
              <a:t>The Australian Meat Industry:</a:t>
            </a:r>
          </a:p>
          <a:p>
            <a:pPr marL="742950" lvl="1" indent="-285750" eaLnBrk="1" hangingPunct="1">
              <a:spcBef>
                <a:spcPct val="20000"/>
              </a:spcBef>
              <a:buClr>
                <a:schemeClr val="accent2"/>
              </a:buClr>
              <a:buSzPct val="70000"/>
              <a:buFont typeface="Wingdings" pitchFamily="2" charset="2"/>
              <a:buChar char="l"/>
            </a:pPr>
            <a:r>
              <a:rPr lang="en-US" sz="2000" dirty="0">
                <a:solidFill>
                  <a:srgbClr val="000000"/>
                </a:solidFill>
                <a:latin typeface="Times New Roman" pitchFamily="18" charset="0"/>
                <a:cs typeface="Times New Roman" pitchFamily="18" charset="0"/>
              </a:rPr>
              <a:t>The fourth highest commodity export earner</a:t>
            </a:r>
          </a:p>
          <a:p>
            <a:pPr marL="742950" lvl="1" indent="-285750" eaLnBrk="1" hangingPunct="1">
              <a:spcBef>
                <a:spcPct val="20000"/>
              </a:spcBef>
              <a:buClr>
                <a:schemeClr val="accent2"/>
              </a:buClr>
              <a:buSzPct val="70000"/>
              <a:buFont typeface="Wingdings" pitchFamily="2" charset="2"/>
              <a:buChar char="l"/>
            </a:pPr>
            <a:r>
              <a:rPr lang="en-US" sz="2000" dirty="0">
                <a:solidFill>
                  <a:srgbClr val="000000"/>
                </a:solidFill>
                <a:latin typeface="Times New Roman" pitchFamily="18" charset="0"/>
                <a:cs typeface="Times New Roman" pitchFamily="18" charset="0"/>
              </a:rPr>
              <a:t>Exports about 65 </a:t>
            </a:r>
            <a:r>
              <a:rPr lang="en-US" sz="2000" dirty="0" err="1">
                <a:solidFill>
                  <a:srgbClr val="000000"/>
                </a:solidFill>
                <a:latin typeface="Times New Roman" pitchFamily="18" charset="0"/>
                <a:cs typeface="Times New Roman" pitchFamily="18" charset="0"/>
              </a:rPr>
              <a:t>percents</a:t>
            </a:r>
            <a:r>
              <a:rPr lang="en-US" sz="2000" dirty="0">
                <a:solidFill>
                  <a:srgbClr val="000000"/>
                </a:solidFill>
                <a:latin typeface="Times New Roman" pitchFamily="18" charset="0"/>
                <a:cs typeface="Times New Roman" pitchFamily="18" charset="0"/>
              </a:rPr>
              <a:t> of its production to over 100 countries around the world</a:t>
            </a:r>
          </a:p>
          <a:p>
            <a:pPr marL="742950" lvl="1" indent="-285750" eaLnBrk="1" hangingPunct="1">
              <a:spcBef>
                <a:spcPct val="20000"/>
              </a:spcBef>
              <a:buClr>
                <a:schemeClr val="accent2"/>
              </a:buClr>
              <a:buSzPct val="70000"/>
              <a:buFont typeface="Wingdings" pitchFamily="2" charset="2"/>
              <a:buChar char="l"/>
            </a:pPr>
            <a:r>
              <a:rPr lang="en-US" sz="2000" dirty="0">
                <a:solidFill>
                  <a:srgbClr val="000000"/>
                </a:solidFill>
                <a:latin typeface="Times New Roman" pitchFamily="18" charset="0"/>
                <a:cs typeface="Times New Roman" pitchFamily="18" charset="0"/>
              </a:rPr>
              <a:t>The value of the production has increased by $2.4 billion in the last five years</a:t>
            </a:r>
          </a:p>
          <a:p>
            <a:pPr marL="742950" lvl="1" indent="-285750" eaLnBrk="1" hangingPunct="1">
              <a:spcBef>
                <a:spcPct val="20000"/>
              </a:spcBef>
              <a:buClr>
                <a:schemeClr val="accent2"/>
              </a:buClr>
              <a:buSzPct val="70000"/>
              <a:buFont typeface="Wingdings" pitchFamily="2" charset="2"/>
              <a:buChar char="l"/>
            </a:pPr>
            <a:r>
              <a:rPr lang="en-US" sz="2000" dirty="0">
                <a:solidFill>
                  <a:srgbClr val="000000"/>
                </a:solidFill>
                <a:latin typeface="Times New Roman" pitchFamily="18" charset="0"/>
                <a:cs typeface="Times New Roman" pitchFamily="18" charset="0"/>
              </a:rPr>
              <a:t>provides employment to more than 50,000 employees</a:t>
            </a:r>
          </a:p>
        </p:txBody>
      </p:sp>
    </p:spTree>
    <p:extLst>
      <p:ext uri="{BB962C8B-B14F-4D97-AF65-F5344CB8AC3E}">
        <p14:creationId xmlns:p14="http://schemas.microsoft.com/office/powerpoint/2010/main" val="1441441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19F6DF1-67A8-4F80-96B5-06FF28407392}" type="slidenum">
              <a:rPr lang="en-US" sz="1400" smtClean="0">
                <a:solidFill>
                  <a:srgbClr val="000000"/>
                </a:solidFill>
                <a:latin typeface="Verdana" pitchFamily="34" charset="0"/>
              </a:rPr>
              <a:pPr/>
              <a:t>17</a:t>
            </a:fld>
            <a:endParaRPr lang="en-US" sz="1400">
              <a:solidFill>
                <a:srgbClr val="000000"/>
              </a:solidFill>
              <a:latin typeface="Verdana" pitchFamily="34" charset="0"/>
            </a:endParaRPr>
          </a:p>
        </p:txBody>
      </p:sp>
      <p:sp>
        <p:nvSpPr>
          <p:cNvPr id="55299" name="Rectangle 2"/>
          <p:cNvSpPr>
            <a:spLocks noGrp="1" noChangeArrowheads="1"/>
          </p:cNvSpPr>
          <p:nvPr>
            <p:ph type="title"/>
          </p:nvPr>
        </p:nvSpPr>
        <p:spPr/>
        <p:txBody>
          <a:bodyPr/>
          <a:lstStyle/>
          <a:p>
            <a:pPr>
              <a:defRPr/>
            </a:pPr>
            <a:r>
              <a:rPr lang="en-AU" sz="4000">
                <a:solidFill>
                  <a:srgbClr val="000000"/>
                </a:solidFill>
                <a:latin typeface="Times New Roman" pitchFamily="18" charset="0"/>
              </a:rPr>
              <a:t>Australian Beef Supply Chain</a:t>
            </a:r>
          </a:p>
        </p:txBody>
      </p:sp>
      <p:sp>
        <p:nvSpPr>
          <p:cNvPr id="9220" name="Rectangle 3"/>
          <p:cNvSpPr>
            <a:spLocks noGrp="1" noChangeArrowheads="1"/>
          </p:cNvSpPr>
          <p:nvPr>
            <p:ph type="body" idx="1"/>
          </p:nvPr>
        </p:nvSpPr>
        <p:spPr/>
        <p:txBody>
          <a:bodyPr/>
          <a:lstStyle/>
          <a:p>
            <a:r>
              <a:rPr lang="en-US">
                <a:solidFill>
                  <a:srgbClr val="000000"/>
                </a:solidFill>
                <a:latin typeface="Times New Roman" pitchFamily="18" charset="0"/>
              </a:rPr>
              <a:t>Fully integrated supply chains which have cattle moving from feedlot/farms to processors who transform them into beef products and organise delivery into the hands of end customers. </a:t>
            </a:r>
          </a:p>
          <a:p>
            <a:r>
              <a:rPr lang="en-US">
                <a:solidFill>
                  <a:srgbClr val="000000"/>
                </a:solidFill>
                <a:latin typeface="Times New Roman" pitchFamily="18" charset="0"/>
              </a:rPr>
              <a:t>Partially integrated supply chains have supply chain activities only from slaughtering to end customers or from producing to slaughtering.  </a:t>
            </a:r>
            <a:endParaRPr lang="en-AU">
              <a:solidFill>
                <a:srgbClr val="000000"/>
              </a:solidFill>
              <a:latin typeface="Times New Roman" pitchFamily="18" charset="0"/>
            </a:endParaRPr>
          </a:p>
        </p:txBody>
      </p:sp>
    </p:spTree>
    <p:extLst>
      <p:ext uri="{BB962C8B-B14F-4D97-AF65-F5344CB8AC3E}">
        <p14:creationId xmlns:p14="http://schemas.microsoft.com/office/powerpoint/2010/main" val="3184522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608B232-CB46-4D1D-9A4D-72CC938E5DA1}" type="slidenum">
              <a:rPr lang="en-US"/>
              <a:pPr>
                <a:defRPr/>
              </a:pPr>
              <a:t>18</a:t>
            </a:fld>
            <a:endParaRPr lang="en-US"/>
          </a:p>
        </p:txBody>
      </p:sp>
      <p:sp>
        <p:nvSpPr>
          <p:cNvPr id="129026" name="Rectangle 2"/>
          <p:cNvSpPr>
            <a:spLocks noGrp="1" noChangeArrowheads="1"/>
          </p:cNvSpPr>
          <p:nvPr>
            <p:ph type="title"/>
          </p:nvPr>
        </p:nvSpPr>
        <p:spPr>
          <a:xfrm>
            <a:off x="152400" y="76200"/>
            <a:ext cx="7924800" cy="735013"/>
          </a:xfrm>
        </p:spPr>
        <p:txBody>
          <a:bodyPr/>
          <a:lstStyle/>
          <a:p>
            <a:pPr eaLnBrk="1" hangingPunct="1">
              <a:defRPr/>
            </a:pPr>
            <a:r>
              <a:rPr lang="en-AU" sz="2800" dirty="0">
                <a:solidFill>
                  <a:srgbClr val="000000"/>
                </a:solidFill>
                <a:latin typeface="Times New Roman" pitchFamily="18" charset="0"/>
                <a:cs typeface="Times New Roman" pitchFamily="18" charset="0"/>
              </a:rPr>
              <a:t>Australian Beef Supply Chain Framework</a:t>
            </a:r>
          </a:p>
        </p:txBody>
      </p:sp>
      <p:pic>
        <p:nvPicPr>
          <p:cNvPr id="10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0"/>
            <a:ext cx="8353425" cy="417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Content Placeholder 1"/>
          <p:cNvSpPr>
            <a:spLocks noGrp="1"/>
          </p:cNvSpPr>
          <p:nvPr>
            <p:ph idx="1"/>
          </p:nvPr>
        </p:nvSpPr>
        <p:spPr>
          <a:xfrm>
            <a:off x="381000" y="914400"/>
            <a:ext cx="8229600" cy="5715000"/>
          </a:xfrm>
        </p:spPr>
        <p:txBody>
          <a:bodyPr/>
          <a:lstStyle/>
          <a:p>
            <a:pPr eaLnBrk="1" hangingPunct="1"/>
            <a:endParaRPr lang="en-AU"/>
          </a:p>
        </p:txBody>
      </p:sp>
    </p:spTree>
    <p:extLst>
      <p:ext uri="{BB962C8B-B14F-4D97-AF65-F5344CB8AC3E}">
        <p14:creationId xmlns:p14="http://schemas.microsoft.com/office/powerpoint/2010/main" val="1436610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latin typeface="Times New Roman" pitchFamily="18" charset="0"/>
                <a:cs typeface="Times New Roman" pitchFamily="18" charset="0"/>
              </a:rPr>
              <a:t>Literature review: Red Meat Supply Chain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8563194"/>
              </p:ext>
            </p:extLst>
          </p:nvPr>
        </p:nvGraphicFramePr>
        <p:xfrm>
          <a:off x="1259632" y="1484784"/>
          <a:ext cx="6480720" cy="4043751"/>
        </p:xfrm>
        <a:graphic>
          <a:graphicData uri="http://schemas.openxmlformats.org/drawingml/2006/table">
            <a:tbl>
              <a:tblPr firstRow="1" firstCol="1" lastRow="1" lastCol="1" bandRow="1" bandCol="1">
                <a:tableStyleId>{5C22544A-7EE6-4342-B048-85BDC9FD1C3A}</a:tableStyleId>
              </a:tblPr>
              <a:tblGrid>
                <a:gridCol w="2713472">
                  <a:extLst>
                    <a:ext uri="{9D8B030D-6E8A-4147-A177-3AD203B41FA5}">
                      <a16:colId xmlns:a16="http://schemas.microsoft.com/office/drawing/2014/main" val="20000"/>
                    </a:ext>
                  </a:extLst>
                </a:gridCol>
                <a:gridCol w="3767248">
                  <a:extLst>
                    <a:ext uri="{9D8B030D-6E8A-4147-A177-3AD203B41FA5}">
                      <a16:colId xmlns:a16="http://schemas.microsoft.com/office/drawing/2014/main" val="20001"/>
                    </a:ext>
                  </a:extLst>
                </a:gridCol>
              </a:tblGrid>
              <a:tr h="212829">
                <a:tc>
                  <a:txBody>
                    <a:bodyPr/>
                    <a:lstStyle/>
                    <a:p>
                      <a:pPr algn="just">
                        <a:spcAft>
                          <a:spcPts val="0"/>
                        </a:spcAft>
                      </a:pPr>
                      <a:r>
                        <a:rPr lang="en-AU" sz="1200" dirty="0">
                          <a:effectLst/>
                        </a:rPr>
                        <a:t>Factors</a:t>
                      </a:r>
                      <a:endParaRPr lang="en-AU" sz="1200" dirty="0">
                        <a:effectLst/>
                        <a:latin typeface="Times New Roman"/>
                        <a:ea typeface="Times New Roman"/>
                      </a:endParaRPr>
                    </a:p>
                  </a:txBody>
                  <a:tcPr marL="68580" marR="68580" marT="0" marB="0"/>
                </a:tc>
                <a:tc>
                  <a:txBody>
                    <a:bodyPr/>
                    <a:lstStyle/>
                    <a:p>
                      <a:pPr algn="just">
                        <a:spcAft>
                          <a:spcPts val="0"/>
                        </a:spcAft>
                      </a:pPr>
                      <a:r>
                        <a:rPr lang="en-AU" sz="1200">
                          <a:effectLst/>
                        </a:rPr>
                        <a:t>Authors</a:t>
                      </a:r>
                      <a:endParaRPr lang="en-AU" sz="12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638487">
                <a:tc>
                  <a:txBody>
                    <a:bodyPr/>
                    <a:lstStyle/>
                    <a:p>
                      <a:pPr>
                        <a:spcAft>
                          <a:spcPts val="0"/>
                        </a:spcAft>
                      </a:pPr>
                      <a:r>
                        <a:rPr lang="en-AU" sz="1200">
                          <a:effectLst/>
                        </a:rPr>
                        <a:t>Logistics, manufacturing and quality system</a:t>
                      </a:r>
                      <a:endParaRPr lang="en-AU" sz="1200">
                        <a:effectLst/>
                        <a:latin typeface="Times New Roman"/>
                        <a:ea typeface="Times New Roman"/>
                      </a:endParaRPr>
                    </a:p>
                  </a:txBody>
                  <a:tcPr marL="68580" marR="68580" marT="0" marB="0"/>
                </a:tc>
                <a:tc>
                  <a:txBody>
                    <a:bodyPr/>
                    <a:lstStyle/>
                    <a:p>
                      <a:pPr>
                        <a:spcAft>
                          <a:spcPts val="0"/>
                        </a:spcAft>
                      </a:pPr>
                      <a:r>
                        <a:rPr lang="en-AU" sz="1200">
                          <a:effectLst/>
                        </a:rPr>
                        <a:t>(Australian Business Limited 2001; Bindon and Jones 2001; Sadler and Hines 2002; Hepner, Wilcock et al. 2004)</a:t>
                      </a:r>
                      <a:endParaRPr lang="en-AU"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425658">
                <a:tc>
                  <a:txBody>
                    <a:bodyPr/>
                    <a:lstStyle/>
                    <a:p>
                      <a:pPr>
                        <a:spcAft>
                          <a:spcPts val="0"/>
                        </a:spcAft>
                      </a:pPr>
                      <a:r>
                        <a:rPr lang="en-AU" sz="1200">
                          <a:effectLst/>
                        </a:rPr>
                        <a:t>Information flow</a:t>
                      </a:r>
                      <a:endParaRPr lang="en-AU" sz="1200">
                        <a:effectLst/>
                        <a:latin typeface="Times New Roman"/>
                        <a:ea typeface="Times New Roman"/>
                      </a:endParaRPr>
                    </a:p>
                  </a:txBody>
                  <a:tcPr marL="68580" marR="68580" marT="0" marB="0"/>
                </a:tc>
                <a:tc>
                  <a:txBody>
                    <a:bodyPr/>
                    <a:lstStyle/>
                    <a:p>
                      <a:pPr>
                        <a:spcAft>
                          <a:spcPts val="0"/>
                        </a:spcAft>
                      </a:pPr>
                      <a:r>
                        <a:rPr lang="en-AU" sz="1200">
                          <a:effectLst/>
                        </a:rPr>
                        <a:t>(Palmer 1997; Australian Business Limited 2001; Yu, Yan et al. 2001)</a:t>
                      </a:r>
                      <a:endParaRPr lang="en-AU"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425658">
                <a:tc>
                  <a:txBody>
                    <a:bodyPr/>
                    <a:lstStyle/>
                    <a:p>
                      <a:pPr>
                        <a:spcAft>
                          <a:spcPts val="0"/>
                        </a:spcAft>
                      </a:pPr>
                      <a:r>
                        <a:rPr lang="en-AU" sz="1200">
                          <a:effectLst/>
                        </a:rPr>
                        <a:t>Technology and organisation</a:t>
                      </a:r>
                      <a:endParaRPr lang="en-AU" sz="1200">
                        <a:effectLst/>
                        <a:latin typeface="Times New Roman"/>
                        <a:ea typeface="Times New Roman"/>
                      </a:endParaRPr>
                    </a:p>
                  </a:txBody>
                  <a:tcPr marL="68580" marR="68580" marT="0" marB="0"/>
                </a:tc>
                <a:tc>
                  <a:txBody>
                    <a:bodyPr/>
                    <a:lstStyle/>
                    <a:p>
                      <a:pPr>
                        <a:spcAft>
                          <a:spcPts val="0"/>
                        </a:spcAft>
                      </a:pPr>
                      <a:r>
                        <a:rPr lang="en-AU" sz="1200">
                          <a:effectLst/>
                        </a:rPr>
                        <a:t>(Palmer 1997; Australian Business Limited 2001; Yu, Yan et al. 2001)</a:t>
                      </a:r>
                      <a:endParaRPr lang="en-AU"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212829">
                <a:tc>
                  <a:txBody>
                    <a:bodyPr/>
                    <a:lstStyle/>
                    <a:p>
                      <a:pPr>
                        <a:spcAft>
                          <a:spcPts val="0"/>
                        </a:spcAft>
                      </a:pPr>
                      <a:r>
                        <a:rPr lang="en-AU" sz="1200">
                          <a:effectLst/>
                        </a:rPr>
                        <a:t>Safety and animal welfare</a:t>
                      </a:r>
                      <a:endParaRPr lang="en-AU" sz="1200">
                        <a:effectLst/>
                        <a:latin typeface="Times New Roman"/>
                        <a:ea typeface="Times New Roman"/>
                      </a:endParaRPr>
                    </a:p>
                  </a:txBody>
                  <a:tcPr marL="68580" marR="68580" marT="0" marB="0"/>
                </a:tc>
                <a:tc>
                  <a:txBody>
                    <a:bodyPr/>
                    <a:lstStyle/>
                    <a:p>
                      <a:pPr>
                        <a:spcAft>
                          <a:spcPts val="0"/>
                        </a:spcAft>
                      </a:pPr>
                      <a:r>
                        <a:rPr lang="en-AU" sz="1200">
                          <a:effectLst/>
                        </a:rPr>
                        <a:t>(Australian Business Limited 2001)</a:t>
                      </a:r>
                      <a:endParaRPr lang="en-AU"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851316">
                <a:tc>
                  <a:txBody>
                    <a:bodyPr/>
                    <a:lstStyle/>
                    <a:p>
                      <a:pPr>
                        <a:spcAft>
                          <a:spcPts val="0"/>
                        </a:spcAft>
                      </a:pPr>
                      <a:r>
                        <a:rPr lang="en-AU" sz="1200">
                          <a:effectLst/>
                        </a:rPr>
                        <a:t>Partnership and collaboration</a:t>
                      </a:r>
                      <a:endParaRPr lang="en-AU" sz="1200">
                        <a:effectLst/>
                        <a:latin typeface="Times New Roman"/>
                        <a:ea typeface="Times New Roman"/>
                      </a:endParaRPr>
                    </a:p>
                  </a:txBody>
                  <a:tcPr marL="68580" marR="68580" marT="0" marB="0"/>
                </a:tc>
                <a:tc>
                  <a:txBody>
                    <a:bodyPr/>
                    <a:lstStyle/>
                    <a:p>
                      <a:pPr>
                        <a:spcAft>
                          <a:spcPts val="0"/>
                        </a:spcAft>
                      </a:pPr>
                      <a:r>
                        <a:rPr lang="en-AU" sz="1200" spc="10">
                          <a:effectLst/>
                        </a:rPr>
                        <a:t>(McNeil and Wilson 1997; Palmer 1997; Spekman, Kamauff Jr et al. 1998; Fearne 1999; Yu, Yan et al. 2001; Sadler and Hines 2002; Zylbersztajn and Filho 2003; MLA 2004)</a:t>
                      </a:r>
                      <a:endParaRPr lang="en-AU" sz="12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212829">
                <a:tc>
                  <a:txBody>
                    <a:bodyPr/>
                    <a:lstStyle/>
                    <a:p>
                      <a:pPr>
                        <a:spcAft>
                          <a:spcPts val="0"/>
                        </a:spcAft>
                      </a:pPr>
                      <a:r>
                        <a:rPr lang="en-AU" sz="1200">
                          <a:effectLst/>
                        </a:rPr>
                        <a:t>Customer relationships</a:t>
                      </a:r>
                      <a:endParaRPr lang="en-AU" sz="1200">
                        <a:effectLst/>
                        <a:latin typeface="Times New Roman"/>
                        <a:ea typeface="Times New Roman"/>
                      </a:endParaRPr>
                    </a:p>
                  </a:txBody>
                  <a:tcPr marL="68580" marR="68580" marT="0" marB="0"/>
                </a:tc>
                <a:tc>
                  <a:txBody>
                    <a:bodyPr/>
                    <a:lstStyle/>
                    <a:p>
                      <a:pPr>
                        <a:spcAft>
                          <a:spcPts val="0"/>
                        </a:spcAft>
                      </a:pPr>
                      <a:r>
                        <a:rPr lang="en-AU" sz="1200" spc="10">
                          <a:effectLst/>
                        </a:rPr>
                        <a:t>(McNeil and Wilson 1997; Verbeke 2000)</a:t>
                      </a:r>
                      <a:endParaRPr lang="en-AU" sz="1200">
                        <a:effectLst/>
                        <a:latin typeface="Times New Roman"/>
                        <a:ea typeface="Times New Roman"/>
                      </a:endParaRPr>
                    </a:p>
                  </a:txBody>
                  <a:tcPr marL="68580" marR="68580" marT="0" marB="0"/>
                </a:tc>
                <a:extLst>
                  <a:ext uri="{0D108BD9-81ED-4DB2-BD59-A6C34878D82A}">
                    <a16:rowId xmlns:a16="http://schemas.microsoft.com/office/drawing/2014/main" val="10006"/>
                  </a:ext>
                </a:extLst>
              </a:tr>
              <a:tr h="212829">
                <a:tc>
                  <a:txBody>
                    <a:bodyPr/>
                    <a:lstStyle/>
                    <a:p>
                      <a:pPr>
                        <a:spcAft>
                          <a:spcPts val="0"/>
                        </a:spcAft>
                      </a:pPr>
                      <a:r>
                        <a:rPr lang="en-AU" sz="1200">
                          <a:effectLst/>
                        </a:rPr>
                        <a:t>Feeding</a:t>
                      </a:r>
                      <a:endParaRPr lang="en-AU" sz="1200">
                        <a:effectLst/>
                        <a:latin typeface="Times New Roman"/>
                        <a:ea typeface="Times New Roman"/>
                      </a:endParaRPr>
                    </a:p>
                  </a:txBody>
                  <a:tcPr marL="68580" marR="68580" marT="0" marB="0"/>
                </a:tc>
                <a:tc>
                  <a:txBody>
                    <a:bodyPr/>
                    <a:lstStyle/>
                    <a:p>
                      <a:pPr>
                        <a:spcAft>
                          <a:spcPts val="0"/>
                        </a:spcAft>
                      </a:pPr>
                      <a:r>
                        <a:rPr lang="en-AU" sz="1200">
                          <a:effectLst/>
                        </a:rPr>
                        <a:t>(MLA 2004)</a:t>
                      </a:r>
                      <a:endParaRPr lang="en-AU" sz="1200">
                        <a:effectLst/>
                        <a:latin typeface="Times New Roman"/>
                        <a:ea typeface="Times New Roman"/>
                      </a:endParaRPr>
                    </a:p>
                  </a:txBody>
                  <a:tcPr marL="68580" marR="68580" marT="0" marB="0"/>
                </a:tc>
                <a:extLst>
                  <a:ext uri="{0D108BD9-81ED-4DB2-BD59-A6C34878D82A}">
                    <a16:rowId xmlns:a16="http://schemas.microsoft.com/office/drawing/2014/main" val="10007"/>
                  </a:ext>
                </a:extLst>
              </a:tr>
              <a:tr h="212829">
                <a:tc>
                  <a:txBody>
                    <a:bodyPr/>
                    <a:lstStyle/>
                    <a:p>
                      <a:pPr>
                        <a:spcAft>
                          <a:spcPts val="0"/>
                        </a:spcAft>
                      </a:pPr>
                      <a:r>
                        <a:rPr lang="en-AU" sz="1200">
                          <a:effectLst/>
                        </a:rPr>
                        <a:t>Age, sex and appearance </a:t>
                      </a:r>
                      <a:endParaRPr lang="en-AU" sz="1200">
                        <a:effectLst/>
                        <a:latin typeface="Times New Roman"/>
                        <a:ea typeface="Times New Roman"/>
                      </a:endParaRPr>
                    </a:p>
                  </a:txBody>
                  <a:tcPr marL="68580" marR="68580" marT="0" marB="0"/>
                </a:tc>
                <a:tc>
                  <a:txBody>
                    <a:bodyPr/>
                    <a:lstStyle/>
                    <a:p>
                      <a:pPr>
                        <a:spcAft>
                          <a:spcPts val="0"/>
                        </a:spcAft>
                      </a:pPr>
                      <a:r>
                        <a:rPr lang="fr-FR" sz="1200">
                          <a:effectLst/>
                        </a:rPr>
                        <a:t>(West, Larue et al. 2001; MLA 2005)</a:t>
                      </a:r>
                      <a:endParaRPr lang="en-AU" sz="1200">
                        <a:effectLst/>
                        <a:latin typeface="Times New Roman"/>
                        <a:ea typeface="Times New Roman"/>
                      </a:endParaRPr>
                    </a:p>
                  </a:txBody>
                  <a:tcPr marL="68580" marR="68580" marT="0" marB="0"/>
                </a:tc>
                <a:extLst>
                  <a:ext uri="{0D108BD9-81ED-4DB2-BD59-A6C34878D82A}">
                    <a16:rowId xmlns:a16="http://schemas.microsoft.com/office/drawing/2014/main" val="10008"/>
                  </a:ext>
                </a:extLst>
              </a:tr>
              <a:tr h="425658">
                <a:tc>
                  <a:txBody>
                    <a:bodyPr/>
                    <a:lstStyle/>
                    <a:p>
                      <a:pPr>
                        <a:spcAft>
                          <a:spcPts val="0"/>
                        </a:spcAft>
                      </a:pPr>
                      <a:r>
                        <a:rPr lang="en-AU" sz="1200">
                          <a:effectLst/>
                        </a:rPr>
                        <a:t>Traceability</a:t>
                      </a:r>
                      <a:endParaRPr lang="en-AU" sz="1200">
                        <a:effectLst/>
                        <a:latin typeface="Times New Roman"/>
                        <a:ea typeface="Times New Roman"/>
                      </a:endParaRPr>
                    </a:p>
                  </a:txBody>
                  <a:tcPr marL="68580" marR="68580" marT="0" marB="0"/>
                </a:tc>
                <a:tc>
                  <a:txBody>
                    <a:bodyPr/>
                    <a:lstStyle/>
                    <a:p>
                      <a:pPr>
                        <a:spcAft>
                          <a:spcPts val="0"/>
                        </a:spcAft>
                      </a:pPr>
                      <a:r>
                        <a:rPr lang="nb-NO" sz="1200">
                          <a:effectLst/>
                        </a:rPr>
                        <a:t>(Viaene and Verbeke 1998; MLA, AMPC et al. 2006)</a:t>
                      </a:r>
                      <a:endParaRPr lang="en-AU" sz="1200">
                        <a:effectLst/>
                        <a:latin typeface="Times New Roman"/>
                        <a:ea typeface="Times New Roman"/>
                      </a:endParaRPr>
                    </a:p>
                  </a:txBody>
                  <a:tcPr marL="68580" marR="68580" marT="0" marB="0"/>
                </a:tc>
                <a:extLst>
                  <a:ext uri="{0D108BD9-81ED-4DB2-BD59-A6C34878D82A}">
                    <a16:rowId xmlns:a16="http://schemas.microsoft.com/office/drawing/2014/main" val="10009"/>
                  </a:ext>
                </a:extLst>
              </a:tr>
              <a:tr h="212829">
                <a:tc>
                  <a:txBody>
                    <a:bodyPr/>
                    <a:lstStyle/>
                    <a:p>
                      <a:pPr>
                        <a:spcAft>
                          <a:spcPts val="0"/>
                        </a:spcAft>
                      </a:pPr>
                      <a:r>
                        <a:rPr lang="en-AU" sz="1200">
                          <a:effectLst/>
                        </a:rPr>
                        <a:t>Society perceptions</a:t>
                      </a:r>
                      <a:endParaRPr lang="en-AU" sz="1200">
                        <a:effectLst/>
                        <a:latin typeface="Times New Roman"/>
                        <a:ea typeface="Times New Roman"/>
                      </a:endParaRPr>
                    </a:p>
                  </a:txBody>
                  <a:tcPr marL="68580" marR="68580" marT="0" marB="0"/>
                </a:tc>
                <a:tc>
                  <a:txBody>
                    <a:bodyPr/>
                    <a:lstStyle/>
                    <a:p>
                      <a:pPr>
                        <a:spcAft>
                          <a:spcPts val="0"/>
                        </a:spcAft>
                      </a:pPr>
                      <a:r>
                        <a:rPr lang="fr-FR" sz="1200" dirty="0">
                          <a:effectLst/>
                        </a:rPr>
                        <a:t>(Peterson, </a:t>
                      </a:r>
                      <a:r>
                        <a:rPr lang="fr-FR" sz="1200" dirty="0" err="1">
                          <a:effectLst/>
                        </a:rPr>
                        <a:t>Eenoo</a:t>
                      </a:r>
                      <a:r>
                        <a:rPr lang="fr-FR" sz="1200" dirty="0">
                          <a:effectLst/>
                        </a:rPr>
                        <a:t> Jr et al. 2001)</a:t>
                      </a:r>
                      <a:endParaRPr lang="en-AU" sz="1200" dirty="0">
                        <a:effectLst/>
                        <a:latin typeface="Times New Roman"/>
                        <a:ea typeface="Times New Roman"/>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65778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E72EF-A88D-4D1C-A54A-7A1C8B0F26B4}"/>
              </a:ext>
            </a:extLst>
          </p:cNvPr>
          <p:cNvSpPr>
            <a:spLocks noGrp="1"/>
          </p:cNvSpPr>
          <p:nvPr>
            <p:ph type="title"/>
          </p:nvPr>
        </p:nvSpPr>
        <p:spPr/>
        <p:txBody>
          <a:bodyPr/>
          <a:lstStyle/>
          <a:p>
            <a:r>
              <a:rPr lang="en-AU" dirty="0"/>
              <a:t>Publications</a:t>
            </a:r>
          </a:p>
        </p:txBody>
      </p:sp>
      <p:sp>
        <p:nvSpPr>
          <p:cNvPr id="3" name="Content Placeholder 2">
            <a:extLst>
              <a:ext uri="{FF2B5EF4-FFF2-40B4-BE49-F238E27FC236}">
                <a16:creationId xmlns:a16="http://schemas.microsoft.com/office/drawing/2014/main" id="{937DA037-F752-4AA2-A325-DA47155357DB}"/>
              </a:ext>
            </a:extLst>
          </p:cNvPr>
          <p:cNvSpPr>
            <a:spLocks noGrp="1"/>
          </p:cNvSpPr>
          <p:nvPr>
            <p:ph idx="1"/>
          </p:nvPr>
        </p:nvSpPr>
        <p:spPr>
          <a:xfrm>
            <a:off x="452128" y="1417638"/>
            <a:ext cx="8229600" cy="4525963"/>
          </a:xfrm>
        </p:spPr>
        <p:txBody>
          <a:bodyPr>
            <a:noAutofit/>
          </a:bodyPr>
          <a:lstStyle/>
          <a:p>
            <a:r>
              <a:rPr lang="en-AU" sz="1600" dirty="0"/>
              <a:t>Hosen, MN., Lathifah, F., </a:t>
            </a:r>
            <a:r>
              <a:rPr lang="en-AU" sz="1600" b="1" dirty="0"/>
              <a:t>Jie, F.</a:t>
            </a:r>
            <a:r>
              <a:rPr lang="en-AU" sz="1600" dirty="0"/>
              <a:t>, (2019), Perception and expectation of customers in Islamic bank perspective. </a:t>
            </a:r>
            <a:r>
              <a:rPr lang="en-AU" sz="1600" i="1" dirty="0"/>
              <a:t>Journal of Islamic Marketing</a:t>
            </a:r>
            <a:r>
              <a:rPr lang="en-AU" sz="1600" dirty="0"/>
              <a:t>, n/a(n/a), 18, UK, DOI: https://doi.org/10.1108/JIMA-12-2018-0235. </a:t>
            </a:r>
          </a:p>
          <a:p>
            <a:r>
              <a:rPr lang="en-AU" sz="1600" dirty="0" err="1"/>
              <a:t>Maman</a:t>
            </a:r>
            <a:r>
              <a:rPr lang="en-AU" sz="1600" dirty="0"/>
              <a:t>, U., </a:t>
            </a:r>
            <a:r>
              <a:rPr lang="en-AU" sz="1600" dirty="0" err="1"/>
              <a:t>Mahbubi</a:t>
            </a:r>
            <a:r>
              <a:rPr lang="en-AU" sz="1600" dirty="0"/>
              <a:t>, A., Jie, F., (2018), Halal Risk Mitigation in the Australian–Indonesian Red Meat Supply Chain. Journal of Islamic Marketing, 9(1), 60-79, Emerald. </a:t>
            </a:r>
          </a:p>
          <a:p>
            <a:r>
              <a:rPr lang="en-AU" sz="1600" dirty="0" err="1"/>
              <a:t>Zulfakar</a:t>
            </a:r>
            <a:r>
              <a:rPr lang="en-AU" sz="1600" dirty="0"/>
              <a:t>, H., Chan, C., </a:t>
            </a:r>
            <a:r>
              <a:rPr lang="en-AU" sz="1600" b="1" dirty="0"/>
              <a:t>Jie, F.</a:t>
            </a:r>
            <a:r>
              <a:rPr lang="en-AU" sz="1600" dirty="0"/>
              <a:t>, (2018), Institutional forces on Australian halal meat supply chain (AHMSC) operations. </a:t>
            </a:r>
            <a:r>
              <a:rPr lang="en-AU" sz="1600" i="1" dirty="0"/>
              <a:t>Journal of Islamic Marketing</a:t>
            </a:r>
            <a:r>
              <a:rPr lang="en-AU" sz="1600" dirty="0"/>
              <a:t>, 9(1), 80-98, United Kingdom, Emerald Publishing Limited, DOI: 10.1108/JIMA-01-2016-0005. </a:t>
            </a:r>
          </a:p>
          <a:p>
            <a:r>
              <a:rPr lang="en-AU" sz="1600" dirty="0" err="1"/>
              <a:t>Maman</a:t>
            </a:r>
            <a:r>
              <a:rPr lang="en-AU" sz="1600" dirty="0"/>
              <a:t>, U., </a:t>
            </a:r>
            <a:r>
              <a:rPr lang="en-AU" sz="1600" dirty="0" err="1"/>
              <a:t>Mahbubi</a:t>
            </a:r>
            <a:r>
              <a:rPr lang="en-AU" sz="1600" dirty="0"/>
              <a:t>, A., </a:t>
            </a:r>
            <a:r>
              <a:rPr lang="en-AU" sz="1600" b="1" dirty="0"/>
              <a:t>Jie, F.</a:t>
            </a:r>
            <a:r>
              <a:rPr lang="en-AU" sz="1600" dirty="0"/>
              <a:t>, (2017), Strategic Planning to Control Halal Risk in Indonesian Beef Supply Chain. </a:t>
            </a:r>
            <a:r>
              <a:rPr lang="en-AU" sz="1600" i="1" dirty="0"/>
              <a:t>International Business Management</a:t>
            </a:r>
            <a:r>
              <a:rPr lang="en-AU" sz="1600" dirty="0"/>
              <a:t>, 11(6), 1246-1253, Al </a:t>
            </a:r>
            <a:r>
              <a:rPr lang="en-AU" sz="1600" dirty="0" err="1"/>
              <a:t>Rega</a:t>
            </a:r>
            <a:r>
              <a:rPr lang="en-AU" sz="1600" dirty="0"/>
              <a:t>, Pakistan, </a:t>
            </a:r>
            <a:r>
              <a:rPr lang="en-AU" sz="1600" dirty="0" err="1"/>
              <a:t>Medwell</a:t>
            </a:r>
            <a:r>
              <a:rPr lang="en-AU" sz="1600" dirty="0"/>
              <a:t> Journals, DOI: 10.3923/ibm.2017.1246.1253. </a:t>
            </a:r>
          </a:p>
          <a:p>
            <a:r>
              <a:rPr lang="en-AU" sz="1600" dirty="0"/>
              <a:t>Masudin, I., Fernanda, F., </a:t>
            </a:r>
            <a:r>
              <a:rPr lang="en-AU" sz="1600" b="1" dirty="0"/>
              <a:t>Jie, F.</a:t>
            </a:r>
            <a:r>
              <a:rPr lang="en-AU" sz="1600" dirty="0"/>
              <a:t>, </a:t>
            </a:r>
            <a:r>
              <a:rPr lang="en-AU" sz="1600" dirty="0" err="1"/>
              <a:t>Djajadikerta</a:t>
            </a:r>
            <a:r>
              <a:rPr lang="en-AU" sz="1600" dirty="0"/>
              <a:t>, H., </a:t>
            </a:r>
            <a:r>
              <a:rPr lang="en-AU" sz="1600" dirty="0" err="1"/>
              <a:t>Widayat</a:t>
            </a:r>
            <a:r>
              <a:rPr lang="en-AU" sz="1600" dirty="0"/>
              <a:t>, ., (2018), Muslim and non-</a:t>
            </a:r>
            <a:r>
              <a:rPr lang="en-AU" sz="1600" dirty="0" err="1"/>
              <a:t>muslim</a:t>
            </a:r>
            <a:r>
              <a:rPr lang="en-AU" sz="1600" dirty="0"/>
              <a:t> perceptions on Halal Meat Logistics (HML). </a:t>
            </a:r>
            <a:r>
              <a:rPr lang="en-AU" sz="1600" i="1" dirty="0"/>
              <a:t>IOP Conference Series: Materials Science and Engineering</a:t>
            </a:r>
            <a:r>
              <a:rPr lang="en-AU" sz="1600" dirty="0"/>
              <a:t>, 403(29 November 2017 through 30 November 2017), article no.012054, Bristol, England, Institute of Physics Publishing, DOI: 10.1088/1757-899X/403/1/012054.</a:t>
            </a:r>
          </a:p>
          <a:p>
            <a:r>
              <a:rPr lang="en-AU" sz="1600" dirty="0"/>
              <a:t>Wan </a:t>
            </a:r>
            <a:r>
              <a:rPr lang="en-AU" sz="1600" dirty="0" err="1"/>
              <a:t>Marhaini</a:t>
            </a:r>
            <a:r>
              <a:rPr lang="en-AU" sz="1600" dirty="0"/>
              <a:t> , WO., Rahman, S., </a:t>
            </a:r>
            <a:r>
              <a:rPr lang="en-AU" sz="1600" b="1" dirty="0"/>
              <a:t>Jie, F.</a:t>
            </a:r>
            <a:r>
              <a:rPr lang="en-AU" sz="1600" dirty="0"/>
              <a:t>, (2015), Halal food chain management: a systematic review of literature and future research directions. </a:t>
            </a:r>
            <a:r>
              <a:rPr lang="en-AU" sz="1600" i="1" dirty="0"/>
              <a:t>Proceedings of the 13th ANZAM Operations, Supply Chain and Services Management Symposium (ANZAM 2015)</a:t>
            </a:r>
            <a:r>
              <a:rPr lang="en-AU" sz="1600" dirty="0"/>
              <a:t>, 25p., Queensland, Australia, Australian and New Zealand Academy of Management (ANZAM). </a:t>
            </a:r>
          </a:p>
          <a:p>
            <a:endParaRPr lang="en-AU" sz="1600" dirty="0"/>
          </a:p>
        </p:txBody>
      </p:sp>
    </p:spTree>
    <p:extLst>
      <p:ext uri="{BB962C8B-B14F-4D97-AF65-F5344CB8AC3E}">
        <p14:creationId xmlns:p14="http://schemas.microsoft.com/office/powerpoint/2010/main" val="1356367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B4CA08-6958-43CE-90A7-B42F1BF2A216}"/>
              </a:ext>
            </a:extLst>
          </p:cNvPr>
          <p:cNvSpPr>
            <a:spLocks noGrp="1"/>
          </p:cNvSpPr>
          <p:nvPr>
            <p:ph idx="1"/>
          </p:nvPr>
        </p:nvSpPr>
        <p:spPr>
          <a:xfrm>
            <a:off x="250825" y="1700213"/>
            <a:ext cx="8642350" cy="4249067"/>
          </a:xfrm>
        </p:spPr>
        <p:txBody>
          <a:bodyPr>
            <a:normAutofit lnSpcReduction="10000"/>
          </a:bodyPr>
          <a:lstStyle/>
          <a:p>
            <a:pPr>
              <a:defRPr/>
            </a:pPr>
            <a:r>
              <a:rPr lang="en-US" sz="2400" dirty="0">
                <a:latin typeface="+mj-lt"/>
              </a:rPr>
              <a:t>How ready are </a:t>
            </a:r>
            <a:r>
              <a:rPr lang="en-US" sz="2400" dirty="0" err="1">
                <a:latin typeface="+mj-lt"/>
              </a:rPr>
              <a:t>organisations</a:t>
            </a:r>
            <a:r>
              <a:rPr lang="en-US" sz="2400" dirty="0">
                <a:latin typeface="+mj-lt"/>
              </a:rPr>
              <a:t> for SCM 4.0 in Halal Pharmaceutical or Cosmetics Industry</a:t>
            </a:r>
          </a:p>
          <a:p>
            <a:pPr>
              <a:defRPr/>
            </a:pPr>
            <a:r>
              <a:rPr lang="en-US" sz="2400" dirty="0">
                <a:latin typeface="+mj-lt"/>
              </a:rPr>
              <a:t>Technical issues</a:t>
            </a:r>
          </a:p>
          <a:p>
            <a:pPr>
              <a:defRPr/>
            </a:pPr>
            <a:r>
              <a:rPr lang="en-US" sz="2400" dirty="0">
                <a:latin typeface="+mj-lt"/>
              </a:rPr>
              <a:t>Contextual issues</a:t>
            </a:r>
          </a:p>
          <a:p>
            <a:pPr>
              <a:defRPr/>
            </a:pPr>
            <a:r>
              <a:rPr lang="en-US" sz="2400" dirty="0">
                <a:latin typeface="+mj-lt"/>
              </a:rPr>
              <a:t>Methodology issues</a:t>
            </a:r>
          </a:p>
          <a:p>
            <a:pPr>
              <a:defRPr/>
            </a:pPr>
            <a:r>
              <a:rPr lang="en-US" sz="2400" dirty="0">
                <a:latin typeface="+mj-lt"/>
              </a:rPr>
              <a:t>Measuring the benefits and the business case for SCM 4.0</a:t>
            </a:r>
          </a:p>
          <a:p>
            <a:pPr>
              <a:defRPr/>
            </a:pPr>
            <a:r>
              <a:rPr lang="en-US" sz="2400" dirty="0" err="1">
                <a:latin typeface="+mj-lt"/>
              </a:rPr>
              <a:t>Organisational</a:t>
            </a:r>
            <a:r>
              <a:rPr lang="en-US" sz="2400" dirty="0">
                <a:latin typeface="+mj-lt"/>
              </a:rPr>
              <a:t> impact and HR skills</a:t>
            </a:r>
          </a:p>
          <a:p>
            <a:pPr>
              <a:defRPr/>
            </a:pPr>
            <a:r>
              <a:rPr lang="en-US" sz="2400" dirty="0">
                <a:latin typeface="+mj-lt"/>
              </a:rPr>
              <a:t>SCM 4.0 and sustainability in Halal Cosmetics and Pharmaceutical Industry</a:t>
            </a:r>
          </a:p>
          <a:p>
            <a:pPr>
              <a:defRPr/>
            </a:pPr>
            <a:r>
              <a:rPr lang="en-US" sz="2400" dirty="0">
                <a:latin typeface="+mj-lt"/>
              </a:rPr>
              <a:t>SCM 4.0 Policy and regulation in Halal Cosmetics and Pharmaceutical Industry</a:t>
            </a:r>
          </a:p>
          <a:p>
            <a:pPr>
              <a:defRPr/>
            </a:pPr>
            <a:endParaRPr lang="en-AU" sz="2400" dirty="0">
              <a:latin typeface="+mj-lt"/>
            </a:endParaRPr>
          </a:p>
        </p:txBody>
      </p:sp>
      <p:sp>
        <p:nvSpPr>
          <p:cNvPr id="5" name="Content Placeholder 2">
            <a:extLst>
              <a:ext uri="{FF2B5EF4-FFF2-40B4-BE49-F238E27FC236}">
                <a16:creationId xmlns:a16="http://schemas.microsoft.com/office/drawing/2014/main" id="{B185C328-5B42-4C42-8CD8-65D196F3DCF0}"/>
              </a:ext>
            </a:extLst>
          </p:cNvPr>
          <p:cNvSpPr txBox="1">
            <a:spLocks/>
          </p:cNvSpPr>
          <p:nvPr/>
        </p:nvSpPr>
        <p:spPr>
          <a:xfrm>
            <a:off x="395536" y="548680"/>
            <a:ext cx="864235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AU" sz="2400" dirty="0">
                <a:latin typeface="+mj-lt"/>
              </a:rPr>
              <a:t>Future Research Opportunities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t>Thank you very much indeed</a:t>
            </a:r>
          </a:p>
          <a:p>
            <a:r>
              <a:rPr lang="en-AU" dirty="0"/>
              <a:t>Any questions/comments/feedback</a:t>
            </a:r>
          </a:p>
        </p:txBody>
      </p:sp>
    </p:spTree>
    <p:extLst>
      <p:ext uri="{BB962C8B-B14F-4D97-AF65-F5344CB8AC3E}">
        <p14:creationId xmlns:p14="http://schemas.microsoft.com/office/powerpoint/2010/main" val="45077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92" name="Group 972"/>
          <p:cNvGrpSpPr>
            <a:grpSpLocks/>
          </p:cNvGrpSpPr>
          <p:nvPr/>
        </p:nvGrpSpPr>
        <p:grpSpPr bwMode="auto">
          <a:xfrm>
            <a:off x="284163" y="1331913"/>
            <a:ext cx="8231187" cy="4768850"/>
            <a:chOff x="179" y="839"/>
            <a:chExt cx="5185" cy="3004"/>
          </a:xfrm>
        </p:grpSpPr>
        <p:grpSp>
          <p:nvGrpSpPr>
            <p:cNvPr id="5226" name="Group 106"/>
            <p:cNvGrpSpPr>
              <a:grpSpLocks/>
            </p:cNvGrpSpPr>
            <p:nvPr/>
          </p:nvGrpSpPr>
          <p:grpSpPr bwMode="auto">
            <a:xfrm>
              <a:off x="179" y="1469"/>
              <a:ext cx="1183" cy="599"/>
              <a:chOff x="434" y="1276"/>
              <a:chExt cx="1183" cy="599"/>
            </a:xfrm>
          </p:grpSpPr>
          <p:grpSp>
            <p:nvGrpSpPr>
              <p:cNvPr id="5126" name="Group 6"/>
              <p:cNvGrpSpPr>
                <a:grpSpLocks/>
              </p:cNvGrpSpPr>
              <p:nvPr/>
            </p:nvGrpSpPr>
            <p:grpSpPr bwMode="auto">
              <a:xfrm>
                <a:off x="1312" y="1276"/>
                <a:ext cx="127" cy="475"/>
                <a:chOff x="1312" y="1276"/>
                <a:chExt cx="127" cy="475"/>
              </a:xfrm>
            </p:grpSpPr>
            <p:sp>
              <p:nvSpPr>
                <p:cNvPr id="5124" name="Freeform 4"/>
                <p:cNvSpPr>
                  <a:spLocks/>
                </p:cNvSpPr>
                <p:nvPr/>
              </p:nvSpPr>
              <p:spPr bwMode="auto">
                <a:xfrm>
                  <a:off x="1312" y="1276"/>
                  <a:ext cx="44" cy="475"/>
                </a:xfrm>
                <a:custGeom>
                  <a:avLst/>
                  <a:gdLst>
                    <a:gd name="T0" fmla="*/ 23 w 88"/>
                    <a:gd name="T1" fmla="*/ 0 h 948"/>
                    <a:gd name="T2" fmla="*/ 23 w 88"/>
                    <a:gd name="T3" fmla="*/ 149 h 948"/>
                    <a:gd name="T4" fmla="*/ 16 w 88"/>
                    <a:gd name="T5" fmla="*/ 149 h 948"/>
                    <a:gd name="T6" fmla="*/ 16 w 88"/>
                    <a:gd name="T7" fmla="*/ 301 h 948"/>
                    <a:gd name="T8" fmla="*/ 8 w 88"/>
                    <a:gd name="T9" fmla="*/ 301 h 948"/>
                    <a:gd name="T10" fmla="*/ 8 w 88"/>
                    <a:gd name="T11" fmla="*/ 443 h 948"/>
                    <a:gd name="T12" fmla="*/ 4 w 88"/>
                    <a:gd name="T13" fmla="*/ 443 h 948"/>
                    <a:gd name="T14" fmla="*/ 4 w 88"/>
                    <a:gd name="T15" fmla="*/ 633 h 948"/>
                    <a:gd name="T16" fmla="*/ 0 w 88"/>
                    <a:gd name="T17" fmla="*/ 633 h 948"/>
                    <a:gd name="T18" fmla="*/ 0 w 88"/>
                    <a:gd name="T19" fmla="*/ 948 h 948"/>
                    <a:gd name="T20" fmla="*/ 48 w 88"/>
                    <a:gd name="T21" fmla="*/ 948 h 948"/>
                    <a:gd name="T22" fmla="*/ 88 w 88"/>
                    <a:gd name="T23" fmla="*/ 629 h 948"/>
                    <a:gd name="T24" fmla="*/ 88 w 88"/>
                    <a:gd name="T25" fmla="*/ 441 h 948"/>
                    <a:gd name="T26" fmla="*/ 85 w 88"/>
                    <a:gd name="T27" fmla="*/ 441 h 948"/>
                    <a:gd name="T28" fmla="*/ 85 w 88"/>
                    <a:gd name="T29" fmla="*/ 301 h 948"/>
                    <a:gd name="T30" fmla="*/ 79 w 88"/>
                    <a:gd name="T31" fmla="*/ 301 h 948"/>
                    <a:gd name="T32" fmla="*/ 79 w 88"/>
                    <a:gd name="T33" fmla="*/ 149 h 948"/>
                    <a:gd name="T34" fmla="*/ 71 w 88"/>
                    <a:gd name="T35" fmla="*/ 149 h 948"/>
                    <a:gd name="T36" fmla="*/ 71 w 88"/>
                    <a:gd name="T37" fmla="*/ 0 h 948"/>
                    <a:gd name="T38" fmla="*/ 23 w 88"/>
                    <a:gd name="T39"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948">
                      <a:moveTo>
                        <a:pt x="23" y="0"/>
                      </a:moveTo>
                      <a:lnTo>
                        <a:pt x="23" y="149"/>
                      </a:lnTo>
                      <a:lnTo>
                        <a:pt x="16" y="149"/>
                      </a:lnTo>
                      <a:lnTo>
                        <a:pt x="16" y="301"/>
                      </a:lnTo>
                      <a:lnTo>
                        <a:pt x="8" y="301"/>
                      </a:lnTo>
                      <a:lnTo>
                        <a:pt x="8" y="443"/>
                      </a:lnTo>
                      <a:lnTo>
                        <a:pt x="4" y="443"/>
                      </a:lnTo>
                      <a:lnTo>
                        <a:pt x="4" y="633"/>
                      </a:lnTo>
                      <a:lnTo>
                        <a:pt x="0" y="633"/>
                      </a:lnTo>
                      <a:lnTo>
                        <a:pt x="0" y="948"/>
                      </a:lnTo>
                      <a:lnTo>
                        <a:pt x="48" y="948"/>
                      </a:lnTo>
                      <a:lnTo>
                        <a:pt x="88" y="629"/>
                      </a:lnTo>
                      <a:lnTo>
                        <a:pt x="88" y="441"/>
                      </a:lnTo>
                      <a:lnTo>
                        <a:pt x="85" y="441"/>
                      </a:lnTo>
                      <a:lnTo>
                        <a:pt x="85" y="301"/>
                      </a:lnTo>
                      <a:lnTo>
                        <a:pt x="79" y="301"/>
                      </a:lnTo>
                      <a:lnTo>
                        <a:pt x="79" y="149"/>
                      </a:lnTo>
                      <a:lnTo>
                        <a:pt x="71" y="149"/>
                      </a:lnTo>
                      <a:lnTo>
                        <a:pt x="71" y="0"/>
                      </a:lnTo>
                      <a:lnTo>
                        <a:pt x="23" y="0"/>
                      </a:lnTo>
                      <a:close/>
                    </a:path>
                  </a:pathLst>
                </a:custGeom>
                <a:solidFill>
                  <a:srgbClr val="808080"/>
                </a:solidFill>
                <a:ln w="4763">
                  <a:solidFill>
                    <a:srgbClr val="000000"/>
                  </a:solidFill>
                  <a:prstDash val="solid"/>
                  <a:round/>
                  <a:headEnd/>
                  <a:tailEnd/>
                </a:ln>
              </p:spPr>
              <p:txBody>
                <a:bodyPr/>
                <a:lstStyle/>
                <a:p>
                  <a:endParaRPr lang="en-AU"/>
                </a:p>
              </p:txBody>
            </p:sp>
            <p:sp>
              <p:nvSpPr>
                <p:cNvPr id="5125" name="Freeform 5"/>
                <p:cNvSpPr>
                  <a:spLocks/>
                </p:cNvSpPr>
                <p:nvPr/>
              </p:nvSpPr>
              <p:spPr bwMode="auto">
                <a:xfrm>
                  <a:off x="1391" y="1276"/>
                  <a:ext cx="48" cy="475"/>
                </a:xfrm>
                <a:custGeom>
                  <a:avLst/>
                  <a:gdLst>
                    <a:gd name="T0" fmla="*/ 23 w 96"/>
                    <a:gd name="T1" fmla="*/ 0 h 948"/>
                    <a:gd name="T2" fmla="*/ 23 w 96"/>
                    <a:gd name="T3" fmla="*/ 149 h 948"/>
                    <a:gd name="T4" fmla="*/ 17 w 96"/>
                    <a:gd name="T5" fmla="*/ 149 h 948"/>
                    <a:gd name="T6" fmla="*/ 17 w 96"/>
                    <a:gd name="T7" fmla="*/ 301 h 948"/>
                    <a:gd name="T8" fmla="*/ 10 w 96"/>
                    <a:gd name="T9" fmla="*/ 301 h 948"/>
                    <a:gd name="T10" fmla="*/ 10 w 96"/>
                    <a:gd name="T11" fmla="*/ 443 h 948"/>
                    <a:gd name="T12" fmla="*/ 6 w 96"/>
                    <a:gd name="T13" fmla="*/ 443 h 948"/>
                    <a:gd name="T14" fmla="*/ 6 w 96"/>
                    <a:gd name="T15" fmla="*/ 633 h 948"/>
                    <a:gd name="T16" fmla="*/ 0 w 96"/>
                    <a:gd name="T17" fmla="*/ 633 h 948"/>
                    <a:gd name="T18" fmla="*/ 0 w 96"/>
                    <a:gd name="T19" fmla="*/ 948 h 948"/>
                    <a:gd name="T20" fmla="*/ 96 w 96"/>
                    <a:gd name="T21" fmla="*/ 948 h 948"/>
                    <a:gd name="T22" fmla="*/ 96 w 96"/>
                    <a:gd name="T23" fmla="*/ 631 h 948"/>
                    <a:gd name="T24" fmla="*/ 90 w 96"/>
                    <a:gd name="T25" fmla="*/ 631 h 948"/>
                    <a:gd name="T26" fmla="*/ 90 w 96"/>
                    <a:gd name="T27" fmla="*/ 441 h 948"/>
                    <a:gd name="T28" fmla="*/ 86 w 96"/>
                    <a:gd name="T29" fmla="*/ 441 h 948"/>
                    <a:gd name="T30" fmla="*/ 86 w 96"/>
                    <a:gd name="T31" fmla="*/ 301 h 948"/>
                    <a:gd name="T32" fmla="*/ 79 w 96"/>
                    <a:gd name="T33" fmla="*/ 301 h 948"/>
                    <a:gd name="T34" fmla="*/ 79 w 96"/>
                    <a:gd name="T35" fmla="*/ 149 h 948"/>
                    <a:gd name="T36" fmla="*/ 73 w 96"/>
                    <a:gd name="T37" fmla="*/ 149 h 948"/>
                    <a:gd name="T38" fmla="*/ 73 w 96"/>
                    <a:gd name="T39" fmla="*/ 0 h 948"/>
                    <a:gd name="T40" fmla="*/ 23 w 96"/>
                    <a:gd name="T41"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48">
                      <a:moveTo>
                        <a:pt x="23" y="0"/>
                      </a:moveTo>
                      <a:lnTo>
                        <a:pt x="23" y="149"/>
                      </a:lnTo>
                      <a:lnTo>
                        <a:pt x="17" y="149"/>
                      </a:lnTo>
                      <a:lnTo>
                        <a:pt x="17" y="301"/>
                      </a:lnTo>
                      <a:lnTo>
                        <a:pt x="10" y="301"/>
                      </a:lnTo>
                      <a:lnTo>
                        <a:pt x="10" y="443"/>
                      </a:lnTo>
                      <a:lnTo>
                        <a:pt x="6" y="443"/>
                      </a:lnTo>
                      <a:lnTo>
                        <a:pt x="6" y="633"/>
                      </a:lnTo>
                      <a:lnTo>
                        <a:pt x="0" y="633"/>
                      </a:lnTo>
                      <a:lnTo>
                        <a:pt x="0" y="948"/>
                      </a:lnTo>
                      <a:lnTo>
                        <a:pt x="96" y="948"/>
                      </a:lnTo>
                      <a:lnTo>
                        <a:pt x="96" y="631"/>
                      </a:lnTo>
                      <a:lnTo>
                        <a:pt x="90" y="631"/>
                      </a:lnTo>
                      <a:lnTo>
                        <a:pt x="90" y="441"/>
                      </a:lnTo>
                      <a:lnTo>
                        <a:pt x="86" y="441"/>
                      </a:lnTo>
                      <a:lnTo>
                        <a:pt x="86" y="301"/>
                      </a:lnTo>
                      <a:lnTo>
                        <a:pt x="79" y="301"/>
                      </a:lnTo>
                      <a:lnTo>
                        <a:pt x="79" y="149"/>
                      </a:lnTo>
                      <a:lnTo>
                        <a:pt x="73" y="149"/>
                      </a:lnTo>
                      <a:lnTo>
                        <a:pt x="73" y="0"/>
                      </a:lnTo>
                      <a:lnTo>
                        <a:pt x="23" y="0"/>
                      </a:lnTo>
                      <a:close/>
                    </a:path>
                  </a:pathLst>
                </a:custGeom>
                <a:solidFill>
                  <a:srgbClr val="808080"/>
                </a:solidFill>
                <a:ln w="4763">
                  <a:solidFill>
                    <a:srgbClr val="000000"/>
                  </a:solidFill>
                  <a:prstDash val="solid"/>
                  <a:round/>
                  <a:headEnd/>
                  <a:tailEnd/>
                </a:ln>
              </p:spPr>
              <p:txBody>
                <a:bodyPr/>
                <a:lstStyle/>
                <a:p>
                  <a:endParaRPr lang="en-AU"/>
                </a:p>
              </p:txBody>
            </p:sp>
          </p:grpSp>
          <p:grpSp>
            <p:nvGrpSpPr>
              <p:cNvPr id="5138" name="Group 18"/>
              <p:cNvGrpSpPr>
                <a:grpSpLocks/>
              </p:cNvGrpSpPr>
              <p:nvPr/>
            </p:nvGrpSpPr>
            <p:grpSpPr bwMode="auto">
              <a:xfrm>
                <a:off x="1408" y="1655"/>
                <a:ext cx="209" cy="203"/>
                <a:chOff x="1408" y="1655"/>
                <a:chExt cx="209" cy="203"/>
              </a:xfrm>
            </p:grpSpPr>
            <p:grpSp>
              <p:nvGrpSpPr>
                <p:cNvPr id="5133" name="Group 13"/>
                <p:cNvGrpSpPr>
                  <a:grpSpLocks/>
                </p:cNvGrpSpPr>
                <p:nvPr/>
              </p:nvGrpSpPr>
              <p:grpSpPr bwMode="auto">
                <a:xfrm>
                  <a:off x="1408" y="1655"/>
                  <a:ext cx="209" cy="203"/>
                  <a:chOff x="1408" y="1655"/>
                  <a:chExt cx="209" cy="203"/>
                </a:xfrm>
              </p:grpSpPr>
              <p:grpSp>
                <p:nvGrpSpPr>
                  <p:cNvPr id="5129" name="Group 9"/>
                  <p:cNvGrpSpPr>
                    <a:grpSpLocks/>
                  </p:cNvGrpSpPr>
                  <p:nvPr/>
                </p:nvGrpSpPr>
                <p:grpSpPr bwMode="auto">
                  <a:xfrm>
                    <a:off x="1460" y="1655"/>
                    <a:ext cx="61" cy="97"/>
                    <a:chOff x="1460" y="1655"/>
                    <a:chExt cx="61" cy="97"/>
                  </a:xfrm>
                </p:grpSpPr>
                <p:sp>
                  <p:nvSpPr>
                    <p:cNvPr id="5127" name="Rectangle 7"/>
                    <p:cNvSpPr>
                      <a:spLocks noChangeArrowheads="1"/>
                    </p:cNvSpPr>
                    <p:nvPr/>
                  </p:nvSpPr>
                  <p:spPr bwMode="auto">
                    <a:xfrm>
                      <a:off x="1471" y="1655"/>
                      <a:ext cx="39" cy="21"/>
                    </a:xfrm>
                    <a:prstGeom prst="rect">
                      <a:avLst/>
                    </a:prstGeom>
                    <a:solidFill>
                      <a:srgbClr val="808080"/>
                    </a:solidFill>
                    <a:ln w="4763">
                      <a:solidFill>
                        <a:srgbClr val="000000"/>
                      </a:solidFill>
                      <a:miter lim="800000"/>
                      <a:headEnd/>
                      <a:tailEnd/>
                    </a:ln>
                  </p:spPr>
                  <p:txBody>
                    <a:bodyPr/>
                    <a:lstStyle/>
                    <a:p>
                      <a:endParaRPr lang="en-AU"/>
                    </a:p>
                  </p:txBody>
                </p:sp>
                <p:sp>
                  <p:nvSpPr>
                    <p:cNvPr id="5128" name="Rectangle 8"/>
                    <p:cNvSpPr>
                      <a:spLocks noChangeArrowheads="1"/>
                    </p:cNvSpPr>
                    <p:nvPr/>
                  </p:nvSpPr>
                  <p:spPr bwMode="auto">
                    <a:xfrm>
                      <a:off x="1460" y="1670"/>
                      <a:ext cx="61" cy="82"/>
                    </a:xfrm>
                    <a:prstGeom prst="rect">
                      <a:avLst/>
                    </a:prstGeom>
                    <a:solidFill>
                      <a:srgbClr val="808080"/>
                    </a:solidFill>
                    <a:ln w="4763">
                      <a:solidFill>
                        <a:srgbClr val="000000"/>
                      </a:solidFill>
                      <a:miter lim="800000"/>
                      <a:headEnd/>
                      <a:tailEnd/>
                    </a:ln>
                  </p:spPr>
                  <p:txBody>
                    <a:bodyPr/>
                    <a:lstStyle/>
                    <a:p>
                      <a:endParaRPr lang="en-AU"/>
                    </a:p>
                  </p:txBody>
                </p:sp>
              </p:grpSp>
              <p:grpSp>
                <p:nvGrpSpPr>
                  <p:cNvPr id="5132" name="Group 12"/>
                  <p:cNvGrpSpPr>
                    <a:grpSpLocks/>
                  </p:cNvGrpSpPr>
                  <p:nvPr/>
                </p:nvGrpSpPr>
                <p:grpSpPr bwMode="auto">
                  <a:xfrm>
                    <a:off x="1408" y="1747"/>
                    <a:ext cx="209" cy="111"/>
                    <a:chOff x="1408" y="1747"/>
                    <a:chExt cx="209" cy="111"/>
                  </a:xfrm>
                </p:grpSpPr>
                <p:sp>
                  <p:nvSpPr>
                    <p:cNvPr id="5130" name="Rectangle 10"/>
                    <p:cNvSpPr>
                      <a:spLocks noChangeArrowheads="1"/>
                    </p:cNvSpPr>
                    <p:nvPr/>
                  </p:nvSpPr>
                  <p:spPr bwMode="auto">
                    <a:xfrm>
                      <a:off x="1415" y="1758"/>
                      <a:ext cx="195" cy="100"/>
                    </a:xfrm>
                    <a:prstGeom prst="rect">
                      <a:avLst/>
                    </a:prstGeom>
                    <a:solidFill>
                      <a:srgbClr val="808080"/>
                    </a:solidFill>
                    <a:ln w="4763">
                      <a:solidFill>
                        <a:srgbClr val="000000"/>
                      </a:solidFill>
                      <a:miter lim="800000"/>
                      <a:headEnd/>
                      <a:tailEnd/>
                    </a:ln>
                  </p:spPr>
                  <p:txBody>
                    <a:bodyPr/>
                    <a:lstStyle/>
                    <a:p>
                      <a:endParaRPr lang="en-AU"/>
                    </a:p>
                  </p:txBody>
                </p:sp>
                <p:sp>
                  <p:nvSpPr>
                    <p:cNvPr id="5131" name="Rectangle 11"/>
                    <p:cNvSpPr>
                      <a:spLocks noChangeArrowheads="1"/>
                    </p:cNvSpPr>
                    <p:nvPr/>
                  </p:nvSpPr>
                  <p:spPr bwMode="auto">
                    <a:xfrm>
                      <a:off x="1408" y="1747"/>
                      <a:ext cx="209" cy="16"/>
                    </a:xfrm>
                    <a:prstGeom prst="rect">
                      <a:avLst/>
                    </a:prstGeom>
                    <a:solidFill>
                      <a:srgbClr val="C0C0C0"/>
                    </a:solidFill>
                    <a:ln w="4763">
                      <a:solidFill>
                        <a:srgbClr val="000000"/>
                      </a:solidFill>
                      <a:miter lim="800000"/>
                      <a:headEnd/>
                      <a:tailEnd/>
                    </a:ln>
                  </p:spPr>
                  <p:txBody>
                    <a:bodyPr/>
                    <a:lstStyle/>
                    <a:p>
                      <a:endParaRPr lang="en-AU"/>
                    </a:p>
                  </p:txBody>
                </p:sp>
              </p:grpSp>
            </p:grpSp>
            <p:grpSp>
              <p:nvGrpSpPr>
                <p:cNvPr id="5137" name="Group 17"/>
                <p:cNvGrpSpPr>
                  <a:grpSpLocks/>
                </p:cNvGrpSpPr>
                <p:nvPr/>
              </p:nvGrpSpPr>
              <p:grpSpPr bwMode="auto">
                <a:xfrm>
                  <a:off x="1431" y="1774"/>
                  <a:ext cx="159" cy="66"/>
                  <a:chOff x="1431" y="1774"/>
                  <a:chExt cx="159" cy="66"/>
                </a:xfrm>
              </p:grpSpPr>
              <p:sp>
                <p:nvSpPr>
                  <p:cNvPr id="5134" name="Rectangle 14"/>
                  <p:cNvSpPr>
                    <a:spLocks noChangeArrowheads="1"/>
                  </p:cNvSpPr>
                  <p:nvPr/>
                </p:nvSpPr>
                <p:spPr bwMode="auto">
                  <a:xfrm>
                    <a:off x="1431" y="1774"/>
                    <a:ext cx="40" cy="66"/>
                  </a:xfrm>
                  <a:prstGeom prst="rect">
                    <a:avLst/>
                  </a:prstGeom>
                  <a:solidFill>
                    <a:srgbClr val="C0C0C0"/>
                  </a:solidFill>
                  <a:ln w="4763">
                    <a:solidFill>
                      <a:srgbClr val="000000"/>
                    </a:solidFill>
                    <a:miter lim="800000"/>
                    <a:headEnd/>
                    <a:tailEnd/>
                  </a:ln>
                </p:spPr>
                <p:txBody>
                  <a:bodyPr/>
                  <a:lstStyle/>
                  <a:p>
                    <a:endParaRPr lang="en-AU"/>
                  </a:p>
                </p:txBody>
              </p:sp>
              <p:sp>
                <p:nvSpPr>
                  <p:cNvPr id="5135" name="Rectangle 15"/>
                  <p:cNvSpPr>
                    <a:spLocks noChangeArrowheads="1"/>
                  </p:cNvSpPr>
                  <p:nvPr/>
                </p:nvSpPr>
                <p:spPr bwMode="auto">
                  <a:xfrm>
                    <a:off x="1550" y="1774"/>
                    <a:ext cx="40" cy="66"/>
                  </a:xfrm>
                  <a:prstGeom prst="rect">
                    <a:avLst/>
                  </a:prstGeom>
                  <a:solidFill>
                    <a:srgbClr val="C0C0C0"/>
                  </a:solidFill>
                  <a:ln w="4763">
                    <a:solidFill>
                      <a:srgbClr val="000000"/>
                    </a:solidFill>
                    <a:miter lim="800000"/>
                    <a:headEnd/>
                    <a:tailEnd/>
                  </a:ln>
                </p:spPr>
                <p:txBody>
                  <a:bodyPr/>
                  <a:lstStyle/>
                  <a:p>
                    <a:endParaRPr lang="en-AU"/>
                  </a:p>
                </p:txBody>
              </p:sp>
              <p:sp>
                <p:nvSpPr>
                  <p:cNvPr id="5136" name="Rectangle 16"/>
                  <p:cNvSpPr>
                    <a:spLocks noChangeArrowheads="1"/>
                  </p:cNvSpPr>
                  <p:nvPr/>
                </p:nvSpPr>
                <p:spPr bwMode="auto">
                  <a:xfrm>
                    <a:off x="1491" y="1774"/>
                    <a:ext cx="40" cy="66"/>
                  </a:xfrm>
                  <a:prstGeom prst="rect">
                    <a:avLst/>
                  </a:prstGeom>
                  <a:solidFill>
                    <a:srgbClr val="C0C0C0"/>
                  </a:solidFill>
                  <a:ln w="4763">
                    <a:solidFill>
                      <a:srgbClr val="000000"/>
                    </a:solidFill>
                    <a:miter lim="800000"/>
                    <a:headEnd/>
                    <a:tailEnd/>
                  </a:ln>
                </p:spPr>
                <p:txBody>
                  <a:bodyPr/>
                  <a:lstStyle/>
                  <a:p>
                    <a:endParaRPr lang="en-AU"/>
                  </a:p>
                </p:txBody>
              </p:sp>
            </p:grpSp>
          </p:grpSp>
          <p:grpSp>
            <p:nvGrpSpPr>
              <p:cNvPr id="5148" name="Group 28"/>
              <p:cNvGrpSpPr>
                <a:grpSpLocks/>
              </p:cNvGrpSpPr>
              <p:nvPr/>
            </p:nvGrpSpPr>
            <p:grpSpPr bwMode="auto">
              <a:xfrm>
                <a:off x="434" y="1712"/>
                <a:ext cx="208" cy="146"/>
                <a:chOff x="434" y="1712"/>
                <a:chExt cx="208" cy="146"/>
              </a:xfrm>
            </p:grpSpPr>
            <p:grpSp>
              <p:nvGrpSpPr>
                <p:cNvPr id="5143" name="Group 23"/>
                <p:cNvGrpSpPr>
                  <a:grpSpLocks/>
                </p:cNvGrpSpPr>
                <p:nvPr/>
              </p:nvGrpSpPr>
              <p:grpSpPr bwMode="auto">
                <a:xfrm>
                  <a:off x="434" y="1712"/>
                  <a:ext cx="208" cy="146"/>
                  <a:chOff x="434" y="1712"/>
                  <a:chExt cx="208" cy="146"/>
                </a:xfrm>
              </p:grpSpPr>
              <p:sp>
                <p:nvSpPr>
                  <p:cNvPr id="5139" name="Rectangle 19"/>
                  <p:cNvSpPr>
                    <a:spLocks noChangeArrowheads="1"/>
                  </p:cNvSpPr>
                  <p:nvPr/>
                </p:nvSpPr>
                <p:spPr bwMode="auto">
                  <a:xfrm>
                    <a:off x="554" y="1712"/>
                    <a:ext cx="65" cy="40"/>
                  </a:xfrm>
                  <a:prstGeom prst="rect">
                    <a:avLst/>
                  </a:prstGeom>
                  <a:solidFill>
                    <a:srgbClr val="808080"/>
                  </a:solidFill>
                  <a:ln w="4763">
                    <a:solidFill>
                      <a:srgbClr val="000000"/>
                    </a:solidFill>
                    <a:miter lim="800000"/>
                    <a:headEnd/>
                    <a:tailEnd/>
                  </a:ln>
                </p:spPr>
                <p:txBody>
                  <a:bodyPr/>
                  <a:lstStyle/>
                  <a:p>
                    <a:endParaRPr lang="en-AU"/>
                  </a:p>
                </p:txBody>
              </p:sp>
              <p:grpSp>
                <p:nvGrpSpPr>
                  <p:cNvPr id="5142" name="Group 22"/>
                  <p:cNvGrpSpPr>
                    <a:grpSpLocks/>
                  </p:cNvGrpSpPr>
                  <p:nvPr/>
                </p:nvGrpSpPr>
                <p:grpSpPr bwMode="auto">
                  <a:xfrm>
                    <a:off x="434" y="1747"/>
                    <a:ext cx="208" cy="111"/>
                    <a:chOff x="434" y="1747"/>
                    <a:chExt cx="208" cy="111"/>
                  </a:xfrm>
                </p:grpSpPr>
                <p:sp>
                  <p:nvSpPr>
                    <p:cNvPr id="5140" name="Rectangle 20"/>
                    <p:cNvSpPr>
                      <a:spLocks noChangeArrowheads="1"/>
                    </p:cNvSpPr>
                    <p:nvPr/>
                  </p:nvSpPr>
                  <p:spPr bwMode="auto">
                    <a:xfrm>
                      <a:off x="441" y="1758"/>
                      <a:ext cx="195" cy="100"/>
                    </a:xfrm>
                    <a:prstGeom prst="rect">
                      <a:avLst/>
                    </a:prstGeom>
                    <a:solidFill>
                      <a:srgbClr val="808080"/>
                    </a:solidFill>
                    <a:ln w="4763">
                      <a:solidFill>
                        <a:srgbClr val="000000"/>
                      </a:solidFill>
                      <a:miter lim="800000"/>
                      <a:headEnd/>
                      <a:tailEnd/>
                    </a:ln>
                  </p:spPr>
                  <p:txBody>
                    <a:bodyPr/>
                    <a:lstStyle/>
                    <a:p>
                      <a:endParaRPr lang="en-AU"/>
                    </a:p>
                  </p:txBody>
                </p:sp>
                <p:sp>
                  <p:nvSpPr>
                    <p:cNvPr id="5141" name="Rectangle 21"/>
                    <p:cNvSpPr>
                      <a:spLocks noChangeArrowheads="1"/>
                    </p:cNvSpPr>
                    <p:nvPr/>
                  </p:nvSpPr>
                  <p:spPr bwMode="auto">
                    <a:xfrm>
                      <a:off x="434" y="1747"/>
                      <a:ext cx="208" cy="16"/>
                    </a:xfrm>
                    <a:prstGeom prst="rect">
                      <a:avLst/>
                    </a:prstGeom>
                    <a:solidFill>
                      <a:srgbClr val="C0C0C0"/>
                    </a:solidFill>
                    <a:ln w="4763">
                      <a:solidFill>
                        <a:srgbClr val="000000"/>
                      </a:solidFill>
                      <a:miter lim="800000"/>
                      <a:headEnd/>
                      <a:tailEnd/>
                    </a:ln>
                  </p:spPr>
                  <p:txBody>
                    <a:bodyPr/>
                    <a:lstStyle/>
                    <a:p>
                      <a:endParaRPr lang="en-AU"/>
                    </a:p>
                  </p:txBody>
                </p:sp>
              </p:grpSp>
            </p:grpSp>
            <p:grpSp>
              <p:nvGrpSpPr>
                <p:cNvPr id="5147" name="Group 27"/>
                <p:cNvGrpSpPr>
                  <a:grpSpLocks/>
                </p:cNvGrpSpPr>
                <p:nvPr/>
              </p:nvGrpSpPr>
              <p:grpSpPr bwMode="auto">
                <a:xfrm>
                  <a:off x="454" y="1774"/>
                  <a:ext cx="165" cy="66"/>
                  <a:chOff x="454" y="1774"/>
                  <a:chExt cx="165" cy="66"/>
                </a:xfrm>
              </p:grpSpPr>
              <p:sp>
                <p:nvSpPr>
                  <p:cNvPr id="5144" name="Rectangle 24"/>
                  <p:cNvSpPr>
                    <a:spLocks noChangeArrowheads="1"/>
                  </p:cNvSpPr>
                  <p:nvPr/>
                </p:nvSpPr>
                <p:spPr bwMode="auto">
                  <a:xfrm>
                    <a:off x="573" y="1774"/>
                    <a:ext cx="46" cy="66"/>
                  </a:xfrm>
                  <a:prstGeom prst="rect">
                    <a:avLst/>
                  </a:prstGeom>
                  <a:solidFill>
                    <a:srgbClr val="C0C0C0"/>
                  </a:solidFill>
                  <a:ln w="4763">
                    <a:solidFill>
                      <a:srgbClr val="000000"/>
                    </a:solidFill>
                    <a:miter lim="800000"/>
                    <a:headEnd/>
                    <a:tailEnd/>
                  </a:ln>
                </p:spPr>
                <p:txBody>
                  <a:bodyPr/>
                  <a:lstStyle/>
                  <a:p>
                    <a:endParaRPr lang="en-AU"/>
                  </a:p>
                </p:txBody>
              </p:sp>
              <p:sp>
                <p:nvSpPr>
                  <p:cNvPr id="5145" name="Rectangle 25"/>
                  <p:cNvSpPr>
                    <a:spLocks noChangeArrowheads="1"/>
                  </p:cNvSpPr>
                  <p:nvPr/>
                </p:nvSpPr>
                <p:spPr bwMode="auto">
                  <a:xfrm>
                    <a:off x="454" y="1774"/>
                    <a:ext cx="47" cy="66"/>
                  </a:xfrm>
                  <a:prstGeom prst="rect">
                    <a:avLst/>
                  </a:prstGeom>
                  <a:solidFill>
                    <a:srgbClr val="C0C0C0"/>
                  </a:solidFill>
                  <a:ln w="4763">
                    <a:solidFill>
                      <a:srgbClr val="000000"/>
                    </a:solidFill>
                    <a:miter lim="800000"/>
                    <a:headEnd/>
                    <a:tailEnd/>
                  </a:ln>
                </p:spPr>
                <p:txBody>
                  <a:bodyPr/>
                  <a:lstStyle/>
                  <a:p>
                    <a:endParaRPr lang="en-AU"/>
                  </a:p>
                </p:txBody>
              </p:sp>
              <p:sp>
                <p:nvSpPr>
                  <p:cNvPr id="5146" name="Rectangle 26"/>
                  <p:cNvSpPr>
                    <a:spLocks noChangeArrowheads="1"/>
                  </p:cNvSpPr>
                  <p:nvPr/>
                </p:nvSpPr>
                <p:spPr bwMode="auto">
                  <a:xfrm>
                    <a:off x="514" y="1774"/>
                    <a:ext cx="47" cy="66"/>
                  </a:xfrm>
                  <a:prstGeom prst="rect">
                    <a:avLst/>
                  </a:prstGeom>
                  <a:solidFill>
                    <a:srgbClr val="C0C0C0"/>
                  </a:solidFill>
                  <a:ln w="4763">
                    <a:solidFill>
                      <a:srgbClr val="000000"/>
                    </a:solidFill>
                    <a:miter lim="800000"/>
                    <a:headEnd/>
                    <a:tailEnd/>
                  </a:ln>
                </p:spPr>
                <p:txBody>
                  <a:bodyPr/>
                  <a:lstStyle/>
                  <a:p>
                    <a:endParaRPr lang="en-AU"/>
                  </a:p>
                </p:txBody>
              </p:sp>
            </p:grpSp>
          </p:grpSp>
          <p:grpSp>
            <p:nvGrpSpPr>
              <p:cNvPr id="5225" name="Group 105"/>
              <p:cNvGrpSpPr>
                <a:grpSpLocks/>
              </p:cNvGrpSpPr>
              <p:nvPr/>
            </p:nvGrpSpPr>
            <p:grpSpPr bwMode="auto">
              <a:xfrm>
                <a:off x="615" y="1529"/>
                <a:ext cx="815" cy="346"/>
                <a:chOff x="615" y="1529"/>
                <a:chExt cx="815" cy="346"/>
              </a:xfrm>
            </p:grpSpPr>
            <p:grpSp>
              <p:nvGrpSpPr>
                <p:cNvPr id="5154" name="Group 34"/>
                <p:cNvGrpSpPr>
                  <a:grpSpLocks/>
                </p:cNvGrpSpPr>
                <p:nvPr/>
              </p:nvGrpSpPr>
              <p:grpSpPr bwMode="auto">
                <a:xfrm>
                  <a:off x="615" y="1529"/>
                  <a:ext cx="815" cy="346"/>
                  <a:chOff x="615" y="1529"/>
                  <a:chExt cx="815" cy="346"/>
                </a:xfrm>
              </p:grpSpPr>
              <p:sp>
                <p:nvSpPr>
                  <p:cNvPr id="5149" name="Rectangle 29"/>
                  <p:cNvSpPr>
                    <a:spLocks noChangeArrowheads="1"/>
                  </p:cNvSpPr>
                  <p:nvPr/>
                </p:nvSpPr>
                <p:spPr bwMode="auto">
                  <a:xfrm>
                    <a:off x="628" y="1585"/>
                    <a:ext cx="788" cy="290"/>
                  </a:xfrm>
                  <a:prstGeom prst="rect">
                    <a:avLst/>
                  </a:prstGeom>
                  <a:solidFill>
                    <a:srgbClr val="C0C0C0"/>
                  </a:solidFill>
                  <a:ln w="4763">
                    <a:solidFill>
                      <a:srgbClr val="000000"/>
                    </a:solidFill>
                    <a:miter lim="800000"/>
                    <a:headEnd/>
                    <a:tailEnd/>
                  </a:ln>
                </p:spPr>
                <p:txBody>
                  <a:bodyPr/>
                  <a:lstStyle/>
                  <a:p>
                    <a:endParaRPr lang="en-AU"/>
                  </a:p>
                </p:txBody>
              </p:sp>
              <p:sp>
                <p:nvSpPr>
                  <p:cNvPr id="5150" name="Rectangle 30"/>
                  <p:cNvSpPr>
                    <a:spLocks noChangeArrowheads="1"/>
                  </p:cNvSpPr>
                  <p:nvPr/>
                </p:nvSpPr>
                <p:spPr bwMode="auto">
                  <a:xfrm>
                    <a:off x="824" y="1537"/>
                    <a:ext cx="58" cy="35"/>
                  </a:xfrm>
                  <a:prstGeom prst="rect">
                    <a:avLst/>
                  </a:prstGeom>
                  <a:solidFill>
                    <a:srgbClr val="808080"/>
                  </a:solidFill>
                  <a:ln w="4763">
                    <a:solidFill>
                      <a:srgbClr val="000000"/>
                    </a:solidFill>
                    <a:miter lim="800000"/>
                    <a:headEnd/>
                    <a:tailEnd/>
                  </a:ln>
                </p:spPr>
                <p:txBody>
                  <a:bodyPr/>
                  <a:lstStyle/>
                  <a:p>
                    <a:endParaRPr lang="en-AU"/>
                  </a:p>
                </p:txBody>
              </p:sp>
              <p:sp>
                <p:nvSpPr>
                  <p:cNvPr id="5151" name="Rectangle 31"/>
                  <p:cNvSpPr>
                    <a:spLocks noChangeArrowheads="1"/>
                  </p:cNvSpPr>
                  <p:nvPr/>
                </p:nvSpPr>
                <p:spPr bwMode="auto">
                  <a:xfrm>
                    <a:off x="968" y="1529"/>
                    <a:ext cx="79" cy="48"/>
                  </a:xfrm>
                  <a:prstGeom prst="rect">
                    <a:avLst/>
                  </a:prstGeom>
                  <a:solidFill>
                    <a:srgbClr val="808080"/>
                  </a:solidFill>
                  <a:ln w="4763">
                    <a:solidFill>
                      <a:srgbClr val="000000"/>
                    </a:solidFill>
                    <a:miter lim="800000"/>
                    <a:headEnd/>
                    <a:tailEnd/>
                  </a:ln>
                </p:spPr>
                <p:txBody>
                  <a:bodyPr/>
                  <a:lstStyle/>
                  <a:p>
                    <a:endParaRPr lang="en-AU"/>
                  </a:p>
                </p:txBody>
              </p:sp>
              <p:sp>
                <p:nvSpPr>
                  <p:cNvPr id="5152" name="Rectangle 32"/>
                  <p:cNvSpPr>
                    <a:spLocks noChangeArrowheads="1"/>
                  </p:cNvSpPr>
                  <p:nvPr/>
                </p:nvSpPr>
                <p:spPr bwMode="auto">
                  <a:xfrm>
                    <a:off x="615" y="1569"/>
                    <a:ext cx="815" cy="23"/>
                  </a:xfrm>
                  <a:prstGeom prst="rect">
                    <a:avLst/>
                  </a:prstGeom>
                  <a:solidFill>
                    <a:srgbClr val="C0C0C0"/>
                  </a:solidFill>
                  <a:ln w="4763">
                    <a:solidFill>
                      <a:srgbClr val="000000"/>
                    </a:solidFill>
                    <a:miter lim="800000"/>
                    <a:headEnd/>
                    <a:tailEnd/>
                  </a:ln>
                </p:spPr>
                <p:txBody>
                  <a:bodyPr/>
                  <a:lstStyle/>
                  <a:p>
                    <a:endParaRPr lang="en-AU"/>
                  </a:p>
                </p:txBody>
              </p:sp>
              <p:sp>
                <p:nvSpPr>
                  <p:cNvPr id="5153" name="Rectangle 33"/>
                  <p:cNvSpPr>
                    <a:spLocks noChangeArrowheads="1"/>
                  </p:cNvSpPr>
                  <p:nvPr/>
                </p:nvSpPr>
                <p:spPr bwMode="auto">
                  <a:xfrm>
                    <a:off x="628" y="1727"/>
                    <a:ext cx="788" cy="10"/>
                  </a:xfrm>
                  <a:prstGeom prst="rect">
                    <a:avLst/>
                  </a:prstGeom>
                  <a:solidFill>
                    <a:srgbClr val="808080"/>
                  </a:solidFill>
                  <a:ln w="4763">
                    <a:solidFill>
                      <a:srgbClr val="000000"/>
                    </a:solidFill>
                    <a:miter lim="800000"/>
                    <a:headEnd/>
                    <a:tailEnd/>
                  </a:ln>
                </p:spPr>
                <p:txBody>
                  <a:bodyPr/>
                  <a:lstStyle/>
                  <a:p>
                    <a:endParaRPr lang="en-AU"/>
                  </a:p>
                </p:txBody>
              </p:sp>
            </p:grpSp>
            <p:grpSp>
              <p:nvGrpSpPr>
                <p:cNvPr id="5220" name="Group 100"/>
                <p:cNvGrpSpPr>
                  <a:grpSpLocks/>
                </p:cNvGrpSpPr>
                <p:nvPr/>
              </p:nvGrpSpPr>
              <p:grpSpPr bwMode="auto">
                <a:xfrm>
                  <a:off x="642" y="1611"/>
                  <a:ext cx="749" cy="236"/>
                  <a:chOff x="642" y="1611"/>
                  <a:chExt cx="749" cy="236"/>
                </a:xfrm>
              </p:grpSpPr>
              <p:grpSp>
                <p:nvGrpSpPr>
                  <p:cNvPr id="5159" name="Group 39"/>
                  <p:cNvGrpSpPr>
                    <a:grpSpLocks/>
                  </p:cNvGrpSpPr>
                  <p:nvPr/>
                </p:nvGrpSpPr>
                <p:grpSpPr bwMode="auto">
                  <a:xfrm>
                    <a:off x="751" y="1753"/>
                    <a:ext cx="97" cy="94"/>
                    <a:chOff x="751" y="1753"/>
                    <a:chExt cx="97" cy="94"/>
                  </a:xfrm>
                </p:grpSpPr>
                <p:sp>
                  <p:nvSpPr>
                    <p:cNvPr id="5155" name="Rectangle 35"/>
                    <p:cNvSpPr>
                      <a:spLocks noChangeArrowheads="1"/>
                    </p:cNvSpPr>
                    <p:nvPr/>
                  </p:nvSpPr>
                  <p:spPr bwMode="auto">
                    <a:xfrm>
                      <a:off x="755" y="1753"/>
                      <a:ext cx="88" cy="87"/>
                    </a:xfrm>
                    <a:prstGeom prst="rect">
                      <a:avLst/>
                    </a:prstGeom>
                    <a:solidFill>
                      <a:srgbClr val="808080"/>
                    </a:solidFill>
                    <a:ln w="4763">
                      <a:solidFill>
                        <a:srgbClr val="000000"/>
                      </a:solidFill>
                      <a:miter lim="800000"/>
                      <a:headEnd/>
                      <a:tailEnd/>
                    </a:ln>
                  </p:spPr>
                  <p:txBody>
                    <a:bodyPr/>
                    <a:lstStyle/>
                    <a:p>
                      <a:endParaRPr lang="en-AU"/>
                    </a:p>
                  </p:txBody>
                </p:sp>
                <p:sp>
                  <p:nvSpPr>
                    <p:cNvPr id="5156" name="Rectangle 36"/>
                    <p:cNvSpPr>
                      <a:spLocks noChangeArrowheads="1"/>
                    </p:cNvSpPr>
                    <p:nvPr/>
                  </p:nvSpPr>
                  <p:spPr bwMode="auto">
                    <a:xfrm>
                      <a:off x="751" y="1841"/>
                      <a:ext cx="97" cy="6"/>
                    </a:xfrm>
                    <a:prstGeom prst="rect">
                      <a:avLst/>
                    </a:prstGeom>
                    <a:solidFill>
                      <a:srgbClr val="808080"/>
                    </a:solidFill>
                    <a:ln w="4763">
                      <a:solidFill>
                        <a:srgbClr val="000000"/>
                      </a:solidFill>
                      <a:miter lim="800000"/>
                      <a:headEnd/>
                      <a:tailEnd/>
                    </a:ln>
                  </p:spPr>
                  <p:txBody>
                    <a:bodyPr/>
                    <a:lstStyle/>
                    <a:p>
                      <a:endParaRPr lang="en-AU"/>
                    </a:p>
                  </p:txBody>
                </p:sp>
                <p:sp>
                  <p:nvSpPr>
                    <p:cNvPr id="5157" name="Line 37"/>
                    <p:cNvSpPr>
                      <a:spLocks noChangeShapeType="1"/>
                    </p:cNvSpPr>
                    <p:nvPr/>
                  </p:nvSpPr>
                  <p:spPr bwMode="auto">
                    <a:xfrm>
                      <a:off x="799" y="1753"/>
                      <a:ext cx="1" cy="8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158" name="Line 38"/>
                    <p:cNvSpPr>
                      <a:spLocks noChangeShapeType="1"/>
                    </p:cNvSpPr>
                    <p:nvPr/>
                  </p:nvSpPr>
                  <p:spPr bwMode="auto">
                    <a:xfrm>
                      <a:off x="755" y="1797"/>
                      <a:ext cx="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5164" name="Group 44"/>
                  <p:cNvGrpSpPr>
                    <a:grpSpLocks/>
                  </p:cNvGrpSpPr>
                  <p:nvPr/>
                </p:nvGrpSpPr>
                <p:grpSpPr bwMode="auto">
                  <a:xfrm>
                    <a:off x="860" y="1753"/>
                    <a:ext cx="97" cy="94"/>
                    <a:chOff x="860" y="1753"/>
                    <a:chExt cx="97" cy="94"/>
                  </a:xfrm>
                </p:grpSpPr>
                <p:sp>
                  <p:nvSpPr>
                    <p:cNvPr id="5160" name="Rectangle 40"/>
                    <p:cNvSpPr>
                      <a:spLocks noChangeArrowheads="1"/>
                    </p:cNvSpPr>
                    <p:nvPr/>
                  </p:nvSpPr>
                  <p:spPr bwMode="auto">
                    <a:xfrm>
                      <a:off x="865" y="1753"/>
                      <a:ext cx="87" cy="87"/>
                    </a:xfrm>
                    <a:prstGeom prst="rect">
                      <a:avLst/>
                    </a:prstGeom>
                    <a:solidFill>
                      <a:srgbClr val="808080"/>
                    </a:solidFill>
                    <a:ln w="4763">
                      <a:solidFill>
                        <a:srgbClr val="000000"/>
                      </a:solidFill>
                      <a:miter lim="800000"/>
                      <a:headEnd/>
                      <a:tailEnd/>
                    </a:ln>
                  </p:spPr>
                  <p:txBody>
                    <a:bodyPr/>
                    <a:lstStyle/>
                    <a:p>
                      <a:endParaRPr lang="en-AU"/>
                    </a:p>
                  </p:txBody>
                </p:sp>
                <p:sp>
                  <p:nvSpPr>
                    <p:cNvPr id="5161" name="Rectangle 41"/>
                    <p:cNvSpPr>
                      <a:spLocks noChangeArrowheads="1"/>
                    </p:cNvSpPr>
                    <p:nvPr/>
                  </p:nvSpPr>
                  <p:spPr bwMode="auto">
                    <a:xfrm>
                      <a:off x="860" y="1841"/>
                      <a:ext cx="97" cy="6"/>
                    </a:xfrm>
                    <a:prstGeom prst="rect">
                      <a:avLst/>
                    </a:prstGeom>
                    <a:solidFill>
                      <a:srgbClr val="808080"/>
                    </a:solidFill>
                    <a:ln w="4763">
                      <a:solidFill>
                        <a:srgbClr val="000000"/>
                      </a:solidFill>
                      <a:miter lim="800000"/>
                      <a:headEnd/>
                      <a:tailEnd/>
                    </a:ln>
                  </p:spPr>
                  <p:txBody>
                    <a:bodyPr/>
                    <a:lstStyle/>
                    <a:p>
                      <a:endParaRPr lang="en-AU"/>
                    </a:p>
                  </p:txBody>
                </p:sp>
                <p:sp>
                  <p:nvSpPr>
                    <p:cNvPr id="5162" name="Line 42"/>
                    <p:cNvSpPr>
                      <a:spLocks noChangeShapeType="1"/>
                    </p:cNvSpPr>
                    <p:nvPr/>
                  </p:nvSpPr>
                  <p:spPr bwMode="auto">
                    <a:xfrm>
                      <a:off x="908" y="1753"/>
                      <a:ext cx="1" cy="8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163" name="Line 43"/>
                    <p:cNvSpPr>
                      <a:spLocks noChangeShapeType="1"/>
                    </p:cNvSpPr>
                    <p:nvPr/>
                  </p:nvSpPr>
                  <p:spPr bwMode="auto">
                    <a:xfrm>
                      <a:off x="865" y="1797"/>
                      <a:ext cx="87"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5169" name="Group 49"/>
                  <p:cNvGrpSpPr>
                    <a:grpSpLocks/>
                  </p:cNvGrpSpPr>
                  <p:nvPr/>
                </p:nvGrpSpPr>
                <p:grpSpPr bwMode="auto">
                  <a:xfrm>
                    <a:off x="1294" y="1753"/>
                    <a:ext cx="96" cy="94"/>
                    <a:chOff x="1294" y="1753"/>
                    <a:chExt cx="96" cy="94"/>
                  </a:xfrm>
                </p:grpSpPr>
                <p:sp>
                  <p:nvSpPr>
                    <p:cNvPr id="5165" name="Rectangle 45"/>
                    <p:cNvSpPr>
                      <a:spLocks noChangeArrowheads="1"/>
                    </p:cNvSpPr>
                    <p:nvPr/>
                  </p:nvSpPr>
                  <p:spPr bwMode="auto">
                    <a:xfrm>
                      <a:off x="1298" y="1753"/>
                      <a:ext cx="88" cy="87"/>
                    </a:xfrm>
                    <a:prstGeom prst="rect">
                      <a:avLst/>
                    </a:prstGeom>
                    <a:solidFill>
                      <a:srgbClr val="808080"/>
                    </a:solidFill>
                    <a:ln w="4763">
                      <a:solidFill>
                        <a:srgbClr val="000000"/>
                      </a:solidFill>
                      <a:miter lim="800000"/>
                      <a:headEnd/>
                      <a:tailEnd/>
                    </a:ln>
                  </p:spPr>
                  <p:txBody>
                    <a:bodyPr/>
                    <a:lstStyle/>
                    <a:p>
                      <a:endParaRPr lang="en-AU"/>
                    </a:p>
                  </p:txBody>
                </p:sp>
                <p:sp>
                  <p:nvSpPr>
                    <p:cNvPr id="5166" name="Rectangle 46"/>
                    <p:cNvSpPr>
                      <a:spLocks noChangeArrowheads="1"/>
                    </p:cNvSpPr>
                    <p:nvPr/>
                  </p:nvSpPr>
                  <p:spPr bwMode="auto">
                    <a:xfrm>
                      <a:off x="1294" y="1841"/>
                      <a:ext cx="96" cy="6"/>
                    </a:xfrm>
                    <a:prstGeom prst="rect">
                      <a:avLst/>
                    </a:prstGeom>
                    <a:solidFill>
                      <a:srgbClr val="808080"/>
                    </a:solidFill>
                    <a:ln w="4763">
                      <a:solidFill>
                        <a:srgbClr val="000000"/>
                      </a:solidFill>
                      <a:miter lim="800000"/>
                      <a:headEnd/>
                      <a:tailEnd/>
                    </a:ln>
                  </p:spPr>
                  <p:txBody>
                    <a:bodyPr/>
                    <a:lstStyle/>
                    <a:p>
                      <a:endParaRPr lang="en-AU"/>
                    </a:p>
                  </p:txBody>
                </p:sp>
                <p:sp>
                  <p:nvSpPr>
                    <p:cNvPr id="5167" name="Line 47"/>
                    <p:cNvSpPr>
                      <a:spLocks noChangeShapeType="1"/>
                    </p:cNvSpPr>
                    <p:nvPr/>
                  </p:nvSpPr>
                  <p:spPr bwMode="auto">
                    <a:xfrm>
                      <a:off x="1341" y="1753"/>
                      <a:ext cx="1" cy="8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168" name="Line 48"/>
                    <p:cNvSpPr>
                      <a:spLocks noChangeShapeType="1"/>
                    </p:cNvSpPr>
                    <p:nvPr/>
                  </p:nvSpPr>
                  <p:spPr bwMode="auto">
                    <a:xfrm>
                      <a:off x="1298" y="1797"/>
                      <a:ext cx="87"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5174" name="Group 54"/>
                  <p:cNvGrpSpPr>
                    <a:grpSpLocks/>
                  </p:cNvGrpSpPr>
                  <p:nvPr/>
                </p:nvGrpSpPr>
                <p:grpSpPr bwMode="auto">
                  <a:xfrm>
                    <a:off x="642" y="1753"/>
                    <a:ext cx="97" cy="94"/>
                    <a:chOff x="642" y="1753"/>
                    <a:chExt cx="97" cy="94"/>
                  </a:xfrm>
                </p:grpSpPr>
                <p:sp>
                  <p:nvSpPr>
                    <p:cNvPr id="5170" name="Rectangle 50"/>
                    <p:cNvSpPr>
                      <a:spLocks noChangeArrowheads="1"/>
                    </p:cNvSpPr>
                    <p:nvPr/>
                  </p:nvSpPr>
                  <p:spPr bwMode="auto">
                    <a:xfrm>
                      <a:off x="646" y="1753"/>
                      <a:ext cx="88" cy="87"/>
                    </a:xfrm>
                    <a:prstGeom prst="rect">
                      <a:avLst/>
                    </a:prstGeom>
                    <a:solidFill>
                      <a:srgbClr val="808080"/>
                    </a:solidFill>
                    <a:ln w="4763">
                      <a:solidFill>
                        <a:srgbClr val="000000"/>
                      </a:solidFill>
                      <a:miter lim="800000"/>
                      <a:headEnd/>
                      <a:tailEnd/>
                    </a:ln>
                  </p:spPr>
                  <p:txBody>
                    <a:bodyPr/>
                    <a:lstStyle/>
                    <a:p>
                      <a:endParaRPr lang="en-AU"/>
                    </a:p>
                  </p:txBody>
                </p:sp>
                <p:sp>
                  <p:nvSpPr>
                    <p:cNvPr id="5171" name="Rectangle 51"/>
                    <p:cNvSpPr>
                      <a:spLocks noChangeArrowheads="1"/>
                    </p:cNvSpPr>
                    <p:nvPr/>
                  </p:nvSpPr>
                  <p:spPr bwMode="auto">
                    <a:xfrm>
                      <a:off x="642" y="1841"/>
                      <a:ext cx="97" cy="6"/>
                    </a:xfrm>
                    <a:prstGeom prst="rect">
                      <a:avLst/>
                    </a:prstGeom>
                    <a:solidFill>
                      <a:srgbClr val="808080"/>
                    </a:solidFill>
                    <a:ln w="4763">
                      <a:solidFill>
                        <a:srgbClr val="000000"/>
                      </a:solidFill>
                      <a:miter lim="800000"/>
                      <a:headEnd/>
                      <a:tailEnd/>
                    </a:ln>
                  </p:spPr>
                  <p:txBody>
                    <a:bodyPr/>
                    <a:lstStyle/>
                    <a:p>
                      <a:endParaRPr lang="en-AU"/>
                    </a:p>
                  </p:txBody>
                </p:sp>
                <p:sp>
                  <p:nvSpPr>
                    <p:cNvPr id="5172" name="Line 52"/>
                    <p:cNvSpPr>
                      <a:spLocks noChangeShapeType="1"/>
                    </p:cNvSpPr>
                    <p:nvPr/>
                  </p:nvSpPr>
                  <p:spPr bwMode="auto">
                    <a:xfrm>
                      <a:off x="690" y="1753"/>
                      <a:ext cx="1" cy="8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173" name="Line 53"/>
                    <p:cNvSpPr>
                      <a:spLocks noChangeShapeType="1"/>
                    </p:cNvSpPr>
                    <p:nvPr/>
                  </p:nvSpPr>
                  <p:spPr bwMode="auto">
                    <a:xfrm>
                      <a:off x="647" y="1797"/>
                      <a:ext cx="86"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5179" name="Group 59"/>
                  <p:cNvGrpSpPr>
                    <a:grpSpLocks/>
                  </p:cNvGrpSpPr>
                  <p:nvPr/>
                </p:nvGrpSpPr>
                <p:grpSpPr bwMode="auto">
                  <a:xfrm>
                    <a:off x="970" y="1611"/>
                    <a:ext cx="98" cy="94"/>
                    <a:chOff x="970" y="1611"/>
                    <a:chExt cx="98" cy="94"/>
                  </a:xfrm>
                </p:grpSpPr>
                <p:sp>
                  <p:nvSpPr>
                    <p:cNvPr id="5175" name="Rectangle 55"/>
                    <p:cNvSpPr>
                      <a:spLocks noChangeArrowheads="1"/>
                    </p:cNvSpPr>
                    <p:nvPr/>
                  </p:nvSpPr>
                  <p:spPr bwMode="auto">
                    <a:xfrm>
                      <a:off x="975" y="1611"/>
                      <a:ext cx="88" cy="87"/>
                    </a:xfrm>
                    <a:prstGeom prst="rect">
                      <a:avLst/>
                    </a:prstGeom>
                    <a:solidFill>
                      <a:srgbClr val="808080"/>
                    </a:solidFill>
                    <a:ln w="4763">
                      <a:solidFill>
                        <a:srgbClr val="000000"/>
                      </a:solidFill>
                      <a:miter lim="800000"/>
                      <a:headEnd/>
                      <a:tailEnd/>
                    </a:ln>
                  </p:spPr>
                  <p:txBody>
                    <a:bodyPr/>
                    <a:lstStyle/>
                    <a:p>
                      <a:endParaRPr lang="en-AU"/>
                    </a:p>
                  </p:txBody>
                </p:sp>
                <p:sp>
                  <p:nvSpPr>
                    <p:cNvPr id="5176" name="Rectangle 56"/>
                    <p:cNvSpPr>
                      <a:spLocks noChangeArrowheads="1"/>
                    </p:cNvSpPr>
                    <p:nvPr/>
                  </p:nvSpPr>
                  <p:spPr bwMode="auto">
                    <a:xfrm>
                      <a:off x="970" y="1699"/>
                      <a:ext cx="98" cy="6"/>
                    </a:xfrm>
                    <a:prstGeom prst="rect">
                      <a:avLst/>
                    </a:prstGeom>
                    <a:solidFill>
                      <a:srgbClr val="808080"/>
                    </a:solidFill>
                    <a:ln w="4763">
                      <a:solidFill>
                        <a:srgbClr val="000000"/>
                      </a:solidFill>
                      <a:miter lim="800000"/>
                      <a:headEnd/>
                      <a:tailEnd/>
                    </a:ln>
                  </p:spPr>
                  <p:txBody>
                    <a:bodyPr/>
                    <a:lstStyle/>
                    <a:p>
                      <a:endParaRPr lang="en-AU"/>
                    </a:p>
                  </p:txBody>
                </p:sp>
                <p:sp>
                  <p:nvSpPr>
                    <p:cNvPr id="5177" name="Line 57"/>
                    <p:cNvSpPr>
                      <a:spLocks noChangeShapeType="1"/>
                    </p:cNvSpPr>
                    <p:nvPr/>
                  </p:nvSpPr>
                  <p:spPr bwMode="auto">
                    <a:xfrm>
                      <a:off x="1018" y="1611"/>
                      <a:ext cx="1" cy="8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178" name="Line 58"/>
                    <p:cNvSpPr>
                      <a:spLocks noChangeShapeType="1"/>
                    </p:cNvSpPr>
                    <p:nvPr/>
                  </p:nvSpPr>
                  <p:spPr bwMode="auto">
                    <a:xfrm>
                      <a:off x="975" y="1655"/>
                      <a:ext cx="87"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5184" name="Group 64"/>
                  <p:cNvGrpSpPr>
                    <a:grpSpLocks/>
                  </p:cNvGrpSpPr>
                  <p:nvPr/>
                </p:nvGrpSpPr>
                <p:grpSpPr bwMode="auto">
                  <a:xfrm>
                    <a:off x="1077" y="1753"/>
                    <a:ext cx="96" cy="94"/>
                    <a:chOff x="1077" y="1753"/>
                    <a:chExt cx="96" cy="94"/>
                  </a:xfrm>
                </p:grpSpPr>
                <p:sp>
                  <p:nvSpPr>
                    <p:cNvPr id="5180" name="Rectangle 60"/>
                    <p:cNvSpPr>
                      <a:spLocks noChangeArrowheads="1"/>
                    </p:cNvSpPr>
                    <p:nvPr/>
                  </p:nvSpPr>
                  <p:spPr bwMode="auto">
                    <a:xfrm>
                      <a:off x="1081" y="1753"/>
                      <a:ext cx="88" cy="87"/>
                    </a:xfrm>
                    <a:prstGeom prst="rect">
                      <a:avLst/>
                    </a:prstGeom>
                    <a:solidFill>
                      <a:srgbClr val="808080"/>
                    </a:solidFill>
                    <a:ln w="4763">
                      <a:solidFill>
                        <a:srgbClr val="000000"/>
                      </a:solidFill>
                      <a:miter lim="800000"/>
                      <a:headEnd/>
                      <a:tailEnd/>
                    </a:ln>
                  </p:spPr>
                  <p:txBody>
                    <a:bodyPr/>
                    <a:lstStyle/>
                    <a:p>
                      <a:endParaRPr lang="en-AU"/>
                    </a:p>
                  </p:txBody>
                </p:sp>
                <p:sp>
                  <p:nvSpPr>
                    <p:cNvPr id="5181" name="Rectangle 61"/>
                    <p:cNvSpPr>
                      <a:spLocks noChangeArrowheads="1"/>
                    </p:cNvSpPr>
                    <p:nvPr/>
                  </p:nvSpPr>
                  <p:spPr bwMode="auto">
                    <a:xfrm>
                      <a:off x="1077" y="1841"/>
                      <a:ext cx="96" cy="6"/>
                    </a:xfrm>
                    <a:prstGeom prst="rect">
                      <a:avLst/>
                    </a:prstGeom>
                    <a:solidFill>
                      <a:srgbClr val="808080"/>
                    </a:solidFill>
                    <a:ln w="4763">
                      <a:solidFill>
                        <a:srgbClr val="000000"/>
                      </a:solidFill>
                      <a:miter lim="800000"/>
                      <a:headEnd/>
                      <a:tailEnd/>
                    </a:ln>
                  </p:spPr>
                  <p:txBody>
                    <a:bodyPr/>
                    <a:lstStyle/>
                    <a:p>
                      <a:endParaRPr lang="en-AU"/>
                    </a:p>
                  </p:txBody>
                </p:sp>
                <p:sp>
                  <p:nvSpPr>
                    <p:cNvPr id="5182" name="Line 62"/>
                    <p:cNvSpPr>
                      <a:spLocks noChangeShapeType="1"/>
                    </p:cNvSpPr>
                    <p:nvPr/>
                  </p:nvSpPr>
                  <p:spPr bwMode="auto">
                    <a:xfrm>
                      <a:off x="1124" y="1753"/>
                      <a:ext cx="1" cy="8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183" name="Line 63"/>
                    <p:cNvSpPr>
                      <a:spLocks noChangeShapeType="1"/>
                    </p:cNvSpPr>
                    <p:nvPr/>
                  </p:nvSpPr>
                  <p:spPr bwMode="auto">
                    <a:xfrm>
                      <a:off x="1081" y="1797"/>
                      <a:ext cx="87"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5189" name="Group 69"/>
                  <p:cNvGrpSpPr>
                    <a:grpSpLocks/>
                  </p:cNvGrpSpPr>
                  <p:nvPr/>
                </p:nvGrpSpPr>
                <p:grpSpPr bwMode="auto">
                  <a:xfrm>
                    <a:off x="1185" y="1753"/>
                    <a:ext cx="97" cy="94"/>
                    <a:chOff x="1185" y="1753"/>
                    <a:chExt cx="97" cy="94"/>
                  </a:xfrm>
                </p:grpSpPr>
                <p:sp>
                  <p:nvSpPr>
                    <p:cNvPr id="5185" name="Rectangle 65"/>
                    <p:cNvSpPr>
                      <a:spLocks noChangeArrowheads="1"/>
                    </p:cNvSpPr>
                    <p:nvPr/>
                  </p:nvSpPr>
                  <p:spPr bwMode="auto">
                    <a:xfrm>
                      <a:off x="1189" y="1753"/>
                      <a:ext cx="88" cy="87"/>
                    </a:xfrm>
                    <a:prstGeom prst="rect">
                      <a:avLst/>
                    </a:prstGeom>
                    <a:solidFill>
                      <a:srgbClr val="808080"/>
                    </a:solidFill>
                    <a:ln w="4763">
                      <a:solidFill>
                        <a:srgbClr val="000000"/>
                      </a:solidFill>
                      <a:miter lim="800000"/>
                      <a:headEnd/>
                      <a:tailEnd/>
                    </a:ln>
                  </p:spPr>
                  <p:txBody>
                    <a:bodyPr/>
                    <a:lstStyle/>
                    <a:p>
                      <a:endParaRPr lang="en-AU"/>
                    </a:p>
                  </p:txBody>
                </p:sp>
                <p:sp>
                  <p:nvSpPr>
                    <p:cNvPr id="5186" name="Rectangle 66"/>
                    <p:cNvSpPr>
                      <a:spLocks noChangeArrowheads="1"/>
                    </p:cNvSpPr>
                    <p:nvPr/>
                  </p:nvSpPr>
                  <p:spPr bwMode="auto">
                    <a:xfrm>
                      <a:off x="1185" y="1841"/>
                      <a:ext cx="97" cy="6"/>
                    </a:xfrm>
                    <a:prstGeom prst="rect">
                      <a:avLst/>
                    </a:prstGeom>
                    <a:solidFill>
                      <a:srgbClr val="808080"/>
                    </a:solidFill>
                    <a:ln w="4763">
                      <a:solidFill>
                        <a:srgbClr val="000000"/>
                      </a:solidFill>
                      <a:miter lim="800000"/>
                      <a:headEnd/>
                      <a:tailEnd/>
                    </a:ln>
                  </p:spPr>
                  <p:txBody>
                    <a:bodyPr/>
                    <a:lstStyle/>
                    <a:p>
                      <a:endParaRPr lang="en-AU"/>
                    </a:p>
                  </p:txBody>
                </p:sp>
                <p:sp>
                  <p:nvSpPr>
                    <p:cNvPr id="5187" name="Line 67"/>
                    <p:cNvSpPr>
                      <a:spLocks noChangeShapeType="1"/>
                    </p:cNvSpPr>
                    <p:nvPr/>
                  </p:nvSpPr>
                  <p:spPr bwMode="auto">
                    <a:xfrm>
                      <a:off x="1233" y="1753"/>
                      <a:ext cx="1" cy="8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188" name="Line 68"/>
                    <p:cNvSpPr>
                      <a:spLocks noChangeShapeType="1"/>
                    </p:cNvSpPr>
                    <p:nvPr/>
                  </p:nvSpPr>
                  <p:spPr bwMode="auto">
                    <a:xfrm>
                      <a:off x="1189" y="1797"/>
                      <a:ext cx="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5194" name="Group 74"/>
                  <p:cNvGrpSpPr>
                    <a:grpSpLocks/>
                  </p:cNvGrpSpPr>
                  <p:nvPr/>
                </p:nvGrpSpPr>
                <p:grpSpPr bwMode="auto">
                  <a:xfrm>
                    <a:off x="752" y="1611"/>
                    <a:ext cx="97" cy="94"/>
                    <a:chOff x="752" y="1611"/>
                    <a:chExt cx="97" cy="94"/>
                  </a:xfrm>
                </p:grpSpPr>
                <p:sp>
                  <p:nvSpPr>
                    <p:cNvPr id="5190" name="Rectangle 70"/>
                    <p:cNvSpPr>
                      <a:spLocks noChangeArrowheads="1"/>
                    </p:cNvSpPr>
                    <p:nvPr/>
                  </p:nvSpPr>
                  <p:spPr bwMode="auto">
                    <a:xfrm>
                      <a:off x="756" y="1611"/>
                      <a:ext cx="88" cy="87"/>
                    </a:xfrm>
                    <a:prstGeom prst="rect">
                      <a:avLst/>
                    </a:prstGeom>
                    <a:solidFill>
                      <a:srgbClr val="808080"/>
                    </a:solidFill>
                    <a:ln w="4763">
                      <a:solidFill>
                        <a:srgbClr val="000000"/>
                      </a:solidFill>
                      <a:miter lim="800000"/>
                      <a:headEnd/>
                      <a:tailEnd/>
                    </a:ln>
                  </p:spPr>
                  <p:txBody>
                    <a:bodyPr/>
                    <a:lstStyle/>
                    <a:p>
                      <a:endParaRPr lang="en-AU"/>
                    </a:p>
                  </p:txBody>
                </p:sp>
                <p:sp>
                  <p:nvSpPr>
                    <p:cNvPr id="5191" name="Rectangle 71"/>
                    <p:cNvSpPr>
                      <a:spLocks noChangeArrowheads="1"/>
                    </p:cNvSpPr>
                    <p:nvPr/>
                  </p:nvSpPr>
                  <p:spPr bwMode="auto">
                    <a:xfrm>
                      <a:off x="752" y="1699"/>
                      <a:ext cx="97" cy="6"/>
                    </a:xfrm>
                    <a:prstGeom prst="rect">
                      <a:avLst/>
                    </a:prstGeom>
                    <a:solidFill>
                      <a:srgbClr val="808080"/>
                    </a:solidFill>
                    <a:ln w="4763">
                      <a:solidFill>
                        <a:srgbClr val="000000"/>
                      </a:solidFill>
                      <a:miter lim="800000"/>
                      <a:headEnd/>
                      <a:tailEnd/>
                    </a:ln>
                  </p:spPr>
                  <p:txBody>
                    <a:bodyPr/>
                    <a:lstStyle/>
                    <a:p>
                      <a:endParaRPr lang="en-AU"/>
                    </a:p>
                  </p:txBody>
                </p:sp>
                <p:sp>
                  <p:nvSpPr>
                    <p:cNvPr id="5192" name="Line 72"/>
                    <p:cNvSpPr>
                      <a:spLocks noChangeShapeType="1"/>
                    </p:cNvSpPr>
                    <p:nvPr/>
                  </p:nvSpPr>
                  <p:spPr bwMode="auto">
                    <a:xfrm>
                      <a:off x="800" y="1611"/>
                      <a:ext cx="1" cy="8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193" name="Line 73"/>
                    <p:cNvSpPr>
                      <a:spLocks noChangeShapeType="1"/>
                    </p:cNvSpPr>
                    <p:nvPr/>
                  </p:nvSpPr>
                  <p:spPr bwMode="auto">
                    <a:xfrm>
                      <a:off x="757" y="1655"/>
                      <a:ext cx="86"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5199" name="Group 79"/>
                  <p:cNvGrpSpPr>
                    <a:grpSpLocks/>
                  </p:cNvGrpSpPr>
                  <p:nvPr/>
                </p:nvGrpSpPr>
                <p:grpSpPr bwMode="auto">
                  <a:xfrm>
                    <a:off x="861" y="1611"/>
                    <a:ext cx="98" cy="94"/>
                    <a:chOff x="861" y="1611"/>
                    <a:chExt cx="98" cy="94"/>
                  </a:xfrm>
                </p:grpSpPr>
                <p:sp>
                  <p:nvSpPr>
                    <p:cNvPr id="5195" name="Rectangle 75"/>
                    <p:cNvSpPr>
                      <a:spLocks noChangeArrowheads="1"/>
                    </p:cNvSpPr>
                    <p:nvPr/>
                  </p:nvSpPr>
                  <p:spPr bwMode="auto">
                    <a:xfrm>
                      <a:off x="866" y="1611"/>
                      <a:ext cx="88" cy="87"/>
                    </a:xfrm>
                    <a:prstGeom prst="rect">
                      <a:avLst/>
                    </a:prstGeom>
                    <a:solidFill>
                      <a:srgbClr val="808080"/>
                    </a:solidFill>
                    <a:ln w="4763">
                      <a:solidFill>
                        <a:srgbClr val="000000"/>
                      </a:solidFill>
                      <a:miter lim="800000"/>
                      <a:headEnd/>
                      <a:tailEnd/>
                    </a:ln>
                  </p:spPr>
                  <p:txBody>
                    <a:bodyPr/>
                    <a:lstStyle/>
                    <a:p>
                      <a:endParaRPr lang="en-AU"/>
                    </a:p>
                  </p:txBody>
                </p:sp>
                <p:sp>
                  <p:nvSpPr>
                    <p:cNvPr id="5196" name="Rectangle 76"/>
                    <p:cNvSpPr>
                      <a:spLocks noChangeArrowheads="1"/>
                    </p:cNvSpPr>
                    <p:nvPr/>
                  </p:nvSpPr>
                  <p:spPr bwMode="auto">
                    <a:xfrm>
                      <a:off x="861" y="1699"/>
                      <a:ext cx="98" cy="6"/>
                    </a:xfrm>
                    <a:prstGeom prst="rect">
                      <a:avLst/>
                    </a:prstGeom>
                    <a:solidFill>
                      <a:srgbClr val="808080"/>
                    </a:solidFill>
                    <a:ln w="4763">
                      <a:solidFill>
                        <a:srgbClr val="000000"/>
                      </a:solidFill>
                      <a:miter lim="800000"/>
                      <a:headEnd/>
                      <a:tailEnd/>
                    </a:ln>
                  </p:spPr>
                  <p:txBody>
                    <a:bodyPr/>
                    <a:lstStyle/>
                    <a:p>
                      <a:endParaRPr lang="en-AU"/>
                    </a:p>
                  </p:txBody>
                </p:sp>
                <p:sp>
                  <p:nvSpPr>
                    <p:cNvPr id="5197" name="Line 77"/>
                    <p:cNvSpPr>
                      <a:spLocks noChangeShapeType="1"/>
                    </p:cNvSpPr>
                    <p:nvPr/>
                  </p:nvSpPr>
                  <p:spPr bwMode="auto">
                    <a:xfrm>
                      <a:off x="910" y="1611"/>
                      <a:ext cx="1" cy="8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198" name="Line 78"/>
                    <p:cNvSpPr>
                      <a:spLocks noChangeShapeType="1"/>
                    </p:cNvSpPr>
                    <p:nvPr/>
                  </p:nvSpPr>
                  <p:spPr bwMode="auto">
                    <a:xfrm>
                      <a:off x="866" y="1655"/>
                      <a:ext cx="87"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5204" name="Group 84"/>
                  <p:cNvGrpSpPr>
                    <a:grpSpLocks/>
                  </p:cNvGrpSpPr>
                  <p:nvPr/>
                </p:nvGrpSpPr>
                <p:grpSpPr bwMode="auto">
                  <a:xfrm>
                    <a:off x="1295" y="1611"/>
                    <a:ext cx="96" cy="94"/>
                    <a:chOff x="1295" y="1611"/>
                    <a:chExt cx="96" cy="94"/>
                  </a:xfrm>
                </p:grpSpPr>
                <p:sp>
                  <p:nvSpPr>
                    <p:cNvPr id="5200" name="Rectangle 80"/>
                    <p:cNvSpPr>
                      <a:spLocks noChangeArrowheads="1"/>
                    </p:cNvSpPr>
                    <p:nvPr/>
                  </p:nvSpPr>
                  <p:spPr bwMode="auto">
                    <a:xfrm>
                      <a:off x="1299" y="1611"/>
                      <a:ext cx="88" cy="87"/>
                    </a:xfrm>
                    <a:prstGeom prst="rect">
                      <a:avLst/>
                    </a:prstGeom>
                    <a:solidFill>
                      <a:srgbClr val="808080"/>
                    </a:solidFill>
                    <a:ln w="4763">
                      <a:solidFill>
                        <a:srgbClr val="000000"/>
                      </a:solidFill>
                      <a:miter lim="800000"/>
                      <a:headEnd/>
                      <a:tailEnd/>
                    </a:ln>
                  </p:spPr>
                  <p:txBody>
                    <a:bodyPr/>
                    <a:lstStyle/>
                    <a:p>
                      <a:endParaRPr lang="en-AU"/>
                    </a:p>
                  </p:txBody>
                </p:sp>
                <p:sp>
                  <p:nvSpPr>
                    <p:cNvPr id="5201" name="Rectangle 81"/>
                    <p:cNvSpPr>
                      <a:spLocks noChangeArrowheads="1"/>
                    </p:cNvSpPr>
                    <p:nvPr/>
                  </p:nvSpPr>
                  <p:spPr bwMode="auto">
                    <a:xfrm>
                      <a:off x="1295" y="1699"/>
                      <a:ext cx="96" cy="6"/>
                    </a:xfrm>
                    <a:prstGeom prst="rect">
                      <a:avLst/>
                    </a:prstGeom>
                    <a:solidFill>
                      <a:srgbClr val="808080"/>
                    </a:solidFill>
                    <a:ln w="4763">
                      <a:solidFill>
                        <a:srgbClr val="000000"/>
                      </a:solidFill>
                      <a:miter lim="800000"/>
                      <a:headEnd/>
                      <a:tailEnd/>
                    </a:ln>
                  </p:spPr>
                  <p:txBody>
                    <a:bodyPr/>
                    <a:lstStyle/>
                    <a:p>
                      <a:endParaRPr lang="en-AU"/>
                    </a:p>
                  </p:txBody>
                </p:sp>
                <p:sp>
                  <p:nvSpPr>
                    <p:cNvPr id="5202" name="Line 82"/>
                    <p:cNvSpPr>
                      <a:spLocks noChangeShapeType="1"/>
                    </p:cNvSpPr>
                    <p:nvPr/>
                  </p:nvSpPr>
                  <p:spPr bwMode="auto">
                    <a:xfrm>
                      <a:off x="1342" y="1611"/>
                      <a:ext cx="1" cy="8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203" name="Line 83"/>
                    <p:cNvSpPr>
                      <a:spLocks noChangeShapeType="1"/>
                    </p:cNvSpPr>
                    <p:nvPr/>
                  </p:nvSpPr>
                  <p:spPr bwMode="auto">
                    <a:xfrm>
                      <a:off x="1299" y="1655"/>
                      <a:ext cx="87"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5209" name="Group 89"/>
                  <p:cNvGrpSpPr>
                    <a:grpSpLocks/>
                  </p:cNvGrpSpPr>
                  <p:nvPr/>
                </p:nvGrpSpPr>
                <p:grpSpPr bwMode="auto">
                  <a:xfrm>
                    <a:off x="643" y="1611"/>
                    <a:ext cx="98" cy="94"/>
                    <a:chOff x="643" y="1611"/>
                    <a:chExt cx="98" cy="94"/>
                  </a:xfrm>
                </p:grpSpPr>
                <p:sp>
                  <p:nvSpPr>
                    <p:cNvPr id="5205" name="Rectangle 85"/>
                    <p:cNvSpPr>
                      <a:spLocks noChangeArrowheads="1"/>
                    </p:cNvSpPr>
                    <p:nvPr/>
                  </p:nvSpPr>
                  <p:spPr bwMode="auto">
                    <a:xfrm>
                      <a:off x="648" y="1611"/>
                      <a:ext cx="88" cy="87"/>
                    </a:xfrm>
                    <a:prstGeom prst="rect">
                      <a:avLst/>
                    </a:prstGeom>
                    <a:solidFill>
                      <a:srgbClr val="808080"/>
                    </a:solidFill>
                    <a:ln w="4763">
                      <a:solidFill>
                        <a:srgbClr val="000000"/>
                      </a:solidFill>
                      <a:miter lim="800000"/>
                      <a:headEnd/>
                      <a:tailEnd/>
                    </a:ln>
                  </p:spPr>
                  <p:txBody>
                    <a:bodyPr/>
                    <a:lstStyle/>
                    <a:p>
                      <a:endParaRPr lang="en-AU"/>
                    </a:p>
                  </p:txBody>
                </p:sp>
                <p:sp>
                  <p:nvSpPr>
                    <p:cNvPr id="5206" name="Rectangle 86"/>
                    <p:cNvSpPr>
                      <a:spLocks noChangeArrowheads="1"/>
                    </p:cNvSpPr>
                    <p:nvPr/>
                  </p:nvSpPr>
                  <p:spPr bwMode="auto">
                    <a:xfrm>
                      <a:off x="643" y="1699"/>
                      <a:ext cx="98" cy="6"/>
                    </a:xfrm>
                    <a:prstGeom prst="rect">
                      <a:avLst/>
                    </a:prstGeom>
                    <a:solidFill>
                      <a:srgbClr val="808080"/>
                    </a:solidFill>
                    <a:ln w="4763">
                      <a:solidFill>
                        <a:srgbClr val="000000"/>
                      </a:solidFill>
                      <a:miter lim="800000"/>
                      <a:headEnd/>
                      <a:tailEnd/>
                    </a:ln>
                  </p:spPr>
                  <p:txBody>
                    <a:bodyPr/>
                    <a:lstStyle/>
                    <a:p>
                      <a:endParaRPr lang="en-AU"/>
                    </a:p>
                  </p:txBody>
                </p:sp>
                <p:sp>
                  <p:nvSpPr>
                    <p:cNvPr id="5207" name="Line 87"/>
                    <p:cNvSpPr>
                      <a:spLocks noChangeShapeType="1"/>
                    </p:cNvSpPr>
                    <p:nvPr/>
                  </p:nvSpPr>
                  <p:spPr bwMode="auto">
                    <a:xfrm>
                      <a:off x="691" y="1611"/>
                      <a:ext cx="1" cy="8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208" name="Line 88"/>
                    <p:cNvSpPr>
                      <a:spLocks noChangeShapeType="1"/>
                    </p:cNvSpPr>
                    <p:nvPr/>
                  </p:nvSpPr>
                  <p:spPr bwMode="auto">
                    <a:xfrm>
                      <a:off x="648" y="1655"/>
                      <a:ext cx="87"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5214" name="Group 94"/>
                  <p:cNvGrpSpPr>
                    <a:grpSpLocks/>
                  </p:cNvGrpSpPr>
                  <p:nvPr/>
                </p:nvGrpSpPr>
                <p:grpSpPr bwMode="auto">
                  <a:xfrm>
                    <a:off x="1077" y="1611"/>
                    <a:ext cx="98" cy="94"/>
                    <a:chOff x="1077" y="1611"/>
                    <a:chExt cx="98" cy="94"/>
                  </a:xfrm>
                </p:grpSpPr>
                <p:sp>
                  <p:nvSpPr>
                    <p:cNvPr id="5210" name="Rectangle 90"/>
                    <p:cNvSpPr>
                      <a:spLocks noChangeArrowheads="1"/>
                    </p:cNvSpPr>
                    <p:nvPr/>
                  </p:nvSpPr>
                  <p:spPr bwMode="auto">
                    <a:xfrm>
                      <a:off x="1082" y="1611"/>
                      <a:ext cx="88" cy="87"/>
                    </a:xfrm>
                    <a:prstGeom prst="rect">
                      <a:avLst/>
                    </a:prstGeom>
                    <a:solidFill>
                      <a:srgbClr val="808080"/>
                    </a:solidFill>
                    <a:ln w="4763">
                      <a:solidFill>
                        <a:srgbClr val="000000"/>
                      </a:solidFill>
                      <a:miter lim="800000"/>
                      <a:headEnd/>
                      <a:tailEnd/>
                    </a:ln>
                  </p:spPr>
                  <p:txBody>
                    <a:bodyPr/>
                    <a:lstStyle/>
                    <a:p>
                      <a:endParaRPr lang="en-AU"/>
                    </a:p>
                  </p:txBody>
                </p:sp>
                <p:sp>
                  <p:nvSpPr>
                    <p:cNvPr id="5211" name="Rectangle 91"/>
                    <p:cNvSpPr>
                      <a:spLocks noChangeArrowheads="1"/>
                    </p:cNvSpPr>
                    <p:nvPr/>
                  </p:nvSpPr>
                  <p:spPr bwMode="auto">
                    <a:xfrm>
                      <a:off x="1077" y="1699"/>
                      <a:ext cx="98" cy="6"/>
                    </a:xfrm>
                    <a:prstGeom prst="rect">
                      <a:avLst/>
                    </a:prstGeom>
                    <a:solidFill>
                      <a:srgbClr val="808080"/>
                    </a:solidFill>
                    <a:ln w="4763">
                      <a:solidFill>
                        <a:srgbClr val="000000"/>
                      </a:solidFill>
                      <a:miter lim="800000"/>
                      <a:headEnd/>
                      <a:tailEnd/>
                    </a:ln>
                  </p:spPr>
                  <p:txBody>
                    <a:bodyPr/>
                    <a:lstStyle/>
                    <a:p>
                      <a:endParaRPr lang="en-AU"/>
                    </a:p>
                  </p:txBody>
                </p:sp>
                <p:sp>
                  <p:nvSpPr>
                    <p:cNvPr id="5212" name="Line 92"/>
                    <p:cNvSpPr>
                      <a:spLocks noChangeShapeType="1"/>
                    </p:cNvSpPr>
                    <p:nvPr/>
                  </p:nvSpPr>
                  <p:spPr bwMode="auto">
                    <a:xfrm>
                      <a:off x="1125" y="1611"/>
                      <a:ext cx="1" cy="8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213" name="Line 93"/>
                    <p:cNvSpPr>
                      <a:spLocks noChangeShapeType="1"/>
                    </p:cNvSpPr>
                    <p:nvPr/>
                  </p:nvSpPr>
                  <p:spPr bwMode="auto">
                    <a:xfrm>
                      <a:off x="1082" y="1655"/>
                      <a:ext cx="87"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5219" name="Group 99"/>
                  <p:cNvGrpSpPr>
                    <a:grpSpLocks/>
                  </p:cNvGrpSpPr>
                  <p:nvPr/>
                </p:nvGrpSpPr>
                <p:grpSpPr bwMode="auto">
                  <a:xfrm>
                    <a:off x="1186" y="1611"/>
                    <a:ext cx="97" cy="94"/>
                    <a:chOff x="1186" y="1611"/>
                    <a:chExt cx="97" cy="94"/>
                  </a:xfrm>
                </p:grpSpPr>
                <p:sp>
                  <p:nvSpPr>
                    <p:cNvPr id="5215" name="Rectangle 95"/>
                    <p:cNvSpPr>
                      <a:spLocks noChangeArrowheads="1"/>
                    </p:cNvSpPr>
                    <p:nvPr/>
                  </p:nvSpPr>
                  <p:spPr bwMode="auto">
                    <a:xfrm>
                      <a:off x="1190" y="1611"/>
                      <a:ext cx="88" cy="87"/>
                    </a:xfrm>
                    <a:prstGeom prst="rect">
                      <a:avLst/>
                    </a:prstGeom>
                    <a:solidFill>
                      <a:srgbClr val="808080"/>
                    </a:solidFill>
                    <a:ln w="4763">
                      <a:solidFill>
                        <a:srgbClr val="000000"/>
                      </a:solidFill>
                      <a:miter lim="800000"/>
                      <a:headEnd/>
                      <a:tailEnd/>
                    </a:ln>
                  </p:spPr>
                  <p:txBody>
                    <a:bodyPr/>
                    <a:lstStyle/>
                    <a:p>
                      <a:endParaRPr lang="en-AU"/>
                    </a:p>
                  </p:txBody>
                </p:sp>
                <p:sp>
                  <p:nvSpPr>
                    <p:cNvPr id="5216" name="Rectangle 96"/>
                    <p:cNvSpPr>
                      <a:spLocks noChangeArrowheads="1"/>
                    </p:cNvSpPr>
                    <p:nvPr/>
                  </p:nvSpPr>
                  <p:spPr bwMode="auto">
                    <a:xfrm>
                      <a:off x="1186" y="1699"/>
                      <a:ext cx="97" cy="6"/>
                    </a:xfrm>
                    <a:prstGeom prst="rect">
                      <a:avLst/>
                    </a:prstGeom>
                    <a:solidFill>
                      <a:srgbClr val="808080"/>
                    </a:solidFill>
                    <a:ln w="4763">
                      <a:solidFill>
                        <a:srgbClr val="000000"/>
                      </a:solidFill>
                      <a:miter lim="800000"/>
                      <a:headEnd/>
                      <a:tailEnd/>
                    </a:ln>
                  </p:spPr>
                  <p:txBody>
                    <a:bodyPr/>
                    <a:lstStyle/>
                    <a:p>
                      <a:endParaRPr lang="en-AU"/>
                    </a:p>
                  </p:txBody>
                </p:sp>
                <p:sp>
                  <p:nvSpPr>
                    <p:cNvPr id="5217" name="Line 97"/>
                    <p:cNvSpPr>
                      <a:spLocks noChangeShapeType="1"/>
                    </p:cNvSpPr>
                    <p:nvPr/>
                  </p:nvSpPr>
                  <p:spPr bwMode="auto">
                    <a:xfrm>
                      <a:off x="1234" y="1611"/>
                      <a:ext cx="1" cy="8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218" name="Line 98"/>
                    <p:cNvSpPr>
                      <a:spLocks noChangeShapeType="1"/>
                    </p:cNvSpPr>
                    <p:nvPr/>
                  </p:nvSpPr>
                  <p:spPr bwMode="auto">
                    <a:xfrm>
                      <a:off x="1190" y="1655"/>
                      <a:ext cx="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grpSp>
              <p:nvGrpSpPr>
                <p:cNvPr id="5224" name="Group 104"/>
                <p:cNvGrpSpPr>
                  <a:grpSpLocks/>
                </p:cNvGrpSpPr>
                <p:nvPr/>
              </p:nvGrpSpPr>
              <p:grpSpPr bwMode="auto">
                <a:xfrm>
                  <a:off x="972" y="1745"/>
                  <a:ext cx="91" cy="129"/>
                  <a:chOff x="972" y="1745"/>
                  <a:chExt cx="91" cy="129"/>
                </a:xfrm>
              </p:grpSpPr>
              <p:sp>
                <p:nvSpPr>
                  <p:cNvPr id="5221" name="Rectangle 101"/>
                  <p:cNvSpPr>
                    <a:spLocks noChangeArrowheads="1"/>
                  </p:cNvSpPr>
                  <p:nvPr/>
                </p:nvSpPr>
                <p:spPr bwMode="auto">
                  <a:xfrm>
                    <a:off x="972" y="1745"/>
                    <a:ext cx="91" cy="129"/>
                  </a:xfrm>
                  <a:prstGeom prst="rect">
                    <a:avLst/>
                  </a:prstGeom>
                  <a:solidFill>
                    <a:srgbClr val="808080"/>
                  </a:solidFill>
                  <a:ln w="4763">
                    <a:solidFill>
                      <a:srgbClr val="000000"/>
                    </a:solidFill>
                    <a:miter lim="800000"/>
                    <a:headEnd/>
                    <a:tailEnd/>
                  </a:ln>
                </p:spPr>
                <p:txBody>
                  <a:bodyPr/>
                  <a:lstStyle/>
                  <a:p>
                    <a:endParaRPr lang="en-AU"/>
                  </a:p>
                </p:txBody>
              </p:sp>
              <p:sp>
                <p:nvSpPr>
                  <p:cNvPr id="5222" name="Rectangle 102"/>
                  <p:cNvSpPr>
                    <a:spLocks noChangeArrowheads="1"/>
                  </p:cNvSpPr>
                  <p:nvPr/>
                </p:nvSpPr>
                <p:spPr bwMode="auto">
                  <a:xfrm>
                    <a:off x="982" y="1758"/>
                    <a:ext cx="70" cy="109"/>
                  </a:xfrm>
                  <a:prstGeom prst="rect">
                    <a:avLst/>
                  </a:prstGeom>
                  <a:solidFill>
                    <a:srgbClr val="808080"/>
                  </a:solidFill>
                  <a:ln w="4763">
                    <a:solidFill>
                      <a:srgbClr val="000000"/>
                    </a:solidFill>
                    <a:miter lim="800000"/>
                    <a:headEnd/>
                    <a:tailEnd/>
                  </a:ln>
                </p:spPr>
                <p:txBody>
                  <a:bodyPr/>
                  <a:lstStyle/>
                  <a:p>
                    <a:endParaRPr lang="en-AU"/>
                  </a:p>
                </p:txBody>
              </p:sp>
              <p:sp>
                <p:nvSpPr>
                  <p:cNvPr id="5223" name="Oval 103"/>
                  <p:cNvSpPr>
                    <a:spLocks noChangeArrowheads="1"/>
                  </p:cNvSpPr>
                  <p:nvPr/>
                </p:nvSpPr>
                <p:spPr bwMode="auto">
                  <a:xfrm>
                    <a:off x="1038" y="1812"/>
                    <a:ext cx="6" cy="5"/>
                  </a:xfrm>
                  <a:prstGeom prst="ellipse">
                    <a:avLst/>
                  </a:prstGeom>
                  <a:solidFill>
                    <a:srgbClr val="C0C0C0"/>
                  </a:solidFill>
                  <a:ln w="4763">
                    <a:solidFill>
                      <a:srgbClr val="000000"/>
                    </a:solidFill>
                    <a:round/>
                    <a:headEnd/>
                    <a:tailEnd/>
                  </a:ln>
                </p:spPr>
                <p:txBody>
                  <a:bodyPr/>
                  <a:lstStyle/>
                  <a:p>
                    <a:endParaRPr lang="en-AU"/>
                  </a:p>
                </p:txBody>
              </p:sp>
            </p:grpSp>
          </p:grpSp>
        </p:grpSp>
        <p:grpSp>
          <p:nvGrpSpPr>
            <p:cNvPr id="5366" name="Group 246"/>
            <p:cNvGrpSpPr>
              <a:grpSpLocks/>
            </p:cNvGrpSpPr>
            <p:nvPr/>
          </p:nvGrpSpPr>
          <p:grpSpPr bwMode="auto">
            <a:xfrm>
              <a:off x="2222" y="3102"/>
              <a:ext cx="835" cy="478"/>
              <a:chOff x="2477" y="2909"/>
              <a:chExt cx="835" cy="478"/>
            </a:xfrm>
          </p:grpSpPr>
          <p:sp>
            <p:nvSpPr>
              <p:cNvPr id="5227" name="Freeform 107"/>
              <p:cNvSpPr>
                <a:spLocks/>
              </p:cNvSpPr>
              <p:nvPr/>
            </p:nvSpPr>
            <p:spPr bwMode="auto">
              <a:xfrm>
                <a:off x="2606" y="2933"/>
                <a:ext cx="244" cy="133"/>
              </a:xfrm>
              <a:custGeom>
                <a:avLst/>
                <a:gdLst>
                  <a:gd name="T0" fmla="*/ 296 w 488"/>
                  <a:gd name="T1" fmla="*/ 0 h 265"/>
                  <a:gd name="T2" fmla="*/ 386 w 488"/>
                  <a:gd name="T3" fmla="*/ 9 h 265"/>
                  <a:gd name="T4" fmla="*/ 488 w 488"/>
                  <a:gd name="T5" fmla="*/ 211 h 265"/>
                  <a:gd name="T6" fmla="*/ 461 w 488"/>
                  <a:gd name="T7" fmla="*/ 140 h 265"/>
                  <a:gd name="T8" fmla="*/ 451 w 488"/>
                  <a:gd name="T9" fmla="*/ 126 h 265"/>
                  <a:gd name="T10" fmla="*/ 417 w 488"/>
                  <a:gd name="T11" fmla="*/ 125 h 265"/>
                  <a:gd name="T12" fmla="*/ 405 w 488"/>
                  <a:gd name="T13" fmla="*/ 130 h 265"/>
                  <a:gd name="T14" fmla="*/ 403 w 488"/>
                  <a:gd name="T15" fmla="*/ 209 h 265"/>
                  <a:gd name="T16" fmla="*/ 375 w 488"/>
                  <a:gd name="T17" fmla="*/ 211 h 265"/>
                  <a:gd name="T18" fmla="*/ 352 w 488"/>
                  <a:gd name="T19" fmla="*/ 126 h 265"/>
                  <a:gd name="T20" fmla="*/ 344 w 488"/>
                  <a:gd name="T21" fmla="*/ 113 h 265"/>
                  <a:gd name="T22" fmla="*/ 331 w 488"/>
                  <a:gd name="T23" fmla="*/ 109 h 265"/>
                  <a:gd name="T24" fmla="*/ 126 w 488"/>
                  <a:gd name="T25" fmla="*/ 126 h 265"/>
                  <a:gd name="T26" fmla="*/ 115 w 488"/>
                  <a:gd name="T27" fmla="*/ 134 h 265"/>
                  <a:gd name="T28" fmla="*/ 113 w 488"/>
                  <a:gd name="T29" fmla="*/ 186 h 265"/>
                  <a:gd name="T30" fmla="*/ 74 w 488"/>
                  <a:gd name="T31" fmla="*/ 165 h 265"/>
                  <a:gd name="T32" fmla="*/ 63 w 488"/>
                  <a:gd name="T33" fmla="*/ 157 h 265"/>
                  <a:gd name="T34" fmla="*/ 15 w 488"/>
                  <a:gd name="T35" fmla="*/ 159 h 265"/>
                  <a:gd name="T36" fmla="*/ 9 w 488"/>
                  <a:gd name="T37" fmla="*/ 174 h 265"/>
                  <a:gd name="T38" fmla="*/ 0 w 488"/>
                  <a:gd name="T39" fmla="*/ 219 h 265"/>
                  <a:gd name="T40" fmla="*/ 74 w 488"/>
                  <a:gd name="T41" fmla="*/ 50 h 265"/>
                  <a:gd name="T42" fmla="*/ 128 w 488"/>
                  <a:gd name="T43" fmla="*/ 30 h 265"/>
                  <a:gd name="T44" fmla="*/ 157 w 488"/>
                  <a:gd name="T45" fmla="*/ 21 h 265"/>
                  <a:gd name="T46" fmla="*/ 182 w 488"/>
                  <a:gd name="T47" fmla="*/ 17 h 265"/>
                  <a:gd name="T48" fmla="*/ 178 w 488"/>
                  <a:gd name="T49" fmla="*/ 23 h 265"/>
                  <a:gd name="T50" fmla="*/ 180 w 488"/>
                  <a:gd name="T51" fmla="*/ 36 h 265"/>
                  <a:gd name="T52" fmla="*/ 182 w 488"/>
                  <a:gd name="T53" fmla="*/ 44 h 265"/>
                  <a:gd name="T54" fmla="*/ 180 w 488"/>
                  <a:gd name="T55" fmla="*/ 67 h 265"/>
                  <a:gd name="T56" fmla="*/ 178 w 488"/>
                  <a:gd name="T57" fmla="*/ 80 h 265"/>
                  <a:gd name="T58" fmla="*/ 180 w 488"/>
                  <a:gd name="T59" fmla="*/ 90 h 265"/>
                  <a:gd name="T60" fmla="*/ 183 w 488"/>
                  <a:gd name="T61" fmla="*/ 96 h 265"/>
                  <a:gd name="T62" fmla="*/ 189 w 488"/>
                  <a:gd name="T63" fmla="*/ 105 h 265"/>
                  <a:gd name="T64" fmla="*/ 195 w 488"/>
                  <a:gd name="T65" fmla="*/ 109 h 265"/>
                  <a:gd name="T66" fmla="*/ 218 w 488"/>
                  <a:gd name="T67" fmla="*/ 105 h 265"/>
                  <a:gd name="T68" fmla="*/ 224 w 488"/>
                  <a:gd name="T69" fmla="*/ 98 h 265"/>
                  <a:gd name="T70" fmla="*/ 226 w 488"/>
                  <a:gd name="T71" fmla="*/ 21 h 265"/>
                  <a:gd name="T72" fmla="*/ 222 w 488"/>
                  <a:gd name="T73" fmla="*/ 9 h 265"/>
                  <a:gd name="T74" fmla="*/ 218 w 488"/>
                  <a:gd name="T75" fmla="*/ 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8" h="265">
                    <a:moveTo>
                      <a:pt x="252" y="0"/>
                    </a:moveTo>
                    <a:lnTo>
                      <a:pt x="296" y="0"/>
                    </a:lnTo>
                    <a:lnTo>
                      <a:pt x="340" y="2"/>
                    </a:lnTo>
                    <a:lnTo>
                      <a:pt x="386" y="9"/>
                    </a:lnTo>
                    <a:lnTo>
                      <a:pt x="488" y="77"/>
                    </a:lnTo>
                    <a:lnTo>
                      <a:pt x="488" y="211"/>
                    </a:lnTo>
                    <a:lnTo>
                      <a:pt x="461" y="209"/>
                    </a:lnTo>
                    <a:lnTo>
                      <a:pt x="461" y="140"/>
                    </a:lnTo>
                    <a:lnTo>
                      <a:pt x="457" y="130"/>
                    </a:lnTo>
                    <a:lnTo>
                      <a:pt x="451" y="126"/>
                    </a:lnTo>
                    <a:lnTo>
                      <a:pt x="445" y="125"/>
                    </a:lnTo>
                    <a:lnTo>
                      <a:pt x="417" y="125"/>
                    </a:lnTo>
                    <a:lnTo>
                      <a:pt x="411" y="126"/>
                    </a:lnTo>
                    <a:lnTo>
                      <a:pt x="405" y="130"/>
                    </a:lnTo>
                    <a:lnTo>
                      <a:pt x="403" y="140"/>
                    </a:lnTo>
                    <a:lnTo>
                      <a:pt x="403" y="209"/>
                    </a:lnTo>
                    <a:lnTo>
                      <a:pt x="375" y="265"/>
                    </a:lnTo>
                    <a:lnTo>
                      <a:pt x="375" y="211"/>
                    </a:lnTo>
                    <a:lnTo>
                      <a:pt x="352" y="207"/>
                    </a:lnTo>
                    <a:lnTo>
                      <a:pt x="352" y="126"/>
                    </a:lnTo>
                    <a:lnTo>
                      <a:pt x="350" y="117"/>
                    </a:lnTo>
                    <a:lnTo>
                      <a:pt x="344" y="113"/>
                    </a:lnTo>
                    <a:lnTo>
                      <a:pt x="336" y="109"/>
                    </a:lnTo>
                    <a:lnTo>
                      <a:pt x="331" y="109"/>
                    </a:lnTo>
                    <a:lnTo>
                      <a:pt x="136" y="125"/>
                    </a:lnTo>
                    <a:lnTo>
                      <a:pt x="126" y="126"/>
                    </a:lnTo>
                    <a:lnTo>
                      <a:pt x="120" y="130"/>
                    </a:lnTo>
                    <a:lnTo>
                      <a:pt x="115" y="134"/>
                    </a:lnTo>
                    <a:lnTo>
                      <a:pt x="113" y="144"/>
                    </a:lnTo>
                    <a:lnTo>
                      <a:pt x="113" y="186"/>
                    </a:lnTo>
                    <a:lnTo>
                      <a:pt x="74" y="190"/>
                    </a:lnTo>
                    <a:lnTo>
                      <a:pt x="74" y="165"/>
                    </a:lnTo>
                    <a:lnTo>
                      <a:pt x="71" y="159"/>
                    </a:lnTo>
                    <a:lnTo>
                      <a:pt x="63" y="157"/>
                    </a:lnTo>
                    <a:lnTo>
                      <a:pt x="21" y="157"/>
                    </a:lnTo>
                    <a:lnTo>
                      <a:pt x="15" y="159"/>
                    </a:lnTo>
                    <a:lnTo>
                      <a:pt x="11" y="167"/>
                    </a:lnTo>
                    <a:lnTo>
                      <a:pt x="9" y="174"/>
                    </a:lnTo>
                    <a:lnTo>
                      <a:pt x="9" y="215"/>
                    </a:lnTo>
                    <a:lnTo>
                      <a:pt x="0" y="219"/>
                    </a:lnTo>
                    <a:lnTo>
                      <a:pt x="0" y="117"/>
                    </a:lnTo>
                    <a:lnTo>
                      <a:pt x="74" y="50"/>
                    </a:lnTo>
                    <a:lnTo>
                      <a:pt x="101" y="38"/>
                    </a:lnTo>
                    <a:lnTo>
                      <a:pt x="128" y="30"/>
                    </a:lnTo>
                    <a:lnTo>
                      <a:pt x="141" y="25"/>
                    </a:lnTo>
                    <a:lnTo>
                      <a:pt x="157" y="21"/>
                    </a:lnTo>
                    <a:lnTo>
                      <a:pt x="183" y="13"/>
                    </a:lnTo>
                    <a:lnTo>
                      <a:pt x="182" y="17"/>
                    </a:lnTo>
                    <a:lnTo>
                      <a:pt x="180" y="21"/>
                    </a:lnTo>
                    <a:lnTo>
                      <a:pt x="178" y="23"/>
                    </a:lnTo>
                    <a:lnTo>
                      <a:pt x="178" y="34"/>
                    </a:lnTo>
                    <a:lnTo>
                      <a:pt x="180" y="36"/>
                    </a:lnTo>
                    <a:lnTo>
                      <a:pt x="180" y="42"/>
                    </a:lnTo>
                    <a:lnTo>
                      <a:pt x="182" y="44"/>
                    </a:lnTo>
                    <a:lnTo>
                      <a:pt x="182" y="63"/>
                    </a:lnTo>
                    <a:lnTo>
                      <a:pt x="180" y="67"/>
                    </a:lnTo>
                    <a:lnTo>
                      <a:pt x="178" y="73"/>
                    </a:lnTo>
                    <a:lnTo>
                      <a:pt x="178" y="80"/>
                    </a:lnTo>
                    <a:lnTo>
                      <a:pt x="180" y="84"/>
                    </a:lnTo>
                    <a:lnTo>
                      <a:pt x="180" y="90"/>
                    </a:lnTo>
                    <a:lnTo>
                      <a:pt x="182" y="90"/>
                    </a:lnTo>
                    <a:lnTo>
                      <a:pt x="183" y="96"/>
                    </a:lnTo>
                    <a:lnTo>
                      <a:pt x="185" y="101"/>
                    </a:lnTo>
                    <a:lnTo>
                      <a:pt x="189" y="105"/>
                    </a:lnTo>
                    <a:lnTo>
                      <a:pt x="191" y="107"/>
                    </a:lnTo>
                    <a:lnTo>
                      <a:pt x="195" y="109"/>
                    </a:lnTo>
                    <a:lnTo>
                      <a:pt x="214" y="109"/>
                    </a:lnTo>
                    <a:lnTo>
                      <a:pt x="218" y="105"/>
                    </a:lnTo>
                    <a:lnTo>
                      <a:pt x="222" y="101"/>
                    </a:lnTo>
                    <a:lnTo>
                      <a:pt x="224" y="98"/>
                    </a:lnTo>
                    <a:lnTo>
                      <a:pt x="226" y="92"/>
                    </a:lnTo>
                    <a:lnTo>
                      <a:pt x="226" y="21"/>
                    </a:lnTo>
                    <a:lnTo>
                      <a:pt x="224" y="13"/>
                    </a:lnTo>
                    <a:lnTo>
                      <a:pt x="222" y="9"/>
                    </a:lnTo>
                    <a:lnTo>
                      <a:pt x="218" y="5"/>
                    </a:lnTo>
                    <a:lnTo>
                      <a:pt x="218" y="4"/>
                    </a:lnTo>
                    <a:lnTo>
                      <a:pt x="252" y="0"/>
                    </a:lnTo>
                    <a:close/>
                  </a:path>
                </a:pathLst>
              </a:custGeom>
              <a:solidFill>
                <a:srgbClr val="00FF00"/>
              </a:solidFill>
              <a:ln w="1588">
                <a:solidFill>
                  <a:srgbClr val="000000"/>
                </a:solidFill>
                <a:prstDash val="solid"/>
                <a:round/>
                <a:headEnd/>
                <a:tailEnd/>
              </a:ln>
            </p:spPr>
            <p:txBody>
              <a:bodyPr/>
              <a:lstStyle/>
              <a:p>
                <a:endParaRPr lang="en-AU"/>
              </a:p>
            </p:txBody>
          </p:sp>
          <p:sp>
            <p:nvSpPr>
              <p:cNvPr id="5228" name="Freeform 108"/>
              <p:cNvSpPr>
                <a:spLocks/>
              </p:cNvSpPr>
              <p:nvPr/>
            </p:nvSpPr>
            <p:spPr bwMode="auto">
              <a:xfrm>
                <a:off x="2646" y="2949"/>
                <a:ext cx="45" cy="37"/>
              </a:xfrm>
              <a:custGeom>
                <a:avLst/>
                <a:gdLst>
                  <a:gd name="T0" fmla="*/ 90 w 90"/>
                  <a:gd name="T1" fmla="*/ 60 h 75"/>
                  <a:gd name="T2" fmla="*/ 0 w 90"/>
                  <a:gd name="T3" fmla="*/ 75 h 75"/>
                  <a:gd name="T4" fmla="*/ 0 w 90"/>
                  <a:gd name="T5" fmla="*/ 25 h 75"/>
                  <a:gd name="T6" fmla="*/ 90 w 90"/>
                  <a:gd name="T7" fmla="*/ 0 h 75"/>
                  <a:gd name="T8" fmla="*/ 90 w 90"/>
                  <a:gd name="T9" fmla="*/ 60 h 75"/>
                </a:gdLst>
                <a:ahLst/>
                <a:cxnLst>
                  <a:cxn ang="0">
                    <a:pos x="T0" y="T1"/>
                  </a:cxn>
                  <a:cxn ang="0">
                    <a:pos x="T2" y="T3"/>
                  </a:cxn>
                  <a:cxn ang="0">
                    <a:pos x="T4" y="T5"/>
                  </a:cxn>
                  <a:cxn ang="0">
                    <a:pos x="T6" y="T7"/>
                  </a:cxn>
                  <a:cxn ang="0">
                    <a:pos x="T8" y="T9"/>
                  </a:cxn>
                </a:cxnLst>
                <a:rect l="0" t="0" r="r" b="b"/>
                <a:pathLst>
                  <a:path w="90" h="75">
                    <a:moveTo>
                      <a:pt x="90" y="60"/>
                    </a:moveTo>
                    <a:lnTo>
                      <a:pt x="0" y="75"/>
                    </a:lnTo>
                    <a:lnTo>
                      <a:pt x="0" y="25"/>
                    </a:lnTo>
                    <a:lnTo>
                      <a:pt x="90" y="0"/>
                    </a:lnTo>
                    <a:lnTo>
                      <a:pt x="90" y="6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229" name="Freeform 109"/>
              <p:cNvSpPr>
                <a:spLocks/>
              </p:cNvSpPr>
              <p:nvPr/>
            </p:nvSpPr>
            <p:spPr bwMode="auto">
              <a:xfrm>
                <a:off x="2649" y="2953"/>
                <a:ext cx="40" cy="29"/>
              </a:xfrm>
              <a:custGeom>
                <a:avLst/>
                <a:gdLst>
                  <a:gd name="T0" fmla="*/ 80 w 80"/>
                  <a:gd name="T1" fmla="*/ 46 h 60"/>
                  <a:gd name="T2" fmla="*/ 0 w 80"/>
                  <a:gd name="T3" fmla="*/ 60 h 60"/>
                  <a:gd name="T4" fmla="*/ 0 w 80"/>
                  <a:gd name="T5" fmla="*/ 23 h 60"/>
                  <a:gd name="T6" fmla="*/ 80 w 80"/>
                  <a:gd name="T7" fmla="*/ 0 h 60"/>
                  <a:gd name="T8" fmla="*/ 80 w 80"/>
                  <a:gd name="T9" fmla="*/ 46 h 60"/>
                </a:gdLst>
                <a:ahLst/>
                <a:cxnLst>
                  <a:cxn ang="0">
                    <a:pos x="T0" y="T1"/>
                  </a:cxn>
                  <a:cxn ang="0">
                    <a:pos x="T2" y="T3"/>
                  </a:cxn>
                  <a:cxn ang="0">
                    <a:pos x="T4" y="T5"/>
                  </a:cxn>
                  <a:cxn ang="0">
                    <a:pos x="T6" y="T7"/>
                  </a:cxn>
                  <a:cxn ang="0">
                    <a:pos x="T8" y="T9"/>
                  </a:cxn>
                </a:cxnLst>
                <a:rect l="0" t="0" r="r" b="b"/>
                <a:pathLst>
                  <a:path w="80" h="60">
                    <a:moveTo>
                      <a:pt x="80" y="46"/>
                    </a:moveTo>
                    <a:lnTo>
                      <a:pt x="0" y="60"/>
                    </a:lnTo>
                    <a:lnTo>
                      <a:pt x="0" y="23"/>
                    </a:lnTo>
                    <a:lnTo>
                      <a:pt x="80" y="0"/>
                    </a:lnTo>
                    <a:lnTo>
                      <a:pt x="80" y="46"/>
                    </a:lnTo>
                    <a:close/>
                  </a:path>
                </a:pathLst>
              </a:custGeom>
              <a:solidFill>
                <a:srgbClr val="000000"/>
              </a:solidFill>
              <a:ln w="1588">
                <a:solidFill>
                  <a:srgbClr val="000000"/>
                </a:solidFill>
                <a:prstDash val="solid"/>
                <a:round/>
                <a:headEnd/>
                <a:tailEnd/>
              </a:ln>
            </p:spPr>
            <p:txBody>
              <a:bodyPr/>
              <a:lstStyle/>
              <a:p>
                <a:endParaRPr lang="en-AU"/>
              </a:p>
            </p:txBody>
          </p:sp>
          <p:sp>
            <p:nvSpPr>
              <p:cNvPr id="5230" name="Rectangle 110"/>
              <p:cNvSpPr>
                <a:spLocks noChangeArrowheads="1"/>
              </p:cNvSpPr>
              <p:nvPr/>
            </p:nvSpPr>
            <p:spPr bwMode="auto">
              <a:xfrm>
                <a:off x="2724" y="2944"/>
                <a:ext cx="70" cy="29"/>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231" name="Freeform 111"/>
              <p:cNvSpPr>
                <a:spLocks/>
              </p:cNvSpPr>
              <p:nvPr/>
            </p:nvSpPr>
            <p:spPr bwMode="auto">
              <a:xfrm>
                <a:off x="2697" y="2932"/>
                <a:ext cx="22" cy="56"/>
              </a:xfrm>
              <a:custGeom>
                <a:avLst/>
                <a:gdLst>
                  <a:gd name="T0" fmla="*/ 44 w 44"/>
                  <a:gd name="T1" fmla="*/ 23 h 111"/>
                  <a:gd name="T2" fmla="*/ 42 w 44"/>
                  <a:gd name="T3" fmla="*/ 15 h 111"/>
                  <a:gd name="T4" fmla="*/ 40 w 44"/>
                  <a:gd name="T5" fmla="*/ 11 h 111"/>
                  <a:gd name="T6" fmla="*/ 36 w 44"/>
                  <a:gd name="T7" fmla="*/ 7 h 111"/>
                  <a:gd name="T8" fmla="*/ 36 w 44"/>
                  <a:gd name="T9" fmla="*/ 6 h 111"/>
                  <a:gd name="T10" fmla="*/ 36 w 44"/>
                  <a:gd name="T11" fmla="*/ 6 h 111"/>
                  <a:gd name="T12" fmla="*/ 30 w 44"/>
                  <a:gd name="T13" fmla="*/ 2 h 111"/>
                  <a:gd name="T14" fmla="*/ 26 w 44"/>
                  <a:gd name="T15" fmla="*/ 0 h 111"/>
                  <a:gd name="T16" fmla="*/ 17 w 44"/>
                  <a:gd name="T17" fmla="*/ 0 h 111"/>
                  <a:gd name="T18" fmla="*/ 11 w 44"/>
                  <a:gd name="T19" fmla="*/ 2 h 111"/>
                  <a:gd name="T20" fmla="*/ 7 w 44"/>
                  <a:gd name="T21" fmla="*/ 6 h 111"/>
                  <a:gd name="T22" fmla="*/ 3 w 44"/>
                  <a:gd name="T23" fmla="*/ 9 h 111"/>
                  <a:gd name="T24" fmla="*/ 1 w 44"/>
                  <a:gd name="T25" fmla="*/ 13 h 111"/>
                  <a:gd name="T26" fmla="*/ 1 w 44"/>
                  <a:gd name="T27" fmla="*/ 15 h 111"/>
                  <a:gd name="T28" fmla="*/ 0 w 44"/>
                  <a:gd name="T29" fmla="*/ 19 h 111"/>
                  <a:gd name="T30" fmla="*/ 3 w 44"/>
                  <a:gd name="T31" fmla="*/ 15 h 111"/>
                  <a:gd name="T32" fmla="*/ 7 w 44"/>
                  <a:gd name="T33" fmla="*/ 13 h 111"/>
                  <a:gd name="T34" fmla="*/ 9 w 44"/>
                  <a:gd name="T35" fmla="*/ 11 h 111"/>
                  <a:gd name="T36" fmla="*/ 15 w 44"/>
                  <a:gd name="T37" fmla="*/ 11 h 111"/>
                  <a:gd name="T38" fmla="*/ 19 w 44"/>
                  <a:gd name="T39" fmla="*/ 13 h 111"/>
                  <a:gd name="T40" fmla="*/ 23 w 44"/>
                  <a:gd name="T41" fmla="*/ 15 h 111"/>
                  <a:gd name="T42" fmla="*/ 24 w 44"/>
                  <a:gd name="T43" fmla="*/ 19 h 111"/>
                  <a:gd name="T44" fmla="*/ 26 w 44"/>
                  <a:gd name="T45" fmla="*/ 23 h 111"/>
                  <a:gd name="T46" fmla="*/ 28 w 44"/>
                  <a:gd name="T47" fmla="*/ 27 h 111"/>
                  <a:gd name="T48" fmla="*/ 28 w 44"/>
                  <a:gd name="T49" fmla="*/ 38 h 111"/>
                  <a:gd name="T50" fmla="*/ 26 w 44"/>
                  <a:gd name="T51" fmla="*/ 42 h 111"/>
                  <a:gd name="T52" fmla="*/ 23 w 44"/>
                  <a:gd name="T53" fmla="*/ 48 h 111"/>
                  <a:gd name="T54" fmla="*/ 21 w 44"/>
                  <a:gd name="T55" fmla="*/ 50 h 111"/>
                  <a:gd name="T56" fmla="*/ 17 w 44"/>
                  <a:gd name="T57" fmla="*/ 52 h 111"/>
                  <a:gd name="T58" fmla="*/ 9 w 44"/>
                  <a:gd name="T59" fmla="*/ 52 h 111"/>
                  <a:gd name="T60" fmla="*/ 5 w 44"/>
                  <a:gd name="T61" fmla="*/ 50 h 111"/>
                  <a:gd name="T62" fmla="*/ 1 w 44"/>
                  <a:gd name="T63" fmla="*/ 48 h 111"/>
                  <a:gd name="T64" fmla="*/ 0 w 44"/>
                  <a:gd name="T65" fmla="*/ 46 h 111"/>
                  <a:gd name="T66" fmla="*/ 0 w 44"/>
                  <a:gd name="T67" fmla="*/ 65 h 111"/>
                  <a:gd name="T68" fmla="*/ 3 w 44"/>
                  <a:gd name="T69" fmla="*/ 65 h 111"/>
                  <a:gd name="T70" fmla="*/ 7 w 44"/>
                  <a:gd name="T71" fmla="*/ 61 h 111"/>
                  <a:gd name="T72" fmla="*/ 15 w 44"/>
                  <a:gd name="T73" fmla="*/ 61 h 111"/>
                  <a:gd name="T74" fmla="*/ 19 w 44"/>
                  <a:gd name="T75" fmla="*/ 63 h 111"/>
                  <a:gd name="T76" fmla="*/ 23 w 44"/>
                  <a:gd name="T77" fmla="*/ 65 h 111"/>
                  <a:gd name="T78" fmla="*/ 24 w 44"/>
                  <a:gd name="T79" fmla="*/ 65 h 111"/>
                  <a:gd name="T80" fmla="*/ 26 w 44"/>
                  <a:gd name="T81" fmla="*/ 71 h 111"/>
                  <a:gd name="T82" fmla="*/ 28 w 44"/>
                  <a:gd name="T83" fmla="*/ 75 h 111"/>
                  <a:gd name="T84" fmla="*/ 28 w 44"/>
                  <a:gd name="T85" fmla="*/ 86 h 111"/>
                  <a:gd name="T86" fmla="*/ 26 w 44"/>
                  <a:gd name="T87" fmla="*/ 92 h 111"/>
                  <a:gd name="T88" fmla="*/ 21 w 44"/>
                  <a:gd name="T89" fmla="*/ 98 h 111"/>
                  <a:gd name="T90" fmla="*/ 17 w 44"/>
                  <a:gd name="T91" fmla="*/ 98 h 111"/>
                  <a:gd name="T92" fmla="*/ 11 w 44"/>
                  <a:gd name="T93" fmla="*/ 100 h 111"/>
                  <a:gd name="T94" fmla="*/ 9 w 44"/>
                  <a:gd name="T95" fmla="*/ 100 h 111"/>
                  <a:gd name="T96" fmla="*/ 5 w 44"/>
                  <a:gd name="T97" fmla="*/ 98 h 111"/>
                  <a:gd name="T98" fmla="*/ 0 w 44"/>
                  <a:gd name="T99" fmla="*/ 92 h 111"/>
                  <a:gd name="T100" fmla="*/ 1 w 44"/>
                  <a:gd name="T101" fmla="*/ 98 h 111"/>
                  <a:gd name="T102" fmla="*/ 3 w 44"/>
                  <a:gd name="T103" fmla="*/ 103 h 111"/>
                  <a:gd name="T104" fmla="*/ 7 w 44"/>
                  <a:gd name="T105" fmla="*/ 107 h 111"/>
                  <a:gd name="T106" fmla="*/ 9 w 44"/>
                  <a:gd name="T107" fmla="*/ 109 h 111"/>
                  <a:gd name="T108" fmla="*/ 13 w 44"/>
                  <a:gd name="T109" fmla="*/ 111 h 111"/>
                  <a:gd name="T110" fmla="*/ 32 w 44"/>
                  <a:gd name="T111" fmla="*/ 111 h 111"/>
                  <a:gd name="T112" fmla="*/ 36 w 44"/>
                  <a:gd name="T113" fmla="*/ 107 h 111"/>
                  <a:gd name="T114" fmla="*/ 40 w 44"/>
                  <a:gd name="T115" fmla="*/ 103 h 111"/>
                  <a:gd name="T116" fmla="*/ 42 w 44"/>
                  <a:gd name="T117" fmla="*/ 100 h 111"/>
                  <a:gd name="T118" fmla="*/ 44 w 44"/>
                  <a:gd name="T119" fmla="*/ 94 h 111"/>
                  <a:gd name="T120" fmla="*/ 44 w 44"/>
                  <a:gd name="T121" fmla="*/ 2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 h="111">
                    <a:moveTo>
                      <a:pt x="44" y="23"/>
                    </a:moveTo>
                    <a:lnTo>
                      <a:pt x="42" y="15"/>
                    </a:lnTo>
                    <a:lnTo>
                      <a:pt x="40" y="11"/>
                    </a:lnTo>
                    <a:lnTo>
                      <a:pt x="36" y="7"/>
                    </a:lnTo>
                    <a:lnTo>
                      <a:pt x="36" y="6"/>
                    </a:lnTo>
                    <a:lnTo>
                      <a:pt x="36" y="6"/>
                    </a:lnTo>
                    <a:lnTo>
                      <a:pt x="30" y="2"/>
                    </a:lnTo>
                    <a:lnTo>
                      <a:pt x="26" y="0"/>
                    </a:lnTo>
                    <a:lnTo>
                      <a:pt x="17" y="0"/>
                    </a:lnTo>
                    <a:lnTo>
                      <a:pt x="11" y="2"/>
                    </a:lnTo>
                    <a:lnTo>
                      <a:pt x="7" y="6"/>
                    </a:lnTo>
                    <a:lnTo>
                      <a:pt x="3" y="9"/>
                    </a:lnTo>
                    <a:lnTo>
                      <a:pt x="1" y="13"/>
                    </a:lnTo>
                    <a:lnTo>
                      <a:pt x="1" y="15"/>
                    </a:lnTo>
                    <a:lnTo>
                      <a:pt x="0" y="19"/>
                    </a:lnTo>
                    <a:lnTo>
                      <a:pt x="3" y="15"/>
                    </a:lnTo>
                    <a:lnTo>
                      <a:pt x="7" y="13"/>
                    </a:lnTo>
                    <a:lnTo>
                      <a:pt x="9" y="11"/>
                    </a:lnTo>
                    <a:lnTo>
                      <a:pt x="15" y="11"/>
                    </a:lnTo>
                    <a:lnTo>
                      <a:pt x="19" y="13"/>
                    </a:lnTo>
                    <a:lnTo>
                      <a:pt x="23" y="15"/>
                    </a:lnTo>
                    <a:lnTo>
                      <a:pt x="24" y="19"/>
                    </a:lnTo>
                    <a:lnTo>
                      <a:pt x="26" y="23"/>
                    </a:lnTo>
                    <a:lnTo>
                      <a:pt x="28" y="27"/>
                    </a:lnTo>
                    <a:lnTo>
                      <a:pt x="28" y="38"/>
                    </a:lnTo>
                    <a:lnTo>
                      <a:pt x="26" y="42"/>
                    </a:lnTo>
                    <a:lnTo>
                      <a:pt x="23" y="48"/>
                    </a:lnTo>
                    <a:lnTo>
                      <a:pt x="21" y="50"/>
                    </a:lnTo>
                    <a:lnTo>
                      <a:pt x="17" y="52"/>
                    </a:lnTo>
                    <a:lnTo>
                      <a:pt x="9" y="52"/>
                    </a:lnTo>
                    <a:lnTo>
                      <a:pt x="5" y="50"/>
                    </a:lnTo>
                    <a:lnTo>
                      <a:pt x="1" y="48"/>
                    </a:lnTo>
                    <a:lnTo>
                      <a:pt x="0" y="46"/>
                    </a:lnTo>
                    <a:lnTo>
                      <a:pt x="0" y="65"/>
                    </a:lnTo>
                    <a:lnTo>
                      <a:pt x="3" y="65"/>
                    </a:lnTo>
                    <a:lnTo>
                      <a:pt x="7" y="61"/>
                    </a:lnTo>
                    <a:lnTo>
                      <a:pt x="15" y="61"/>
                    </a:lnTo>
                    <a:lnTo>
                      <a:pt x="19" y="63"/>
                    </a:lnTo>
                    <a:lnTo>
                      <a:pt x="23" y="65"/>
                    </a:lnTo>
                    <a:lnTo>
                      <a:pt x="24" y="65"/>
                    </a:lnTo>
                    <a:lnTo>
                      <a:pt x="26" y="71"/>
                    </a:lnTo>
                    <a:lnTo>
                      <a:pt x="28" y="75"/>
                    </a:lnTo>
                    <a:lnTo>
                      <a:pt x="28" y="86"/>
                    </a:lnTo>
                    <a:lnTo>
                      <a:pt x="26" y="92"/>
                    </a:lnTo>
                    <a:lnTo>
                      <a:pt x="21" y="98"/>
                    </a:lnTo>
                    <a:lnTo>
                      <a:pt x="17" y="98"/>
                    </a:lnTo>
                    <a:lnTo>
                      <a:pt x="11" y="100"/>
                    </a:lnTo>
                    <a:lnTo>
                      <a:pt x="9" y="100"/>
                    </a:lnTo>
                    <a:lnTo>
                      <a:pt x="5" y="98"/>
                    </a:lnTo>
                    <a:lnTo>
                      <a:pt x="0" y="92"/>
                    </a:lnTo>
                    <a:lnTo>
                      <a:pt x="1" y="98"/>
                    </a:lnTo>
                    <a:lnTo>
                      <a:pt x="3" y="103"/>
                    </a:lnTo>
                    <a:lnTo>
                      <a:pt x="7" y="107"/>
                    </a:lnTo>
                    <a:lnTo>
                      <a:pt x="9" y="109"/>
                    </a:lnTo>
                    <a:lnTo>
                      <a:pt x="13" y="111"/>
                    </a:lnTo>
                    <a:lnTo>
                      <a:pt x="32" y="111"/>
                    </a:lnTo>
                    <a:lnTo>
                      <a:pt x="36" y="107"/>
                    </a:lnTo>
                    <a:lnTo>
                      <a:pt x="40" y="103"/>
                    </a:lnTo>
                    <a:lnTo>
                      <a:pt x="42" y="100"/>
                    </a:lnTo>
                    <a:lnTo>
                      <a:pt x="44" y="94"/>
                    </a:lnTo>
                    <a:lnTo>
                      <a:pt x="44" y="2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232" name="Freeform 112"/>
              <p:cNvSpPr>
                <a:spLocks/>
              </p:cNvSpPr>
              <p:nvPr/>
            </p:nvSpPr>
            <p:spPr bwMode="auto">
              <a:xfrm>
                <a:off x="2695" y="2938"/>
                <a:ext cx="17" cy="20"/>
              </a:xfrm>
              <a:custGeom>
                <a:avLst/>
                <a:gdLst>
                  <a:gd name="T0" fmla="*/ 32 w 32"/>
                  <a:gd name="T1" fmla="*/ 21 h 41"/>
                  <a:gd name="T2" fmla="*/ 32 w 32"/>
                  <a:gd name="T3" fmla="*/ 16 h 41"/>
                  <a:gd name="T4" fmla="*/ 30 w 32"/>
                  <a:gd name="T5" fmla="*/ 12 h 41"/>
                  <a:gd name="T6" fmla="*/ 28 w 32"/>
                  <a:gd name="T7" fmla="*/ 8 h 41"/>
                  <a:gd name="T8" fmla="*/ 27 w 32"/>
                  <a:gd name="T9" fmla="*/ 4 h 41"/>
                  <a:gd name="T10" fmla="*/ 23 w 32"/>
                  <a:gd name="T11" fmla="*/ 2 h 41"/>
                  <a:gd name="T12" fmla="*/ 19 w 32"/>
                  <a:gd name="T13" fmla="*/ 0 h 41"/>
                  <a:gd name="T14" fmla="*/ 13 w 32"/>
                  <a:gd name="T15" fmla="*/ 0 h 41"/>
                  <a:gd name="T16" fmla="*/ 11 w 32"/>
                  <a:gd name="T17" fmla="*/ 2 h 41"/>
                  <a:gd name="T18" fmla="*/ 7 w 32"/>
                  <a:gd name="T19" fmla="*/ 4 h 41"/>
                  <a:gd name="T20" fmla="*/ 4 w 32"/>
                  <a:gd name="T21" fmla="*/ 8 h 41"/>
                  <a:gd name="T22" fmla="*/ 2 w 32"/>
                  <a:gd name="T23" fmla="*/ 12 h 41"/>
                  <a:gd name="T24" fmla="*/ 0 w 32"/>
                  <a:gd name="T25" fmla="*/ 14 h 41"/>
                  <a:gd name="T26" fmla="*/ 0 w 32"/>
                  <a:gd name="T27" fmla="*/ 25 h 41"/>
                  <a:gd name="T28" fmla="*/ 2 w 32"/>
                  <a:gd name="T29" fmla="*/ 27 h 41"/>
                  <a:gd name="T30" fmla="*/ 2 w 32"/>
                  <a:gd name="T31" fmla="*/ 33 h 41"/>
                  <a:gd name="T32" fmla="*/ 5 w 32"/>
                  <a:gd name="T33" fmla="*/ 37 h 41"/>
                  <a:gd name="T34" fmla="*/ 9 w 32"/>
                  <a:gd name="T35" fmla="*/ 39 h 41"/>
                  <a:gd name="T36" fmla="*/ 13 w 32"/>
                  <a:gd name="T37" fmla="*/ 41 h 41"/>
                  <a:gd name="T38" fmla="*/ 21 w 32"/>
                  <a:gd name="T39" fmla="*/ 41 h 41"/>
                  <a:gd name="T40" fmla="*/ 25 w 32"/>
                  <a:gd name="T41" fmla="*/ 39 h 41"/>
                  <a:gd name="T42" fmla="*/ 27 w 32"/>
                  <a:gd name="T43" fmla="*/ 37 h 41"/>
                  <a:gd name="T44" fmla="*/ 30 w 32"/>
                  <a:gd name="T45" fmla="*/ 31 h 41"/>
                  <a:gd name="T46" fmla="*/ 32 w 32"/>
                  <a:gd name="T47" fmla="*/ 27 h 41"/>
                  <a:gd name="T48" fmla="*/ 32 w 32"/>
                  <a:gd name="T49"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41">
                    <a:moveTo>
                      <a:pt x="32" y="21"/>
                    </a:moveTo>
                    <a:lnTo>
                      <a:pt x="32" y="16"/>
                    </a:lnTo>
                    <a:lnTo>
                      <a:pt x="30" y="12"/>
                    </a:lnTo>
                    <a:lnTo>
                      <a:pt x="28" y="8"/>
                    </a:lnTo>
                    <a:lnTo>
                      <a:pt x="27" y="4"/>
                    </a:lnTo>
                    <a:lnTo>
                      <a:pt x="23" y="2"/>
                    </a:lnTo>
                    <a:lnTo>
                      <a:pt x="19" y="0"/>
                    </a:lnTo>
                    <a:lnTo>
                      <a:pt x="13" y="0"/>
                    </a:lnTo>
                    <a:lnTo>
                      <a:pt x="11" y="2"/>
                    </a:lnTo>
                    <a:lnTo>
                      <a:pt x="7" y="4"/>
                    </a:lnTo>
                    <a:lnTo>
                      <a:pt x="4" y="8"/>
                    </a:lnTo>
                    <a:lnTo>
                      <a:pt x="2" y="12"/>
                    </a:lnTo>
                    <a:lnTo>
                      <a:pt x="0" y="14"/>
                    </a:lnTo>
                    <a:lnTo>
                      <a:pt x="0" y="25"/>
                    </a:lnTo>
                    <a:lnTo>
                      <a:pt x="2" y="27"/>
                    </a:lnTo>
                    <a:lnTo>
                      <a:pt x="2" y="33"/>
                    </a:lnTo>
                    <a:lnTo>
                      <a:pt x="5" y="37"/>
                    </a:lnTo>
                    <a:lnTo>
                      <a:pt x="9" y="39"/>
                    </a:lnTo>
                    <a:lnTo>
                      <a:pt x="13" y="41"/>
                    </a:lnTo>
                    <a:lnTo>
                      <a:pt x="21" y="41"/>
                    </a:lnTo>
                    <a:lnTo>
                      <a:pt x="25" y="39"/>
                    </a:lnTo>
                    <a:lnTo>
                      <a:pt x="27" y="37"/>
                    </a:lnTo>
                    <a:lnTo>
                      <a:pt x="30" y="31"/>
                    </a:lnTo>
                    <a:lnTo>
                      <a:pt x="32" y="27"/>
                    </a:lnTo>
                    <a:lnTo>
                      <a:pt x="32" y="21"/>
                    </a:lnTo>
                    <a:close/>
                  </a:path>
                </a:pathLst>
              </a:custGeom>
              <a:solidFill>
                <a:srgbClr val="FFFF00"/>
              </a:solidFill>
              <a:ln w="1588">
                <a:solidFill>
                  <a:srgbClr val="000000"/>
                </a:solidFill>
                <a:prstDash val="solid"/>
                <a:round/>
                <a:headEnd/>
                <a:tailEnd/>
              </a:ln>
            </p:spPr>
            <p:txBody>
              <a:bodyPr/>
              <a:lstStyle/>
              <a:p>
                <a:endParaRPr lang="en-AU"/>
              </a:p>
            </p:txBody>
          </p:sp>
          <p:sp>
            <p:nvSpPr>
              <p:cNvPr id="5233" name="Freeform 113"/>
              <p:cNvSpPr>
                <a:spLocks/>
              </p:cNvSpPr>
              <p:nvPr/>
            </p:nvSpPr>
            <p:spPr bwMode="auto">
              <a:xfrm>
                <a:off x="2695" y="2963"/>
                <a:ext cx="17" cy="19"/>
              </a:xfrm>
              <a:custGeom>
                <a:avLst/>
                <a:gdLst>
                  <a:gd name="T0" fmla="*/ 32 w 32"/>
                  <a:gd name="T1" fmla="*/ 18 h 39"/>
                  <a:gd name="T2" fmla="*/ 32 w 32"/>
                  <a:gd name="T3" fmla="*/ 14 h 39"/>
                  <a:gd name="T4" fmla="*/ 30 w 32"/>
                  <a:gd name="T5" fmla="*/ 10 h 39"/>
                  <a:gd name="T6" fmla="*/ 28 w 32"/>
                  <a:gd name="T7" fmla="*/ 4 h 39"/>
                  <a:gd name="T8" fmla="*/ 27 w 32"/>
                  <a:gd name="T9" fmla="*/ 4 h 39"/>
                  <a:gd name="T10" fmla="*/ 23 w 32"/>
                  <a:gd name="T11" fmla="*/ 2 h 39"/>
                  <a:gd name="T12" fmla="*/ 19 w 32"/>
                  <a:gd name="T13" fmla="*/ 0 h 39"/>
                  <a:gd name="T14" fmla="*/ 11 w 32"/>
                  <a:gd name="T15" fmla="*/ 0 h 39"/>
                  <a:gd name="T16" fmla="*/ 7 w 32"/>
                  <a:gd name="T17" fmla="*/ 4 h 39"/>
                  <a:gd name="T18" fmla="*/ 4 w 32"/>
                  <a:gd name="T19" fmla="*/ 4 h 39"/>
                  <a:gd name="T20" fmla="*/ 2 w 32"/>
                  <a:gd name="T21" fmla="*/ 8 h 39"/>
                  <a:gd name="T22" fmla="*/ 0 w 32"/>
                  <a:gd name="T23" fmla="*/ 14 h 39"/>
                  <a:gd name="T24" fmla="*/ 0 w 32"/>
                  <a:gd name="T25" fmla="*/ 21 h 39"/>
                  <a:gd name="T26" fmla="*/ 2 w 32"/>
                  <a:gd name="T27" fmla="*/ 25 h 39"/>
                  <a:gd name="T28" fmla="*/ 2 w 32"/>
                  <a:gd name="T29" fmla="*/ 31 h 39"/>
                  <a:gd name="T30" fmla="*/ 9 w 32"/>
                  <a:gd name="T31" fmla="*/ 37 h 39"/>
                  <a:gd name="T32" fmla="*/ 13 w 32"/>
                  <a:gd name="T33" fmla="*/ 39 h 39"/>
                  <a:gd name="T34" fmla="*/ 15 w 32"/>
                  <a:gd name="T35" fmla="*/ 39 h 39"/>
                  <a:gd name="T36" fmla="*/ 21 w 32"/>
                  <a:gd name="T37" fmla="*/ 37 h 39"/>
                  <a:gd name="T38" fmla="*/ 25 w 32"/>
                  <a:gd name="T39" fmla="*/ 37 h 39"/>
                  <a:gd name="T40" fmla="*/ 30 w 32"/>
                  <a:gd name="T41" fmla="*/ 31 h 39"/>
                  <a:gd name="T42" fmla="*/ 32 w 32"/>
                  <a:gd name="T43" fmla="*/ 25 h 39"/>
                  <a:gd name="T44" fmla="*/ 32 w 32"/>
                  <a:gd name="T4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9">
                    <a:moveTo>
                      <a:pt x="32" y="18"/>
                    </a:moveTo>
                    <a:lnTo>
                      <a:pt x="32" y="14"/>
                    </a:lnTo>
                    <a:lnTo>
                      <a:pt x="30" y="10"/>
                    </a:lnTo>
                    <a:lnTo>
                      <a:pt x="28" y="4"/>
                    </a:lnTo>
                    <a:lnTo>
                      <a:pt x="27" y="4"/>
                    </a:lnTo>
                    <a:lnTo>
                      <a:pt x="23" y="2"/>
                    </a:lnTo>
                    <a:lnTo>
                      <a:pt x="19" y="0"/>
                    </a:lnTo>
                    <a:lnTo>
                      <a:pt x="11" y="0"/>
                    </a:lnTo>
                    <a:lnTo>
                      <a:pt x="7" y="4"/>
                    </a:lnTo>
                    <a:lnTo>
                      <a:pt x="4" y="4"/>
                    </a:lnTo>
                    <a:lnTo>
                      <a:pt x="2" y="8"/>
                    </a:lnTo>
                    <a:lnTo>
                      <a:pt x="0" y="14"/>
                    </a:lnTo>
                    <a:lnTo>
                      <a:pt x="0" y="21"/>
                    </a:lnTo>
                    <a:lnTo>
                      <a:pt x="2" y="25"/>
                    </a:lnTo>
                    <a:lnTo>
                      <a:pt x="2" y="31"/>
                    </a:lnTo>
                    <a:lnTo>
                      <a:pt x="9" y="37"/>
                    </a:lnTo>
                    <a:lnTo>
                      <a:pt x="13" y="39"/>
                    </a:lnTo>
                    <a:lnTo>
                      <a:pt x="15" y="39"/>
                    </a:lnTo>
                    <a:lnTo>
                      <a:pt x="21" y="37"/>
                    </a:lnTo>
                    <a:lnTo>
                      <a:pt x="25" y="37"/>
                    </a:lnTo>
                    <a:lnTo>
                      <a:pt x="30" y="31"/>
                    </a:lnTo>
                    <a:lnTo>
                      <a:pt x="32" y="25"/>
                    </a:lnTo>
                    <a:lnTo>
                      <a:pt x="32" y="18"/>
                    </a:lnTo>
                    <a:close/>
                  </a:path>
                </a:pathLst>
              </a:custGeom>
              <a:solidFill>
                <a:srgbClr val="FFFF00"/>
              </a:solidFill>
              <a:ln w="1588">
                <a:solidFill>
                  <a:srgbClr val="000000"/>
                </a:solidFill>
                <a:prstDash val="solid"/>
                <a:round/>
                <a:headEnd/>
                <a:tailEnd/>
              </a:ln>
            </p:spPr>
            <p:txBody>
              <a:bodyPr/>
              <a:lstStyle/>
              <a:p>
                <a:endParaRPr lang="en-AU"/>
              </a:p>
            </p:txBody>
          </p:sp>
          <p:sp>
            <p:nvSpPr>
              <p:cNvPr id="5234" name="Freeform 114"/>
              <p:cNvSpPr>
                <a:spLocks/>
              </p:cNvSpPr>
              <p:nvPr/>
            </p:nvSpPr>
            <p:spPr bwMode="auto">
              <a:xfrm>
                <a:off x="2712" y="2953"/>
                <a:ext cx="3" cy="16"/>
              </a:xfrm>
              <a:custGeom>
                <a:avLst/>
                <a:gdLst>
                  <a:gd name="T0" fmla="*/ 8 w 8"/>
                  <a:gd name="T1" fmla="*/ 0 h 33"/>
                  <a:gd name="T2" fmla="*/ 8 w 8"/>
                  <a:gd name="T3" fmla="*/ 33 h 33"/>
                  <a:gd name="T4" fmla="*/ 0 w 8"/>
                  <a:gd name="T5" fmla="*/ 15 h 33"/>
                  <a:gd name="T6" fmla="*/ 8 w 8"/>
                  <a:gd name="T7" fmla="*/ 0 h 33"/>
                </a:gdLst>
                <a:ahLst/>
                <a:cxnLst>
                  <a:cxn ang="0">
                    <a:pos x="T0" y="T1"/>
                  </a:cxn>
                  <a:cxn ang="0">
                    <a:pos x="T2" y="T3"/>
                  </a:cxn>
                  <a:cxn ang="0">
                    <a:pos x="T4" y="T5"/>
                  </a:cxn>
                  <a:cxn ang="0">
                    <a:pos x="T6" y="T7"/>
                  </a:cxn>
                </a:cxnLst>
                <a:rect l="0" t="0" r="r" b="b"/>
                <a:pathLst>
                  <a:path w="8" h="33">
                    <a:moveTo>
                      <a:pt x="8" y="0"/>
                    </a:moveTo>
                    <a:lnTo>
                      <a:pt x="8" y="33"/>
                    </a:lnTo>
                    <a:lnTo>
                      <a:pt x="0" y="15"/>
                    </a:lnTo>
                    <a:lnTo>
                      <a:pt x="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235" name="Freeform 115"/>
              <p:cNvSpPr>
                <a:spLocks/>
              </p:cNvSpPr>
              <p:nvPr/>
            </p:nvSpPr>
            <p:spPr bwMode="auto">
              <a:xfrm>
                <a:off x="2663" y="2988"/>
                <a:ext cx="119" cy="49"/>
              </a:xfrm>
              <a:custGeom>
                <a:avLst/>
                <a:gdLst>
                  <a:gd name="T0" fmla="*/ 0 w 239"/>
                  <a:gd name="T1" fmla="*/ 77 h 98"/>
                  <a:gd name="T2" fmla="*/ 76 w 239"/>
                  <a:gd name="T3" fmla="*/ 87 h 98"/>
                  <a:gd name="T4" fmla="*/ 239 w 239"/>
                  <a:gd name="T5" fmla="*/ 98 h 98"/>
                  <a:gd name="T6" fmla="*/ 239 w 239"/>
                  <a:gd name="T7" fmla="*/ 17 h 98"/>
                  <a:gd name="T8" fmla="*/ 237 w 239"/>
                  <a:gd name="T9" fmla="*/ 8 h 98"/>
                  <a:gd name="T10" fmla="*/ 231 w 239"/>
                  <a:gd name="T11" fmla="*/ 4 h 98"/>
                  <a:gd name="T12" fmla="*/ 223 w 239"/>
                  <a:gd name="T13" fmla="*/ 0 h 98"/>
                  <a:gd name="T14" fmla="*/ 218 w 239"/>
                  <a:gd name="T15" fmla="*/ 0 h 98"/>
                  <a:gd name="T16" fmla="*/ 23 w 239"/>
                  <a:gd name="T17" fmla="*/ 16 h 98"/>
                  <a:gd name="T18" fmla="*/ 13 w 239"/>
                  <a:gd name="T19" fmla="*/ 17 h 98"/>
                  <a:gd name="T20" fmla="*/ 7 w 239"/>
                  <a:gd name="T21" fmla="*/ 21 h 98"/>
                  <a:gd name="T22" fmla="*/ 2 w 239"/>
                  <a:gd name="T23" fmla="*/ 25 h 98"/>
                  <a:gd name="T24" fmla="*/ 0 w 239"/>
                  <a:gd name="T25" fmla="*/ 35 h 98"/>
                  <a:gd name="T26" fmla="*/ 0 w 239"/>
                  <a:gd name="T27"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98">
                    <a:moveTo>
                      <a:pt x="0" y="77"/>
                    </a:moveTo>
                    <a:lnTo>
                      <a:pt x="76" y="87"/>
                    </a:lnTo>
                    <a:lnTo>
                      <a:pt x="239" y="98"/>
                    </a:lnTo>
                    <a:lnTo>
                      <a:pt x="239" y="17"/>
                    </a:lnTo>
                    <a:lnTo>
                      <a:pt x="237" y="8"/>
                    </a:lnTo>
                    <a:lnTo>
                      <a:pt x="231" y="4"/>
                    </a:lnTo>
                    <a:lnTo>
                      <a:pt x="223" y="0"/>
                    </a:lnTo>
                    <a:lnTo>
                      <a:pt x="218" y="0"/>
                    </a:lnTo>
                    <a:lnTo>
                      <a:pt x="23" y="16"/>
                    </a:lnTo>
                    <a:lnTo>
                      <a:pt x="13" y="17"/>
                    </a:lnTo>
                    <a:lnTo>
                      <a:pt x="7" y="21"/>
                    </a:lnTo>
                    <a:lnTo>
                      <a:pt x="2" y="25"/>
                    </a:lnTo>
                    <a:lnTo>
                      <a:pt x="0" y="35"/>
                    </a:lnTo>
                    <a:lnTo>
                      <a:pt x="0" y="77"/>
                    </a:lnTo>
                    <a:close/>
                  </a:path>
                </a:pathLst>
              </a:custGeom>
              <a:solidFill>
                <a:srgbClr val="00FFFF"/>
              </a:solidFill>
              <a:ln w="1588">
                <a:solidFill>
                  <a:srgbClr val="000000"/>
                </a:solidFill>
                <a:prstDash val="solid"/>
                <a:round/>
                <a:headEnd/>
                <a:tailEnd/>
              </a:ln>
            </p:spPr>
            <p:txBody>
              <a:bodyPr/>
              <a:lstStyle/>
              <a:p>
                <a:endParaRPr lang="en-AU"/>
              </a:p>
            </p:txBody>
          </p:sp>
          <p:sp>
            <p:nvSpPr>
              <p:cNvPr id="5236" name="Freeform 116"/>
              <p:cNvSpPr>
                <a:spLocks/>
              </p:cNvSpPr>
              <p:nvPr/>
            </p:nvSpPr>
            <p:spPr bwMode="auto">
              <a:xfrm>
                <a:off x="2611" y="3012"/>
                <a:ext cx="33" cy="29"/>
              </a:xfrm>
              <a:custGeom>
                <a:avLst/>
                <a:gdLst>
                  <a:gd name="T0" fmla="*/ 65 w 65"/>
                  <a:gd name="T1" fmla="*/ 33 h 58"/>
                  <a:gd name="T2" fmla="*/ 41 w 65"/>
                  <a:gd name="T3" fmla="*/ 37 h 58"/>
                  <a:gd name="T4" fmla="*/ 41 w 65"/>
                  <a:gd name="T5" fmla="*/ 50 h 58"/>
                  <a:gd name="T6" fmla="*/ 0 w 65"/>
                  <a:gd name="T7" fmla="*/ 58 h 58"/>
                  <a:gd name="T8" fmla="*/ 0 w 65"/>
                  <a:gd name="T9" fmla="*/ 16 h 58"/>
                  <a:gd name="T10" fmla="*/ 2 w 65"/>
                  <a:gd name="T11" fmla="*/ 10 h 58"/>
                  <a:gd name="T12" fmla="*/ 6 w 65"/>
                  <a:gd name="T13" fmla="*/ 2 h 58"/>
                  <a:gd name="T14" fmla="*/ 12 w 65"/>
                  <a:gd name="T15" fmla="*/ 0 h 58"/>
                  <a:gd name="T16" fmla="*/ 54 w 65"/>
                  <a:gd name="T17" fmla="*/ 0 h 58"/>
                  <a:gd name="T18" fmla="*/ 62 w 65"/>
                  <a:gd name="T19" fmla="*/ 2 h 58"/>
                  <a:gd name="T20" fmla="*/ 65 w 65"/>
                  <a:gd name="T21" fmla="*/ 8 h 58"/>
                  <a:gd name="T22" fmla="*/ 65 w 65"/>
                  <a:gd name="T23"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8">
                    <a:moveTo>
                      <a:pt x="65" y="33"/>
                    </a:moveTo>
                    <a:lnTo>
                      <a:pt x="41" y="37"/>
                    </a:lnTo>
                    <a:lnTo>
                      <a:pt x="41" y="50"/>
                    </a:lnTo>
                    <a:lnTo>
                      <a:pt x="0" y="58"/>
                    </a:lnTo>
                    <a:lnTo>
                      <a:pt x="0" y="16"/>
                    </a:lnTo>
                    <a:lnTo>
                      <a:pt x="2" y="10"/>
                    </a:lnTo>
                    <a:lnTo>
                      <a:pt x="6" y="2"/>
                    </a:lnTo>
                    <a:lnTo>
                      <a:pt x="12" y="0"/>
                    </a:lnTo>
                    <a:lnTo>
                      <a:pt x="54" y="0"/>
                    </a:lnTo>
                    <a:lnTo>
                      <a:pt x="62" y="2"/>
                    </a:lnTo>
                    <a:lnTo>
                      <a:pt x="65" y="8"/>
                    </a:lnTo>
                    <a:lnTo>
                      <a:pt x="65" y="33"/>
                    </a:lnTo>
                    <a:close/>
                  </a:path>
                </a:pathLst>
              </a:custGeom>
              <a:solidFill>
                <a:srgbClr val="00FFFF"/>
              </a:solidFill>
              <a:ln w="1588">
                <a:solidFill>
                  <a:srgbClr val="000000"/>
                </a:solidFill>
                <a:prstDash val="solid"/>
                <a:round/>
                <a:headEnd/>
                <a:tailEnd/>
              </a:ln>
            </p:spPr>
            <p:txBody>
              <a:bodyPr/>
              <a:lstStyle/>
              <a:p>
                <a:endParaRPr lang="en-AU"/>
              </a:p>
            </p:txBody>
          </p:sp>
          <p:sp>
            <p:nvSpPr>
              <p:cNvPr id="5237" name="Freeform 117"/>
              <p:cNvSpPr>
                <a:spLocks/>
              </p:cNvSpPr>
              <p:nvPr/>
            </p:nvSpPr>
            <p:spPr bwMode="auto">
              <a:xfrm>
                <a:off x="2808" y="2996"/>
                <a:ext cx="29" cy="42"/>
              </a:xfrm>
              <a:custGeom>
                <a:avLst/>
                <a:gdLst>
                  <a:gd name="T0" fmla="*/ 20 w 58"/>
                  <a:gd name="T1" fmla="*/ 76 h 84"/>
                  <a:gd name="T2" fmla="*/ 12 w 58"/>
                  <a:gd name="T3" fmla="*/ 76 h 84"/>
                  <a:gd name="T4" fmla="*/ 8 w 58"/>
                  <a:gd name="T5" fmla="*/ 78 h 84"/>
                  <a:gd name="T6" fmla="*/ 4 w 58"/>
                  <a:gd name="T7" fmla="*/ 80 h 84"/>
                  <a:gd name="T8" fmla="*/ 0 w 58"/>
                  <a:gd name="T9" fmla="*/ 84 h 84"/>
                  <a:gd name="T10" fmla="*/ 0 w 58"/>
                  <a:gd name="T11" fmla="*/ 15 h 84"/>
                  <a:gd name="T12" fmla="*/ 2 w 58"/>
                  <a:gd name="T13" fmla="*/ 5 h 84"/>
                  <a:gd name="T14" fmla="*/ 8 w 58"/>
                  <a:gd name="T15" fmla="*/ 1 h 84"/>
                  <a:gd name="T16" fmla="*/ 14 w 58"/>
                  <a:gd name="T17" fmla="*/ 0 h 84"/>
                  <a:gd name="T18" fmla="*/ 42 w 58"/>
                  <a:gd name="T19" fmla="*/ 0 h 84"/>
                  <a:gd name="T20" fmla="*/ 48 w 58"/>
                  <a:gd name="T21" fmla="*/ 1 h 84"/>
                  <a:gd name="T22" fmla="*/ 54 w 58"/>
                  <a:gd name="T23" fmla="*/ 5 h 84"/>
                  <a:gd name="T24" fmla="*/ 58 w 58"/>
                  <a:gd name="T25" fmla="*/ 15 h 84"/>
                  <a:gd name="T26" fmla="*/ 58 w 58"/>
                  <a:gd name="T27" fmla="*/ 84 h 84"/>
                  <a:gd name="T28" fmla="*/ 20 w 58"/>
                  <a:gd name="T2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84">
                    <a:moveTo>
                      <a:pt x="20" y="76"/>
                    </a:moveTo>
                    <a:lnTo>
                      <a:pt x="12" y="76"/>
                    </a:lnTo>
                    <a:lnTo>
                      <a:pt x="8" y="78"/>
                    </a:lnTo>
                    <a:lnTo>
                      <a:pt x="4" y="80"/>
                    </a:lnTo>
                    <a:lnTo>
                      <a:pt x="0" y="84"/>
                    </a:lnTo>
                    <a:lnTo>
                      <a:pt x="0" y="15"/>
                    </a:lnTo>
                    <a:lnTo>
                      <a:pt x="2" y="5"/>
                    </a:lnTo>
                    <a:lnTo>
                      <a:pt x="8" y="1"/>
                    </a:lnTo>
                    <a:lnTo>
                      <a:pt x="14" y="0"/>
                    </a:lnTo>
                    <a:lnTo>
                      <a:pt x="42" y="0"/>
                    </a:lnTo>
                    <a:lnTo>
                      <a:pt x="48" y="1"/>
                    </a:lnTo>
                    <a:lnTo>
                      <a:pt x="54" y="5"/>
                    </a:lnTo>
                    <a:lnTo>
                      <a:pt x="58" y="15"/>
                    </a:lnTo>
                    <a:lnTo>
                      <a:pt x="58" y="84"/>
                    </a:lnTo>
                    <a:lnTo>
                      <a:pt x="20" y="76"/>
                    </a:lnTo>
                    <a:close/>
                  </a:path>
                </a:pathLst>
              </a:custGeom>
              <a:solidFill>
                <a:srgbClr val="00FFFF"/>
              </a:solidFill>
              <a:ln w="1588">
                <a:solidFill>
                  <a:srgbClr val="000000"/>
                </a:solidFill>
                <a:prstDash val="solid"/>
                <a:round/>
                <a:headEnd/>
                <a:tailEnd/>
              </a:ln>
            </p:spPr>
            <p:txBody>
              <a:bodyPr/>
              <a:lstStyle/>
              <a:p>
                <a:endParaRPr lang="en-AU"/>
              </a:p>
            </p:txBody>
          </p:sp>
          <p:sp>
            <p:nvSpPr>
              <p:cNvPr id="5238" name="Freeform 118"/>
              <p:cNvSpPr>
                <a:spLocks/>
              </p:cNvSpPr>
              <p:nvPr/>
            </p:nvSpPr>
            <p:spPr bwMode="auto">
              <a:xfrm>
                <a:off x="2590" y="3037"/>
                <a:ext cx="41" cy="17"/>
              </a:xfrm>
              <a:custGeom>
                <a:avLst/>
                <a:gdLst>
                  <a:gd name="T0" fmla="*/ 83 w 83"/>
                  <a:gd name="T1" fmla="*/ 15 h 35"/>
                  <a:gd name="T2" fmla="*/ 10 w 83"/>
                  <a:gd name="T3" fmla="*/ 29 h 35"/>
                  <a:gd name="T4" fmla="*/ 6 w 83"/>
                  <a:gd name="T5" fmla="*/ 31 h 35"/>
                  <a:gd name="T6" fmla="*/ 2 w 83"/>
                  <a:gd name="T7" fmla="*/ 31 h 35"/>
                  <a:gd name="T8" fmla="*/ 0 w 83"/>
                  <a:gd name="T9" fmla="*/ 35 h 35"/>
                  <a:gd name="T10" fmla="*/ 0 w 83"/>
                  <a:gd name="T11" fmla="*/ 17 h 35"/>
                  <a:gd name="T12" fmla="*/ 33 w 83"/>
                  <a:gd name="T13" fmla="*/ 12 h 35"/>
                  <a:gd name="T14" fmla="*/ 42 w 83"/>
                  <a:gd name="T15" fmla="*/ 8 h 35"/>
                  <a:gd name="T16" fmla="*/ 83 w 83"/>
                  <a:gd name="T17" fmla="*/ 0 h 35"/>
                  <a:gd name="T18" fmla="*/ 83 w 83"/>
                  <a:gd name="T19"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35">
                    <a:moveTo>
                      <a:pt x="83" y="15"/>
                    </a:moveTo>
                    <a:lnTo>
                      <a:pt x="10" y="29"/>
                    </a:lnTo>
                    <a:lnTo>
                      <a:pt x="6" y="31"/>
                    </a:lnTo>
                    <a:lnTo>
                      <a:pt x="2" y="31"/>
                    </a:lnTo>
                    <a:lnTo>
                      <a:pt x="0" y="35"/>
                    </a:lnTo>
                    <a:lnTo>
                      <a:pt x="0" y="17"/>
                    </a:lnTo>
                    <a:lnTo>
                      <a:pt x="33" y="12"/>
                    </a:lnTo>
                    <a:lnTo>
                      <a:pt x="42" y="8"/>
                    </a:lnTo>
                    <a:lnTo>
                      <a:pt x="83" y="0"/>
                    </a:lnTo>
                    <a:lnTo>
                      <a:pt x="83" y="15"/>
                    </a:lnTo>
                    <a:close/>
                  </a:path>
                </a:pathLst>
              </a:custGeom>
              <a:solidFill>
                <a:srgbClr val="0080FF"/>
              </a:solidFill>
              <a:ln w="1588">
                <a:solidFill>
                  <a:srgbClr val="000000"/>
                </a:solidFill>
                <a:prstDash val="solid"/>
                <a:round/>
                <a:headEnd/>
                <a:tailEnd/>
              </a:ln>
            </p:spPr>
            <p:txBody>
              <a:bodyPr/>
              <a:lstStyle/>
              <a:p>
                <a:endParaRPr lang="en-AU"/>
              </a:p>
            </p:txBody>
          </p:sp>
          <p:sp>
            <p:nvSpPr>
              <p:cNvPr id="5239" name="Freeform 119"/>
              <p:cNvSpPr>
                <a:spLocks/>
              </p:cNvSpPr>
              <p:nvPr/>
            </p:nvSpPr>
            <p:spPr bwMode="auto">
              <a:xfrm>
                <a:off x="2686" y="3031"/>
                <a:ext cx="108" cy="100"/>
              </a:xfrm>
              <a:custGeom>
                <a:avLst/>
                <a:gdLst>
                  <a:gd name="T0" fmla="*/ 111 w 216"/>
                  <a:gd name="T1" fmla="*/ 144 h 199"/>
                  <a:gd name="T2" fmla="*/ 111 w 216"/>
                  <a:gd name="T3" fmla="*/ 44 h 199"/>
                  <a:gd name="T4" fmla="*/ 111 w 216"/>
                  <a:gd name="T5" fmla="*/ 38 h 199"/>
                  <a:gd name="T6" fmla="*/ 109 w 216"/>
                  <a:gd name="T7" fmla="*/ 34 h 199"/>
                  <a:gd name="T8" fmla="*/ 103 w 216"/>
                  <a:gd name="T9" fmla="*/ 30 h 199"/>
                  <a:gd name="T10" fmla="*/ 84 w 216"/>
                  <a:gd name="T11" fmla="*/ 28 h 199"/>
                  <a:gd name="T12" fmla="*/ 0 w 216"/>
                  <a:gd name="T13" fmla="*/ 28 h 199"/>
                  <a:gd name="T14" fmla="*/ 3 w 216"/>
                  <a:gd name="T15" fmla="*/ 17 h 199"/>
                  <a:gd name="T16" fmla="*/ 7 w 216"/>
                  <a:gd name="T17" fmla="*/ 9 h 199"/>
                  <a:gd name="T18" fmla="*/ 11 w 216"/>
                  <a:gd name="T19" fmla="*/ 3 h 199"/>
                  <a:gd name="T20" fmla="*/ 21 w 216"/>
                  <a:gd name="T21" fmla="*/ 1 h 199"/>
                  <a:gd name="T22" fmla="*/ 30 w 216"/>
                  <a:gd name="T23" fmla="*/ 0 h 199"/>
                  <a:gd name="T24" fmla="*/ 193 w 216"/>
                  <a:gd name="T25" fmla="*/ 11 h 199"/>
                  <a:gd name="T26" fmla="*/ 216 w 216"/>
                  <a:gd name="T27" fmla="*/ 15 h 199"/>
                  <a:gd name="T28" fmla="*/ 216 w 216"/>
                  <a:gd name="T29" fmla="*/ 28 h 199"/>
                  <a:gd name="T30" fmla="*/ 133 w 216"/>
                  <a:gd name="T31" fmla="*/ 28 h 199"/>
                  <a:gd name="T32" fmla="*/ 133 w 216"/>
                  <a:gd name="T33" fmla="*/ 199 h 199"/>
                  <a:gd name="T34" fmla="*/ 111 w 216"/>
                  <a:gd name="T35" fmla="*/ 1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199">
                    <a:moveTo>
                      <a:pt x="111" y="144"/>
                    </a:moveTo>
                    <a:lnTo>
                      <a:pt x="111" y="44"/>
                    </a:lnTo>
                    <a:lnTo>
                      <a:pt x="111" y="38"/>
                    </a:lnTo>
                    <a:lnTo>
                      <a:pt x="109" y="34"/>
                    </a:lnTo>
                    <a:lnTo>
                      <a:pt x="103" y="30"/>
                    </a:lnTo>
                    <a:lnTo>
                      <a:pt x="84" y="28"/>
                    </a:lnTo>
                    <a:lnTo>
                      <a:pt x="0" y="28"/>
                    </a:lnTo>
                    <a:lnTo>
                      <a:pt x="3" y="17"/>
                    </a:lnTo>
                    <a:lnTo>
                      <a:pt x="7" y="9"/>
                    </a:lnTo>
                    <a:lnTo>
                      <a:pt x="11" y="3"/>
                    </a:lnTo>
                    <a:lnTo>
                      <a:pt x="21" y="1"/>
                    </a:lnTo>
                    <a:lnTo>
                      <a:pt x="30" y="0"/>
                    </a:lnTo>
                    <a:lnTo>
                      <a:pt x="193" y="11"/>
                    </a:lnTo>
                    <a:lnTo>
                      <a:pt x="216" y="15"/>
                    </a:lnTo>
                    <a:lnTo>
                      <a:pt x="216" y="28"/>
                    </a:lnTo>
                    <a:lnTo>
                      <a:pt x="133" y="28"/>
                    </a:lnTo>
                    <a:lnTo>
                      <a:pt x="133" y="199"/>
                    </a:lnTo>
                    <a:lnTo>
                      <a:pt x="111" y="144"/>
                    </a:lnTo>
                    <a:close/>
                  </a:path>
                </a:pathLst>
              </a:custGeom>
              <a:solidFill>
                <a:srgbClr val="0080FF"/>
              </a:solidFill>
              <a:ln w="1588">
                <a:solidFill>
                  <a:srgbClr val="000000"/>
                </a:solidFill>
                <a:prstDash val="solid"/>
                <a:round/>
                <a:headEnd/>
                <a:tailEnd/>
              </a:ln>
            </p:spPr>
            <p:txBody>
              <a:bodyPr/>
              <a:lstStyle/>
              <a:p>
                <a:endParaRPr lang="en-AU"/>
              </a:p>
            </p:txBody>
          </p:sp>
          <p:sp>
            <p:nvSpPr>
              <p:cNvPr id="5240" name="Freeform 120"/>
              <p:cNvSpPr>
                <a:spLocks/>
              </p:cNvSpPr>
              <p:nvPr/>
            </p:nvSpPr>
            <p:spPr bwMode="auto">
              <a:xfrm>
                <a:off x="2741" y="3119"/>
                <a:ext cx="12" cy="67"/>
              </a:xfrm>
              <a:custGeom>
                <a:avLst/>
                <a:gdLst>
                  <a:gd name="T0" fmla="*/ 0 w 22"/>
                  <a:gd name="T1" fmla="*/ 0 h 135"/>
                  <a:gd name="T2" fmla="*/ 0 w 22"/>
                  <a:gd name="T3" fmla="*/ 135 h 135"/>
                  <a:gd name="T4" fmla="*/ 22 w 22"/>
                  <a:gd name="T5" fmla="*/ 135 h 135"/>
                  <a:gd name="T6" fmla="*/ 22 w 22"/>
                  <a:gd name="T7" fmla="*/ 56 h 135"/>
                  <a:gd name="T8" fmla="*/ 0 w 22"/>
                  <a:gd name="T9" fmla="*/ 0 h 135"/>
                </a:gdLst>
                <a:ahLst/>
                <a:cxnLst>
                  <a:cxn ang="0">
                    <a:pos x="T0" y="T1"/>
                  </a:cxn>
                  <a:cxn ang="0">
                    <a:pos x="T2" y="T3"/>
                  </a:cxn>
                  <a:cxn ang="0">
                    <a:pos x="T4" y="T5"/>
                  </a:cxn>
                  <a:cxn ang="0">
                    <a:pos x="T6" y="T7"/>
                  </a:cxn>
                  <a:cxn ang="0">
                    <a:pos x="T8" y="T9"/>
                  </a:cxn>
                </a:cxnLst>
                <a:rect l="0" t="0" r="r" b="b"/>
                <a:pathLst>
                  <a:path w="22" h="135">
                    <a:moveTo>
                      <a:pt x="0" y="0"/>
                    </a:moveTo>
                    <a:lnTo>
                      <a:pt x="0" y="135"/>
                    </a:lnTo>
                    <a:lnTo>
                      <a:pt x="22" y="135"/>
                    </a:lnTo>
                    <a:lnTo>
                      <a:pt x="22" y="56"/>
                    </a:lnTo>
                    <a:lnTo>
                      <a:pt x="0" y="0"/>
                    </a:lnTo>
                    <a:close/>
                  </a:path>
                </a:pathLst>
              </a:custGeom>
              <a:solidFill>
                <a:srgbClr val="0080FF"/>
              </a:solidFill>
              <a:ln w="1588">
                <a:solidFill>
                  <a:srgbClr val="000000"/>
                </a:solidFill>
                <a:prstDash val="solid"/>
                <a:round/>
                <a:headEnd/>
                <a:tailEnd/>
              </a:ln>
            </p:spPr>
            <p:txBody>
              <a:bodyPr/>
              <a:lstStyle/>
              <a:p>
                <a:endParaRPr lang="en-AU"/>
              </a:p>
            </p:txBody>
          </p:sp>
          <p:sp>
            <p:nvSpPr>
              <p:cNvPr id="5241" name="Freeform 121"/>
              <p:cNvSpPr>
                <a:spLocks/>
              </p:cNvSpPr>
              <p:nvPr/>
            </p:nvSpPr>
            <p:spPr bwMode="auto">
              <a:xfrm>
                <a:off x="2590" y="3045"/>
                <a:ext cx="138" cy="48"/>
              </a:xfrm>
              <a:custGeom>
                <a:avLst/>
                <a:gdLst>
                  <a:gd name="T0" fmla="*/ 2 w 276"/>
                  <a:gd name="T1" fmla="*/ 16 h 96"/>
                  <a:gd name="T2" fmla="*/ 6 w 276"/>
                  <a:gd name="T3" fmla="*/ 16 h 96"/>
                  <a:gd name="T4" fmla="*/ 10 w 276"/>
                  <a:gd name="T5" fmla="*/ 14 h 96"/>
                  <a:gd name="T6" fmla="*/ 83 w 276"/>
                  <a:gd name="T7" fmla="*/ 0 h 96"/>
                  <a:gd name="T8" fmla="*/ 83 w 276"/>
                  <a:gd name="T9" fmla="*/ 45 h 96"/>
                  <a:gd name="T10" fmla="*/ 184 w 276"/>
                  <a:gd name="T11" fmla="*/ 41 h 96"/>
                  <a:gd name="T12" fmla="*/ 188 w 276"/>
                  <a:gd name="T13" fmla="*/ 41 h 96"/>
                  <a:gd name="T14" fmla="*/ 192 w 276"/>
                  <a:gd name="T15" fmla="*/ 2 h 96"/>
                  <a:gd name="T16" fmla="*/ 276 w 276"/>
                  <a:gd name="T17" fmla="*/ 2 h 96"/>
                  <a:gd name="T18" fmla="*/ 197 w 276"/>
                  <a:gd name="T19" fmla="*/ 68 h 96"/>
                  <a:gd name="T20" fmla="*/ 102 w 276"/>
                  <a:gd name="T21" fmla="*/ 68 h 96"/>
                  <a:gd name="T22" fmla="*/ 102 w 276"/>
                  <a:gd name="T23" fmla="*/ 96 h 96"/>
                  <a:gd name="T24" fmla="*/ 0 w 276"/>
                  <a:gd name="T25" fmla="*/ 20 h 96"/>
                  <a:gd name="T26" fmla="*/ 2 w 276"/>
                  <a:gd name="T2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96">
                    <a:moveTo>
                      <a:pt x="2" y="16"/>
                    </a:moveTo>
                    <a:lnTo>
                      <a:pt x="6" y="16"/>
                    </a:lnTo>
                    <a:lnTo>
                      <a:pt x="10" y="14"/>
                    </a:lnTo>
                    <a:lnTo>
                      <a:pt x="83" y="0"/>
                    </a:lnTo>
                    <a:lnTo>
                      <a:pt x="83" y="45"/>
                    </a:lnTo>
                    <a:lnTo>
                      <a:pt x="184" y="41"/>
                    </a:lnTo>
                    <a:lnTo>
                      <a:pt x="188" y="41"/>
                    </a:lnTo>
                    <a:lnTo>
                      <a:pt x="192" y="2"/>
                    </a:lnTo>
                    <a:lnTo>
                      <a:pt x="276" y="2"/>
                    </a:lnTo>
                    <a:lnTo>
                      <a:pt x="197" y="68"/>
                    </a:lnTo>
                    <a:lnTo>
                      <a:pt x="102" y="68"/>
                    </a:lnTo>
                    <a:lnTo>
                      <a:pt x="102" y="96"/>
                    </a:lnTo>
                    <a:lnTo>
                      <a:pt x="0" y="20"/>
                    </a:lnTo>
                    <a:lnTo>
                      <a:pt x="2" y="16"/>
                    </a:lnTo>
                    <a:close/>
                  </a:path>
                </a:pathLst>
              </a:custGeom>
              <a:solidFill>
                <a:srgbClr val="00FF00"/>
              </a:solidFill>
              <a:ln w="1588">
                <a:solidFill>
                  <a:srgbClr val="000000"/>
                </a:solidFill>
                <a:prstDash val="solid"/>
                <a:round/>
                <a:headEnd/>
                <a:tailEnd/>
              </a:ln>
            </p:spPr>
            <p:txBody>
              <a:bodyPr/>
              <a:lstStyle/>
              <a:p>
                <a:endParaRPr lang="en-AU"/>
              </a:p>
            </p:txBody>
          </p:sp>
          <p:sp>
            <p:nvSpPr>
              <p:cNvPr id="5242" name="Freeform 122"/>
              <p:cNvSpPr>
                <a:spLocks/>
              </p:cNvSpPr>
              <p:nvPr/>
            </p:nvSpPr>
            <p:spPr bwMode="auto">
              <a:xfrm>
                <a:off x="2647" y="3085"/>
                <a:ext cx="35" cy="20"/>
              </a:xfrm>
              <a:custGeom>
                <a:avLst/>
                <a:gdLst>
                  <a:gd name="T0" fmla="*/ 6 w 71"/>
                  <a:gd name="T1" fmla="*/ 27 h 40"/>
                  <a:gd name="T2" fmla="*/ 0 w 71"/>
                  <a:gd name="T3" fmla="*/ 25 h 40"/>
                  <a:gd name="T4" fmla="*/ 0 w 71"/>
                  <a:gd name="T5" fmla="*/ 0 h 40"/>
                  <a:gd name="T6" fmla="*/ 71 w 71"/>
                  <a:gd name="T7" fmla="*/ 0 h 40"/>
                  <a:gd name="T8" fmla="*/ 21 w 71"/>
                  <a:gd name="T9" fmla="*/ 40 h 40"/>
                  <a:gd name="T10" fmla="*/ 21 w 71"/>
                  <a:gd name="T11" fmla="*/ 17 h 40"/>
                  <a:gd name="T12" fmla="*/ 6 w 71"/>
                  <a:gd name="T13" fmla="*/ 27 h 40"/>
                </a:gdLst>
                <a:ahLst/>
                <a:cxnLst>
                  <a:cxn ang="0">
                    <a:pos x="T0" y="T1"/>
                  </a:cxn>
                  <a:cxn ang="0">
                    <a:pos x="T2" y="T3"/>
                  </a:cxn>
                  <a:cxn ang="0">
                    <a:pos x="T4" y="T5"/>
                  </a:cxn>
                  <a:cxn ang="0">
                    <a:pos x="T6" y="T7"/>
                  </a:cxn>
                  <a:cxn ang="0">
                    <a:pos x="T8" y="T9"/>
                  </a:cxn>
                  <a:cxn ang="0">
                    <a:pos x="T10" y="T11"/>
                  </a:cxn>
                  <a:cxn ang="0">
                    <a:pos x="T12" y="T13"/>
                  </a:cxn>
                </a:cxnLst>
                <a:rect l="0" t="0" r="r" b="b"/>
                <a:pathLst>
                  <a:path w="71" h="40">
                    <a:moveTo>
                      <a:pt x="6" y="27"/>
                    </a:moveTo>
                    <a:lnTo>
                      <a:pt x="0" y="25"/>
                    </a:lnTo>
                    <a:lnTo>
                      <a:pt x="0" y="0"/>
                    </a:lnTo>
                    <a:lnTo>
                      <a:pt x="71" y="0"/>
                    </a:lnTo>
                    <a:lnTo>
                      <a:pt x="21" y="40"/>
                    </a:lnTo>
                    <a:lnTo>
                      <a:pt x="21" y="17"/>
                    </a:lnTo>
                    <a:lnTo>
                      <a:pt x="6" y="27"/>
                    </a:lnTo>
                    <a:close/>
                  </a:path>
                </a:pathLst>
              </a:custGeom>
              <a:solidFill>
                <a:srgbClr val="00FF00"/>
              </a:solidFill>
              <a:ln w="1588">
                <a:solidFill>
                  <a:srgbClr val="000000"/>
                </a:solidFill>
                <a:prstDash val="solid"/>
                <a:round/>
                <a:headEnd/>
                <a:tailEnd/>
              </a:ln>
            </p:spPr>
            <p:txBody>
              <a:bodyPr/>
              <a:lstStyle/>
              <a:p>
                <a:endParaRPr lang="en-AU"/>
              </a:p>
            </p:txBody>
          </p:sp>
          <p:sp>
            <p:nvSpPr>
              <p:cNvPr id="5243" name="Freeform 123"/>
              <p:cNvSpPr>
                <a:spLocks/>
              </p:cNvSpPr>
              <p:nvPr/>
            </p:nvSpPr>
            <p:spPr bwMode="auto">
              <a:xfrm>
                <a:off x="2652" y="3098"/>
                <a:ext cx="5" cy="7"/>
              </a:xfrm>
              <a:custGeom>
                <a:avLst/>
                <a:gdLst>
                  <a:gd name="T0" fmla="*/ 9 w 9"/>
                  <a:gd name="T1" fmla="*/ 0 h 13"/>
                  <a:gd name="T2" fmla="*/ 0 w 9"/>
                  <a:gd name="T3" fmla="*/ 8 h 13"/>
                  <a:gd name="T4" fmla="*/ 9 w 9"/>
                  <a:gd name="T5" fmla="*/ 13 h 13"/>
                  <a:gd name="T6" fmla="*/ 9 w 9"/>
                  <a:gd name="T7" fmla="*/ 0 h 13"/>
                </a:gdLst>
                <a:ahLst/>
                <a:cxnLst>
                  <a:cxn ang="0">
                    <a:pos x="T0" y="T1"/>
                  </a:cxn>
                  <a:cxn ang="0">
                    <a:pos x="T2" y="T3"/>
                  </a:cxn>
                  <a:cxn ang="0">
                    <a:pos x="T4" y="T5"/>
                  </a:cxn>
                  <a:cxn ang="0">
                    <a:pos x="T6" y="T7"/>
                  </a:cxn>
                </a:cxnLst>
                <a:rect l="0" t="0" r="r" b="b"/>
                <a:pathLst>
                  <a:path w="9" h="13">
                    <a:moveTo>
                      <a:pt x="9" y="0"/>
                    </a:moveTo>
                    <a:lnTo>
                      <a:pt x="0" y="8"/>
                    </a:lnTo>
                    <a:lnTo>
                      <a:pt x="9" y="13"/>
                    </a:lnTo>
                    <a:lnTo>
                      <a:pt x="9" y="0"/>
                    </a:lnTo>
                    <a:close/>
                  </a:path>
                </a:pathLst>
              </a:custGeom>
              <a:solidFill>
                <a:srgbClr val="00FF00"/>
              </a:solidFill>
              <a:ln w="1588">
                <a:solidFill>
                  <a:srgbClr val="000000"/>
                </a:solidFill>
                <a:prstDash val="solid"/>
                <a:round/>
                <a:headEnd/>
                <a:tailEnd/>
              </a:ln>
            </p:spPr>
            <p:txBody>
              <a:bodyPr/>
              <a:lstStyle/>
              <a:p>
                <a:endParaRPr lang="en-AU"/>
              </a:p>
            </p:txBody>
          </p:sp>
          <p:sp>
            <p:nvSpPr>
              <p:cNvPr id="5244" name="Freeform 124"/>
              <p:cNvSpPr>
                <a:spLocks/>
              </p:cNvSpPr>
              <p:nvPr/>
            </p:nvSpPr>
            <p:spPr bwMode="auto">
              <a:xfrm>
                <a:off x="2590" y="3054"/>
                <a:ext cx="51" cy="64"/>
              </a:xfrm>
              <a:custGeom>
                <a:avLst/>
                <a:gdLst>
                  <a:gd name="T0" fmla="*/ 102 w 102"/>
                  <a:gd name="T1" fmla="*/ 101 h 126"/>
                  <a:gd name="T2" fmla="*/ 92 w 102"/>
                  <a:gd name="T3" fmla="*/ 109 h 126"/>
                  <a:gd name="T4" fmla="*/ 69 w 102"/>
                  <a:gd name="T5" fmla="*/ 117 h 126"/>
                  <a:gd name="T6" fmla="*/ 56 w 102"/>
                  <a:gd name="T7" fmla="*/ 124 h 126"/>
                  <a:gd name="T8" fmla="*/ 41 w 102"/>
                  <a:gd name="T9" fmla="*/ 126 h 126"/>
                  <a:gd name="T10" fmla="*/ 21 w 102"/>
                  <a:gd name="T11" fmla="*/ 126 h 126"/>
                  <a:gd name="T12" fmla="*/ 16 w 102"/>
                  <a:gd name="T13" fmla="*/ 124 h 126"/>
                  <a:gd name="T14" fmla="*/ 12 w 102"/>
                  <a:gd name="T15" fmla="*/ 121 h 126"/>
                  <a:gd name="T16" fmla="*/ 8 w 102"/>
                  <a:gd name="T17" fmla="*/ 119 h 126"/>
                  <a:gd name="T18" fmla="*/ 2 w 102"/>
                  <a:gd name="T19" fmla="*/ 115 h 126"/>
                  <a:gd name="T20" fmla="*/ 2 w 102"/>
                  <a:gd name="T21" fmla="*/ 57 h 126"/>
                  <a:gd name="T22" fmla="*/ 0 w 102"/>
                  <a:gd name="T23" fmla="*/ 59 h 126"/>
                  <a:gd name="T24" fmla="*/ 0 w 102"/>
                  <a:gd name="T25" fmla="*/ 0 h 126"/>
                  <a:gd name="T26" fmla="*/ 102 w 102"/>
                  <a:gd name="T27" fmla="*/ 76 h 126"/>
                  <a:gd name="T28" fmla="*/ 102 w 102"/>
                  <a:gd name="T29" fmla="*/ 10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26">
                    <a:moveTo>
                      <a:pt x="102" y="101"/>
                    </a:moveTo>
                    <a:lnTo>
                      <a:pt x="92" y="109"/>
                    </a:lnTo>
                    <a:lnTo>
                      <a:pt x="69" y="117"/>
                    </a:lnTo>
                    <a:lnTo>
                      <a:pt x="56" y="124"/>
                    </a:lnTo>
                    <a:lnTo>
                      <a:pt x="41" y="126"/>
                    </a:lnTo>
                    <a:lnTo>
                      <a:pt x="21" y="126"/>
                    </a:lnTo>
                    <a:lnTo>
                      <a:pt x="16" y="124"/>
                    </a:lnTo>
                    <a:lnTo>
                      <a:pt x="12" y="121"/>
                    </a:lnTo>
                    <a:lnTo>
                      <a:pt x="8" y="119"/>
                    </a:lnTo>
                    <a:lnTo>
                      <a:pt x="2" y="115"/>
                    </a:lnTo>
                    <a:lnTo>
                      <a:pt x="2" y="57"/>
                    </a:lnTo>
                    <a:lnTo>
                      <a:pt x="0" y="59"/>
                    </a:lnTo>
                    <a:lnTo>
                      <a:pt x="0" y="0"/>
                    </a:lnTo>
                    <a:lnTo>
                      <a:pt x="102" y="76"/>
                    </a:lnTo>
                    <a:lnTo>
                      <a:pt x="102" y="101"/>
                    </a:lnTo>
                    <a:close/>
                  </a:path>
                </a:pathLst>
              </a:custGeom>
              <a:solidFill>
                <a:srgbClr val="FFFFFF"/>
              </a:solidFill>
              <a:ln w="1588">
                <a:solidFill>
                  <a:srgbClr val="000000"/>
                </a:solidFill>
                <a:prstDash val="solid"/>
                <a:round/>
                <a:headEnd/>
                <a:tailEnd/>
              </a:ln>
            </p:spPr>
            <p:txBody>
              <a:bodyPr/>
              <a:lstStyle/>
              <a:p>
                <a:endParaRPr lang="en-AU"/>
              </a:p>
            </p:txBody>
          </p:sp>
          <p:sp>
            <p:nvSpPr>
              <p:cNvPr id="5245" name="Freeform 125"/>
              <p:cNvSpPr>
                <a:spLocks/>
              </p:cNvSpPr>
              <p:nvPr/>
            </p:nvSpPr>
            <p:spPr bwMode="auto">
              <a:xfrm>
                <a:off x="2647" y="3098"/>
                <a:ext cx="2" cy="3"/>
              </a:xfrm>
              <a:custGeom>
                <a:avLst/>
                <a:gdLst>
                  <a:gd name="T0" fmla="*/ 0 w 6"/>
                  <a:gd name="T1" fmla="*/ 8 h 8"/>
                  <a:gd name="T2" fmla="*/ 6 w 6"/>
                  <a:gd name="T3" fmla="*/ 2 h 8"/>
                  <a:gd name="T4" fmla="*/ 0 w 6"/>
                  <a:gd name="T5" fmla="*/ 0 h 8"/>
                  <a:gd name="T6" fmla="*/ 0 w 6"/>
                  <a:gd name="T7" fmla="*/ 8 h 8"/>
                </a:gdLst>
                <a:ahLst/>
                <a:cxnLst>
                  <a:cxn ang="0">
                    <a:pos x="T0" y="T1"/>
                  </a:cxn>
                  <a:cxn ang="0">
                    <a:pos x="T2" y="T3"/>
                  </a:cxn>
                  <a:cxn ang="0">
                    <a:pos x="T4" y="T5"/>
                  </a:cxn>
                  <a:cxn ang="0">
                    <a:pos x="T6" y="T7"/>
                  </a:cxn>
                </a:cxnLst>
                <a:rect l="0" t="0" r="r" b="b"/>
                <a:pathLst>
                  <a:path w="6" h="8">
                    <a:moveTo>
                      <a:pt x="0" y="8"/>
                    </a:moveTo>
                    <a:lnTo>
                      <a:pt x="6" y="2"/>
                    </a:lnTo>
                    <a:lnTo>
                      <a:pt x="0" y="0"/>
                    </a:lnTo>
                    <a:lnTo>
                      <a:pt x="0" y="8"/>
                    </a:lnTo>
                    <a:close/>
                  </a:path>
                </a:pathLst>
              </a:custGeom>
              <a:solidFill>
                <a:srgbClr val="FFFFFF"/>
              </a:solidFill>
              <a:ln w="1588">
                <a:solidFill>
                  <a:srgbClr val="000000"/>
                </a:solidFill>
                <a:prstDash val="solid"/>
                <a:round/>
                <a:headEnd/>
                <a:tailEnd/>
              </a:ln>
            </p:spPr>
            <p:txBody>
              <a:bodyPr/>
              <a:lstStyle/>
              <a:p>
                <a:endParaRPr lang="en-AU"/>
              </a:p>
            </p:txBody>
          </p:sp>
          <p:sp>
            <p:nvSpPr>
              <p:cNvPr id="5246" name="Freeform 126"/>
              <p:cNvSpPr>
                <a:spLocks/>
              </p:cNvSpPr>
              <p:nvPr/>
            </p:nvSpPr>
            <p:spPr bwMode="auto">
              <a:xfrm>
                <a:off x="2591" y="3110"/>
                <a:ext cx="50" cy="62"/>
              </a:xfrm>
              <a:custGeom>
                <a:avLst/>
                <a:gdLst>
                  <a:gd name="T0" fmla="*/ 0 w 100"/>
                  <a:gd name="T1" fmla="*/ 50 h 125"/>
                  <a:gd name="T2" fmla="*/ 100 w 100"/>
                  <a:gd name="T3" fmla="*/ 125 h 125"/>
                  <a:gd name="T4" fmla="*/ 100 w 100"/>
                  <a:gd name="T5" fmla="*/ 0 h 125"/>
                  <a:gd name="T6" fmla="*/ 88 w 100"/>
                  <a:gd name="T7" fmla="*/ 6 h 125"/>
                  <a:gd name="T8" fmla="*/ 63 w 100"/>
                  <a:gd name="T9" fmla="*/ 17 h 125"/>
                  <a:gd name="T10" fmla="*/ 50 w 100"/>
                  <a:gd name="T11" fmla="*/ 21 h 125"/>
                  <a:gd name="T12" fmla="*/ 37 w 100"/>
                  <a:gd name="T13" fmla="*/ 23 h 125"/>
                  <a:gd name="T14" fmla="*/ 21 w 100"/>
                  <a:gd name="T15" fmla="*/ 23 h 125"/>
                  <a:gd name="T16" fmla="*/ 14 w 100"/>
                  <a:gd name="T17" fmla="*/ 21 h 125"/>
                  <a:gd name="T18" fmla="*/ 8 w 100"/>
                  <a:gd name="T19" fmla="*/ 17 h 125"/>
                  <a:gd name="T20" fmla="*/ 0 w 100"/>
                  <a:gd name="T21" fmla="*/ 15 h 125"/>
                  <a:gd name="T22" fmla="*/ 0 w 100"/>
                  <a:gd name="T23" fmla="*/ 5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25">
                    <a:moveTo>
                      <a:pt x="0" y="50"/>
                    </a:moveTo>
                    <a:lnTo>
                      <a:pt x="100" y="125"/>
                    </a:lnTo>
                    <a:lnTo>
                      <a:pt x="100" y="0"/>
                    </a:lnTo>
                    <a:lnTo>
                      <a:pt x="88" y="6"/>
                    </a:lnTo>
                    <a:lnTo>
                      <a:pt x="63" y="17"/>
                    </a:lnTo>
                    <a:lnTo>
                      <a:pt x="50" y="21"/>
                    </a:lnTo>
                    <a:lnTo>
                      <a:pt x="37" y="23"/>
                    </a:lnTo>
                    <a:lnTo>
                      <a:pt x="21" y="23"/>
                    </a:lnTo>
                    <a:lnTo>
                      <a:pt x="14" y="21"/>
                    </a:lnTo>
                    <a:lnTo>
                      <a:pt x="8" y="17"/>
                    </a:lnTo>
                    <a:lnTo>
                      <a:pt x="0" y="15"/>
                    </a:lnTo>
                    <a:lnTo>
                      <a:pt x="0" y="50"/>
                    </a:lnTo>
                    <a:close/>
                  </a:path>
                </a:pathLst>
              </a:custGeom>
              <a:solidFill>
                <a:srgbClr val="FFFFFF"/>
              </a:solidFill>
              <a:ln w="1588">
                <a:solidFill>
                  <a:srgbClr val="000000"/>
                </a:solidFill>
                <a:prstDash val="solid"/>
                <a:round/>
                <a:headEnd/>
                <a:tailEnd/>
              </a:ln>
            </p:spPr>
            <p:txBody>
              <a:bodyPr/>
              <a:lstStyle/>
              <a:p>
                <a:endParaRPr lang="en-AU"/>
              </a:p>
            </p:txBody>
          </p:sp>
          <p:sp>
            <p:nvSpPr>
              <p:cNvPr id="5247" name="Freeform 127"/>
              <p:cNvSpPr>
                <a:spLocks/>
              </p:cNvSpPr>
              <p:nvPr/>
            </p:nvSpPr>
            <p:spPr bwMode="auto">
              <a:xfrm>
                <a:off x="2647" y="3102"/>
                <a:ext cx="10" cy="82"/>
              </a:xfrm>
              <a:custGeom>
                <a:avLst/>
                <a:gdLst>
                  <a:gd name="T0" fmla="*/ 0 w 21"/>
                  <a:gd name="T1" fmla="*/ 147 h 163"/>
                  <a:gd name="T2" fmla="*/ 0 w 21"/>
                  <a:gd name="T3" fmla="*/ 7 h 163"/>
                  <a:gd name="T4" fmla="*/ 8 w 21"/>
                  <a:gd name="T5" fmla="*/ 2 h 163"/>
                  <a:gd name="T6" fmla="*/ 12 w 21"/>
                  <a:gd name="T7" fmla="*/ 0 h 163"/>
                  <a:gd name="T8" fmla="*/ 21 w 21"/>
                  <a:gd name="T9" fmla="*/ 5 h 163"/>
                  <a:gd name="T10" fmla="*/ 21 w 21"/>
                  <a:gd name="T11" fmla="*/ 163 h 163"/>
                  <a:gd name="T12" fmla="*/ 0 w 21"/>
                  <a:gd name="T13" fmla="*/ 147 h 163"/>
                </a:gdLst>
                <a:ahLst/>
                <a:cxnLst>
                  <a:cxn ang="0">
                    <a:pos x="T0" y="T1"/>
                  </a:cxn>
                  <a:cxn ang="0">
                    <a:pos x="T2" y="T3"/>
                  </a:cxn>
                  <a:cxn ang="0">
                    <a:pos x="T4" y="T5"/>
                  </a:cxn>
                  <a:cxn ang="0">
                    <a:pos x="T6" y="T7"/>
                  </a:cxn>
                  <a:cxn ang="0">
                    <a:pos x="T8" y="T9"/>
                  </a:cxn>
                  <a:cxn ang="0">
                    <a:pos x="T10" y="T11"/>
                  </a:cxn>
                  <a:cxn ang="0">
                    <a:pos x="T12" y="T13"/>
                  </a:cxn>
                </a:cxnLst>
                <a:rect l="0" t="0" r="r" b="b"/>
                <a:pathLst>
                  <a:path w="21" h="163">
                    <a:moveTo>
                      <a:pt x="0" y="147"/>
                    </a:moveTo>
                    <a:lnTo>
                      <a:pt x="0" y="7"/>
                    </a:lnTo>
                    <a:lnTo>
                      <a:pt x="8" y="2"/>
                    </a:lnTo>
                    <a:lnTo>
                      <a:pt x="12" y="0"/>
                    </a:lnTo>
                    <a:lnTo>
                      <a:pt x="21" y="5"/>
                    </a:lnTo>
                    <a:lnTo>
                      <a:pt x="21" y="163"/>
                    </a:lnTo>
                    <a:lnTo>
                      <a:pt x="0" y="147"/>
                    </a:lnTo>
                    <a:close/>
                  </a:path>
                </a:pathLst>
              </a:custGeom>
              <a:solidFill>
                <a:srgbClr val="FFFFFF"/>
              </a:solidFill>
              <a:ln w="1588">
                <a:solidFill>
                  <a:srgbClr val="000000"/>
                </a:solidFill>
                <a:prstDash val="solid"/>
                <a:round/>
                <a:headEnd/>
                <a:tailEnd/>
              </a:ln>
            </p:spPr>
            <p:txBody>
              <a:bodyPr/>
              <a:lstStyle/>
              <a:p>
                <a:endParaRPr lang="en-AU"/>
              </a:p>
            </p:txBody>
          </p:sp>
          <p:sp>
            <p:nvSpPr>
              <p:cNvPr id="5248" name="Freeform 128"/>
              <p:cNvSpPr>
                <a:spLocks/>
              </p:cNvSpPr>
              <p:nvPr/>
            </p:nvSpPr>
            <p:spPr bwMode="auto">
              <a:xfrm>
                <a:off x="2591" y="3135"/>
                <a:ext cx="50" cy="51"/>
              </a:xfrm>
              <a:custGeom>
                <a:avLst/>
                <a:gdLst>
                  <a:gd name="T0" fmla="*/ 0 w 100"/>
                  <a:gd name="T1" fmla="*/ 102 h 102"/>
                  <a:gd name="T2" fmla="*/ 100 w 100"/>
                  <a:gd name="T3" fmla="*/ 102 h 102"/>
                  <a:gd name="T4" fmla="*/ 100 w 100"/>
                  <a:gd name="T5" fmla="*/ 75 h 102"/>
                  <a:gd name="T6" fmla="*/ 0 w 100"/>
                  <a:gd name="T7" fmla="*/ 0 h 102"/>
                  <a:gd name="T8" fmla="*/ 0 w 100"/>
                  <a:gd name="T9" fmla="*/ 102 h 102"/>
                </a:gdLst>
                <a:ahLst/>
                <a:cxnLst>
                  <a:cxn ang="0">
                    <a:pos x="T0" y="T1"/>
                  </a:cxn>
                  <a:cxn ang="0">
                    <a:pos x="T2" y="T3"/>
                  </a:cxn>
                  <a:cxn ang="0">
                    <a:pos x="T4" y="T5"/>
                  </a:cxn>
                  <a:cxn ang="0">
                    <a:pos x="T6" y="T7"/>
                  </a:cxn>
                  <a:cxn ang="0">
                    <a:pos x="T8" y="T9"/>
                  </a:cxn>
                </a:cxnLst>
                <a:rect l="0" t="0" r="r" b="b"/>
                <a:pathLst>
                  <a:path w="100" h="102">
                    <a:moveTo>
                      <a:pt x="0" y="102"/>
                    </a:moveTo>
                    <a:lnTo>
                      <a:pt x="100" y="102"/>
                    </a:lnTo>
                    <a:lnTo>
                      <a:pt x="100" y="75"/>
                    </a:lnTo>
                    <a:lnTo>
                      <a:pt x="0" y="0"/>
                    </a:lnTo>
                    <a:lnTo>
                      <a:pt x="0" y="102"/>
                    </a:lnTo>
                    <a:close/>
                  </a:path>
                </a:pathLst>
              </a:custGeom>
              <a:solidFill>
                <a:srgbClr val="00FF00"/>
              </a:solidFill>
              <a:ln w="1588">
                <a:solidFill>
                  <a:srgbClr val="000000"/>
                </a:solidFill>
                <a:prstDash val="solid"/>
                <a:round/>
                <a:headEnd/>
                <a:tailEnd/>
              </a:ln>
            </p:spPr>
            <p:txBody>
              <a:bodyPr/>
              <a:lstStyle/>
              <a:p>
                <a:endParaRPr lang="en-AU"/>
              </a:p>
            </p:txBody>
          </p:sp>
          <p:sp>
            <p:nvSpPr>
              <p:cNvPr id="5249" name="Freeform 129"/>
              <p:cNvSpPr>
                <a:spLocks/>
              </p:cNvSpPr>
              <p:nvPr/>
            </p:nvSpPr>
            <p:spPr bwMode="auto">
              <a:xfrm>
                <a:off x="2647" y="3176"/>
                <a:ext cx="10" cy="10"/>
              </a:xfrm>
              <a:custGeom>
                <a:avLst/>
                <a:gdLst>
                  <a:gd name="T0" fmla="*/ 0 w 21"/>
                  <a:gd name="T1" fmla="*/ 20 h 20"/>
                  <a:gd name="T2" fmla="*/ 21 w 21"/>
                  <a:gd name="T3" fmla="*/ 20 h 20"/>
                  <a:gd name="T4" fmla="*/ 21 w 21"/>
                  <a:gd name="T5" fmla="*/ 16 h 20"/>
                  <a:gd name="T6" fmla="*/ 0 w 21"/>
                  <a:gd name="T7" fmla="*/ 0 h 20"/>
                  <a:gd name="T8" fmla="*/ 0 w 21"/>
                  <a:gd name="T9" fmla="*/ 20 h 20"/>
                </a:gdLst>
                <a:ahLst/>
                <a:cxnLst>
                  <a:cxn ang="0">
                    <a:pos x="T0" y="T1"/>
                  </a:cxn>
                  <a:cxn ang="0">
                    <a:pos x="T2" y="T3"/>
                  </a:cxn>
                  <a:cxn ang="0">
                    <a:pos x="T4" y="T5"/>
                  </a:cxn>
                  <a:cxn ang="0">
                    <a:pos x="T6" y="T7"/>
                  </a:cxn>
                  <a:cxn ang="0">
                    <a:pos x="T8" y="T9"/>
                  </a:cxn>
                </a:cxnLst>
                <a:rect l="0" t="0" r="r" b="b"/>
                <a:pathLst>
                  <a:path w="21" h="20">
                    <a:moveTo>
                      <a:pt x="0" y="20"/>
                    </a:moveTo>
                    <a:lnTo>
                      <a:pt x="21" y="20"/>
                    </a:lnTo>
                    <a:lnTo>
                      <a:pt x="21" y="16"/>
                    </a:lnTo>
                    <a:lnTo>
                      <a:pt x="0" y="0"/>
                    </a:lnTo>
                    <a:lnTo>
                      <a:pt x="0" y="20"/>
                    </a:lnTo>
                    <a:close/>
                  </a:path>
                </a:pathLst>
              </a:custGeom>
              <a:solidFill>
                <a:srgbClr val="00FF00"/>
              </a:solidFill>
              <a:ln w="1588">
                <a:solidFill>
                  <a:srgbClr val="000000"/>
                </a:solidFill>
                <a:prstDash val="solid"/>
                <a:round/>
                <a:headEnd/>
                <a:tailEnd/>
              </a:ln>
            </p:spPr>
            <p:txBody>
              <a:bodyPr/>
              <a:lstStyle/>
              <a:p>
                <a:endParaRPr lang="en-AU"/>
              </a:p>
            </p:txBody>
          </p:sp>
          <p:sp>
            <p:nvSpPr>
              <p:cNvPr id="5250" name="Freeform 130"/>
              <p:cNvSpPr>
                <a:spLocks/>
              </p:cNvSpPr>
              <p:nvPr/>
            </p:nvSpPr>
            <p:spPr bwMode="auto">
              <a:xfrm>
                <a:off x="2689" y="3046"/>
                <a:ext cx="52" cy="57"/>
              </a:xfrm>
              <a:custGeom>
                <a:avLst/>
                <a:gdLst>
                  <a:gd name="T0" fmla="*/ 79 w 106"/>
                  <a:gd name="T1" fmla="*/ 66 h 116"/>
                  <a:gd name="T2" fmla="*/ 83 w 106"/>
                  <a:gd name="T3" fmla="*/ 68 h 116"/>
                  <a:gd name="T4" fmla="*/ 86 w 106"/>
                  <a:gd name="T5" fmla="*/ 71 h 116"/>
                  <a:gd name="T6" fmla="*/ 90 w 106"/>
                  <a:gd name="T7" fmla="*/ 73 h 116"/>
                  <a:gd name="T8" fmla="*/ 92 w 106"/>
                  <a:gd name="T9" fmla="*/ 77 h 116"/>
                  <a:gd name="T10" fmla="*/ 94 w 106"/>
                  <a:gd name="T11" fmla="*/ 79 h 116"/>
                  <a:gd name="T12" fmla="*/ 106 w 106"/>
                  <a:gd name="T13" fmla="*/ 116 h 116"/>
                  <a:gd name="T14" fmla="*/ 106 w 106"/>
                  <a:gd name="T15" fmla="*/ 16 h 116"/>
                  <a:gd name="T16" fmla="*/ 106 w 106"/>
                  <a:gd name="T17" fmla="*/ 10 h 116"/>
                  <a:gd name="T18" fmla="*/ 104 w 106"/>
                  <a:gd name="T19" fmla="*/ 6 h 116"/>
                  <a:gd name="T20" fmla="*/ 98 w 106"/>
                  <a:gd name="T21" fmla="*/ 2 h 116"/>
                  <a:gd name="T22" fmla="*/ 79 w 106"/>
                  <a:gd name="T23" fmla="*/ 0 h 116"/>
                  <a:gd name="T24" fmla="*/ 0 w 106"/>
                  <a:gd name="T25" fmla="*/ 66 h 116"/>
                  <a:gd name="T26" fmla="*/ 79 w 106"/>
                  <a:gd name="T27" fmla="*/ 6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16">
                    <a:moveTo>
                      <a:pt x="79" y="66"/>
                    </a:moveTo>
                    <a:lnTo>
                      <a:pt x="83" y="68"/>
                    </a:lnTo>
                    <a:lnTo>
                      <a:pt x="86" y="71"/>
                    </a:lnTo>
                    <a:lnTo>
                      <a:pt x="90" y="73"/>
                    </a:lnTo>
                    <a:lnTo>
                      <a:pt x="92" y="77"/>
                    </a:lnTo>
                    <a:lnTo>
                      <a:pt x="94" y="79"/>
                    </a:lnTo>
                    <a:lnTo>
                      <a:pt x="106" y="116"/>
                    </a:lnTo>
                    <a:lnTo>
                      <a:pt x="106" y="16"/>
                    </a:lnTo>
                    <a:lnTo>
                      <a:pt x="106" y="10"/>
                    </a:lnTo>
                    <a:lnTo>
                      <a:pt x="104" y="6"/>
                    </a:lnTo>
                    <a:lnTo>
                      <a:pt x="98" y="2"/>
                    </a:lnTo>
                    <a:lnTo>
                      <a:pt x="79" y="0"/>
                    </a:lnTo>
                    <a:lnTo>
                      <a:pt x="0" y="66"/>
                    </a:lnTo>
                    <a:lnTo>
                      <a:pt x="79" y="66"/>
                    </a:lnTo>
                    <a:close/>
                  </a:path>
                </a:pathLst>
              </a:custGeom>
              <a:solidFill>
                <a:srgbClr val="FFFFFF"/>
              </a:solidFill>
              <a:ln w="1588">
                <a:solidFill>
                  <a:srgbClr val="000000"/>
                </a:solidFill>
                <a:prstDash val="solid"/>
                <a:round/>
                <a:headEnd/>
                <a:tailEnd/>
              </a:ln>
            </p:spPr>
            <p:txBody>
              <a:bodyPr/>
              <a:lstStyle/>
              <a:p>
                <a:endParaRPr lang="en-AU"/>
              </a:p>
            </p:txBody>
          </p:sp>
          <p:sp>
            <p:nvSpPr>
              <p:cNvPr id="5251" name="Freeform 131"/>
              <p:cNvSpPr>
                <a:spLocks/>
              </p:cNvSpPr>
              <p:nvPr/>
            </p:nvSpPr>
            <p:spPr bwMode="auto">
              <a:xfrm>
                <a:off x="2714" y="3085"/>
                <a:ext cx="27" cy="61"/>
              </a:xfrm>
              <a:custGeom>
                <a:avLst/>
                <a:gdLst>
                  <a:gd name="T0" fmla="*/ 0 w 54"/>
                  <a:gd name="T1" fmla="*/ 123 h 123"/>
                  <a:gd name="T2" fmla="*/ 0 w 54"/>
                  <a:gd name="T3" fmla="*/ 0 h 123"/>
                  <a:gd name="T4" fmla="*/ 29 w 54"/>
                  <a:gd name="T5" fmla="*/ 0 h 123"/>
                  <a:gd name="T6" fmla="*/ 54 w 54"/>
                  <a:gd name="T7" fmla="*/ 67 h 123"/>
                  <a:gd name="T8" fmla="*/ 54 w 54"/>
                  <a:gd name="T9" fmla="*/ 90 h 123"/>
                  <a:gd name="T10" fmla="*/ 0 w 54"/>
                  <a:gd name="T11" fmla="*/ 123 h 123"/>
                </a:gdLst>
                <a:ahLst/>
                <a:cxnLst>
                  <a:cxn ang="0">
                    <a:pos x="T0" y="T1"/>
                  </a:cxn>
                  <a:cxn ang="0">
                    <a:pos x="T2" y="T3"/>
                  </a:cxn>
                  <a:cxn ang="0">
                    <a:pos x="T4" y="T5"/>
                  </a:cxn>
                  <a:cxn ang="0">
                    <a:pos x="T6" y="T7"/>
                  </a:cxn>
                  <a:cxn ang="0">
                    <a:pos x="T8" y="T9"/>
                  </a:cxn>
                  <a:cxn ang="0">
                    <a:pos x="T10" y="T11"/>
                  </a:cxn>
                </a:cxnLst>
                <a:rect l="0" t="0" r="r" b="b"/>
                <a:pathLst>
                  <a:path w="54" h="123">
                    <a:moveTo>
                      <a:pt x="0" y="123"/>
                    </a:moveTo>
                    <a:lnTo>
                      <a:pt x="0" y="0"/>
                    </a:lnTo>
                    <a:lnTo>
                      <a:pt x="29" y="0"/>
                    </a:lnTo>
                    <a:lnTo>
                      <a:pt x="54" y="67"/>
                    </a:lnTo>
                    <a:lnTo>
                      <a:pt x="54" y="90"/>
                    </a:lnTo>
                    <a:lnTo>
                      <a:pt x="0" y="123"/>
                    </a:lnTo>
                    <a:close/>
                  </a:path>
                </a:pathLst>
              </a:custGeom>
              <a:solidFill>
                <a:srgbClr val="FFFFFF"/>
              </a:solidFill>
              <a:ln w="1588">
                <a:solidFill>
                  <a:srgbClr val="000000"/>
                </a:solidFill>
                <a:prstDash val="solid"/>
                <a:round/>
                <a:headEnd/>
                <a:tailEnd/>
              </a:ln>
            </p:spPr>
            <p:txBody>
              <a:bodyPr/>
              <a:lstStyle/>
              <a:p>
                <a:endParaRPr lang="en-AU"/>
              </a:p>
            </p:txBody>
          </p:sp>
          <p:sp>
            <p:nvSpPr>
              <p:cNvPr id="5252" name="Freeform 132"/>
              <p:cNvSpPr>
                <a:spLocks/>
              </p:cNvSpPr>
              <p:nvPr/>
            </p:nvSpPr>
            <p:spPr bwMode="auto">
              <a:xfrm>
                <a:off x="2657" y="3085"/>
                <a:ext cx="51" cy="101"/>
              </a:xfrm>
              <a:custGeom>
                <a:avLst/>
                <a:gdLst>
                  <a:gd name="T0" fmla="*/ 0 w 102"/>
                  <a:gd name="T1" fmla="*/ 40 h 202"/>
                  <a:gd name="T2" fmla="*/ 0 w 102"/>
                  <a:gd name="T3" fmla="*/ 202 h 202"/>
                  <a:gd name="T4" fmla="*/ 102 w 102"/>
                  <a:gd name="T5" fmla="*/ 134 h 202"/>
                  <a:gd name="T6" fmla="*/ 102 w 102"/>
                  <a:gd name="T7" fmla="*/ 0 h 202"/>
                  <a:gd name="T8" fmla="*/ 50 w 102"/>
                  <a:gd name="T9" fmla="*/ 0 h 202"/>
                  <a:gd name="T10" fmla="*/ 0 w 102"/>
                  <a:gd name="T11" fmla="*/ 40 h 202"/>
                  <a:gd name="T12" fmla="*/ 0 w 102"/>
                  <a:gd name="T13" fmla="*/ 40 h 202"/>
                </a:gdLst>
                <a:ahLst/>
                <a:cxnLst>
                  <a:cxn ang="0">
                    <a:pos x="T0" y="T1"/>
                  </a:cxn>
                  <a:cxn ang="0">
                    <a:pos x="T2" y="T3"/>
                  </a:cxn>
                  <a:cxn ang="0">
                    <a:pos x="T4" y="T5"/>
                  </a:cxn>
                  <a:cxn ang="0">
                    <a:pos x="T6" y="T7"/>
                  </a:cxn>
                  <a:cxn ang="0">
                    <a:pos x="T8" y="T9"/>
                  </a:cxn>
                  <a:cxn ang="0">
                    <a:pos x="T10" y="T11"/>
                  </a:cxn>
                  <a:cxn ang="0">
                    <a:pos x="T12" y="T13"/>
                  </a:cxn>
                </a:cxnLst>
                <a:rect l="0" t="0" r="r" b="b"/>
                <a:pathLst>
                  <a:path w="102" h="202">
                    <a:moveTo>
                      <a:pt x="0" y="40"/>
                    </a:moveTo>
                    <a:lnTo>
                      <a:pt x="0" y="202"/>
                    </a:lnTo>
                    <a:lnTo>
                      <a:pt x="102" y="134"/>
                    </a:lnTo>
                    <a:lnTo>
                      <a:pt x="102" y="0"/>
                    </a:lnTo>
                    <a:lnTo>
                      <a:pt x="50" y="0"/>
                    </a:lnTo>
                    <a:lnTo>
                      <a:pt x="0" y="40"/>
                    </a:lnTo>
                    <a:lnTo>
                      <a:pt x="0" y="40"/>
                    </a:lnTo>
                    <a:close/>
                  </a:path>
                </a:pathLst>
              </a:custGeom>
              <a:solidFill>
                <a:srgbClr val="FFFFFF"/>
              </a:solidFill>
              <a:ln w="1588">
                <a:solidFill>
                  <a:srgbClr val="000000"/>
                </a:solidFill>
                <a:prstDash val="solid"/>
                <a:round/>
                <a:headEnd/>
                <a:tailEnd/>
              </a:ln>
            </p:spPr>
            <p:txBody>
              <a:bodyPr/>
              <a:lstStyle/>
              <a:p>
                <a:endParaRPr lang="en-AU"/>
              </a:p>
            </p:txBody>
          </p:sp>
          <p:sp>
            <p:nvSpPr>
              <p:cNvPr id="5253" name="Freeform 133"/>
              <p:cNvSpPr>
                <a:spLocks/>
              </p:cNvSpPr>
              <p:nvPr/>
            </p:nvSpPr>
            <p:spPr bwMode="auto">
              <a:xfrm>
                <a:off x="2714" y="3130"/>
                <a:ext cx="27" cy="56"/>
              </a:xfrm>
              <a:custGeom>
                <a:avLst/>
                <a:gdLst>
                  <a:gd name="T0" fmla="*/ 0 w 54"/>
                  <a:gd name="T1" fmla="*/ 112 h 112"/>
                  <a:gd name="T2" fmla="*/ 54 w 54"/>
                  <a:gd name="T3" fmla="*/ 112 h 112"/>
                  <a:gd name="T4" fmla="*/ 54 w 54"/>
                  <a:gd name="T5" fmla="*/ 0 h 112"/>
                  <a:gd name="T6" fmla="*/ 0 w 54"/>
                  <a:gd name="T7" fmla="*/ 33 h 112"/>
                  <a:gd name="T8" fmla="*/ 0 w 54"/>
                  <a:gd name="T9" fmla="*/ 112 h 112"/>
                </a:gdLst>
                <a:ahLst/>
                <a:cxnLst>
                  <a:cxn ang="0">
                    <a:pos x="T0" y="T1"/>
                  </a:cxn>
                  <a:cxn ang="0">
                    <a:pos x="T2" y="T3"/>
                  </a:cxn>
                  <a:cxn ang="0">
                    <a:pos x="T4" y="T5"/>
                  </a:cxn>
                  <a:cxn ang="0">
                    <a:pos x="T6" y="T7"/>
                  </a:cxn>
                  <a:cxn ang="0">
                    <a:pos x="T8" y="T9"/>
                  </a:cxn>
                </a:cxnLst>
                <a:rect l="0" t="0" r="r" b="b"/>
                <a:pathLst>
                  <a:path w="54" h="112">
                    <a:moveTo>
                      <a:pt x="0" y="112"/>
                    </a:moveTo>
                    <a:lnTo>
                      <a:pt x="54" y="112"/>
                    </a:lnTo>
                    <a:lnTo>
                      <a:pt x="54" y="0"/>
                    </a:lnTo>
                    <a:lnTo>
                      <a:pt x="0" y="33"/>
                    </a:lnTo>
                    <a:lnTo>
                      <a:pt x="0" y="112"/>
                    </a:lnTo>
                    <a:close/>
                  </a:path>
                </a:pathLst>
              </a:custGeom>
              <a:solidFill>
                <a:srgbClr val="00FF00"/>
              </a:solidFill>
              <a:ln w="1588">
                <a:solidFill>
                  <a:srgbClr val="000000"/>
                </a:solidFill>
                <a:prstDash val="solid"/>
                <a:round/>
                <a:headEnd/>
                <a:tailEnd/>
              </a:ln>
            </p:spPr>
            <p:txBody>
              <a:bodyPr/>
              <a:lstStyle/>
              <a:p>
                <a:endParaRPr lang="en-AU"/>
              </a:p>
            </p:txBody>
          </p:sp>
          <p:sp>
            <p:nvSpPr>
              <p:cNvPr id="5254" name="Freeform 134"/>
              <p:cNvSpPr>
                <a:spLocks/>
              </p:cNvSpPr>
              <p:nvPr/>
            </p:nvSpPr>
            <p:spPr bwMode="auto">
              <a:xfrm>
                <a:off x="2657" y="3152"/>
                <a:ext cx="51" cy="34"/>
              </a:xfrm>
              <a:custGeom>
                <a:avLst/>
                <a:gdLst>
                  <a:gd name="T0" fmla="*/ 102 w 102"/>
                  <a:gd name="T1" fmla="*/ 68 h 68"/>
                  <a:gd name="T2" fmla="*/ 0 w 102"/>
                  <a:gd name="T3" fmla="*/ 68 h 68"/>
                  <a:gd name="T4" fmla="*/ 102 w 102"/>
                  <a:gd name="T5" fmla="*/ 0 h 68"/>
                  <a:gd name="T6" fmla="*/ 102 w 102"/>
                  <a:gd name="T7" fmla="*/ 68 h 68"/>
                </a:gdLst>
                <a:ahLst/>
                <a:cxnLst>
                  <a:cxn ang="0">
                    <a:pos x="T0" y="T1"/>
                  </a:cxn>
                  <a:cxn ang="0">
                    <a:pos x="T2" y="T3"/>
                  </a:cxn>
                  <a:cxn ang="0">
                    <a:pos x="T4" y="T5"/>
                  </a:cxn>
                  <a:cxn ang="0">
                    <a:pos x="T6" y="T7"/>
                  </a:cxn>
                </a:cxnLst>
                <a:rect l="0" t="0" r="r" b="b"/>
                <a:pathLst>
                  <a:path w="102" h="68">
                    <a:moveTo>
                      <a:pt x="102" y="68"/>
                    </a:moveTo>
                    <a:lnTo>
                      <a:pt x="0" y="68"/>
                    </a:lnTo>
                    <a:lnTo>
                      <a:pt x="102" y="0"/>
                    </a:lnTo>
                    <a:lnTo>
                      <a:pt x="102" y="68"/>
                    </a:lnTo>
                    <a:close/>
                  </a:path>
                </a:pathLst>
              </a:custGeom>
              <a:solidFill>
                <a:srgbClr val="00FF00"/>
              </a:solidFill>
              <a:ln w="1588">
                <a:solidFill>
                  <a:srgbClr val="000000"/>
                </a:solidFill>
                <a:prstDash val="solid"/>
                <a:round/>
                <a:headEnd/>
                <a:tailEnd/>
              </a:ln>
            </p:spPr>
            <p:txBody>
              <a:bodyPr/>
              <a:lstStyle/>
              <a:p>
                <a:endParaRPr lang="en-AU"/>
              </a:p>
            </p:txBody>
          </p:sp>
          <p:sp>
            <p:nvSpPr>
              <p:cNvPr id="5255" name="Freeform 135"/>
              <p:cNvSpPr>
                <a:spLocks/>
              </p:cNvSpPr>
              <p:nvPr/>
            </p:nvSpPr>
            <p:spPr bwMode="auto">
              <a:xfrm>
                <a:off x="2753" y="3146"/>
                <a:ext cx="2" cy="40"/>
              </a:xfrm>
              <a:custGeom>
                <a:avLst/>
                <a:gdLst>
                  <a:gd name="T0" fmla="*/ 0 w 4"/>
                  <a:gd name="T1" fmla="*/ 0 h 79"/>
                  <a:gd name="T2" fmla="*/ 0 w 4"/>
                  <a:gd name="T3" fmla="*/ 79 h 79"/>
                  <a:gd name="T4" fmla="*/ 4 w 4"/>
                  <a:gd name="T5" fmla="*/ 79 h 79"/>
                  <a:gd name="T6" fmla="*/ 4 w 4"/>
                  <a:gd name="T7" fmla="*/ 15 h 79"/>
                  <a:gd name="T8" fmla="*/ 0 w 4"/>
                  <a:gd name="T9" fmla="*/ 0 h 79"/>
                </a:gdLst>
                <a:ahLst/>
                <a:cxnLst>
                  <a:cxn ang="0">
                    <a:pos x="T0" y="T1"/>
                  </a:cxn>
                  <a:cxn ang="0">
                    <a:pos x="T2" y="T3"/>
                  </a:cxn>
                  <a:cxn ang="0">
                    <a:pos x="T4" y="T5"/>
                  </a:cxn>
                  <a:cxn ang="0">
                    <a:pos x="T6" y="T7"/>
                  </a:cxn>
                  <a:cxn ang="0">
                    <a:pos x="T8" y="T9"/>
                  </a:cxn>
                </a:cxnLst>
                <a:rect l="0" t="0" r="r" b="b"/>
                <a:pathLst>
                  <a:path w="4" h="79">
                    <a:moveTo>
                      <a:pt x="0" y="0"/>
                    </a:moveTo>
                    <a:lnTo>
                      <a:pt x="0" y="79"/>
                    </a:lnTo>
                    <a:lnTo>
                      <a:pt x="4" y="79"/>
                    </a:lnTo>
                    <a:lnTo>
                      <a:pt x="4" y="15"/>
                    </a:lnTo>
                    <a:lnTo>
                      <a:pt x="0" y="0"/>
                    </a:lnTo>
                    <a:close/>
                  </a:path>
                </a:pathLst>
              </a:custGeom>
              <a:solidFill>
                <a:srgbClr val="008000"/>
              </a:solidFill>
              <a:ln w="1588">
                <a:solidFill>
                  <a:srgbClr val="000000"/>
                </a:solidFill>
                <a:prstDash val="solid"/>
                <a:round/>
                <a:headEnd/>
                <a:tailEnd/>
              </a:ln>
            </p:spPr>
            <p:txBody>
              <a:bodyPr/>
              <a:lstStyle/>
              <a:p>
                <a:endParaRPr lang="en-AU"/>
              </a:p>
            </p:txBody>
          </p:sp>
          <p:sp>
            <p:nvSpPr>
              <p:cNvPr id="5256" name="Freeform 136"/>
              <p:cNvSpPr>
                <a:spLocks/>
              </p:cNvSpPr>
              <p:nvPr/>
            </p:nvSpPr>
            <p:spPr bwMode="auto">
              <a:xfrm>
                <a:off x="2753" y="3046"/>
                <a:ext cx="44" cy="140"/>
              </a:xfrm>
              <a:custGeom>
                <a:avLst/>
                <a:gdLst>
                  <a:gd name="T0" fmla="*/ 88 w 88"/>
                  <a:gd name="T1" fmla="*/ 252 h 281"/>
                  <a:gd name="T2" fmla="*/ 88 w 88"/>
                  <a:gd name="T3" fmla="*/ 281 h 281"/>
                  <a:gd name="T4" fmla="*/ 18 w 88"/>
                  <a:gd name="T5" fmla="*/ 281 h 281"/>
                  <a:gd name="T6" fmla="*/ 18 w 88"/>
                  <a:gd name="T7" fmla="*/ 219 h 281"/>
                  <a:gd name="T8" fmla="*/ 0 w 88"/>
                  <a:gd name="T9" fmla="*/ 171 h 281"/>
                  <a:gd name="T10" fmla="*/ 0 w 88"/>
                  <a:gd name="T11" fmla="*/ 0 h 281"/>
                  <a:gd name="T12" fmla="*/ 83 w 88"/>
                  <a:gd name="T13" fmla="*/ 0 h 281"/>
                  <a:gd name="T14" fmla="*/ 83 w 88"/>
                  <a:gd name="T15" fmla="*/ 41 h 281"/>
                  <a:gd name="T16" fmla="*/ 58 w 88"/>
                  <a:gd name="T17" fmla="*/ 85 h 281"/>
                  <a:gd name="T18" fmla="*/ 58 w 88"/>
                  <a:gd name="T19" fmla="*/ 187 h 281"/>
                  <a:gd name="T20" fmla="*/ 60 w 88"/>
                  <a:gd name="T21" fmla="*/ 189 h 281"/>
                  <a:gd name="T22" fmla="*/ 52 w 88"/>
                  <a:gd name="T23" fmla="*/ 189 h 281"/>
                  <a:gd name="T24" fmla="*/ 52 w 88"/>
                  <a:gd name="T25" fmla="*/ 200 h 281"/>
                  <a:gd name="T26" fmla="*/ 66 w 88"/>
                  <a:gd name="T27" fmla="*/ 200 h 281"/>
                  <a:gd name="T28" fmla="*/ 81 w 88"/>
                  <a:gd name="T29" fmla="*/ 235 h 281"/>
                  <a:gd name="T30" fmla="*/ 31 w 88"/>
                  <a:gd name="T31" fmla="*/ 235 h 281"/>
                  <a:gd name="T32" fmla="*/ 31 w 88"/>
                  <a:gd name="T33" fmla="*/ 244 h 281"/>
                  <a:gd name="T34" fmla="*/ 85 w 88"/>
                  <a:gd name="T35" fmla="*/ 244 h 281"/>
                  <a:gd name="T36" fmla="*/ 88 w 88"/>
                  <a:gd name="T37" fmla="*/ 25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281">
                    <a:moveTo>
                      <a:pt x="88" y="252"/>
                    </a:moveTo>
                    <a:lnTo>
                      <a:pt x="88" y="281"/>
                    </a:lnTo>
                    <a:lnTo>
                      <a:pt x="18" y="281"/>
                    </a:lnTo>
                    <a:lnTo>
                      <a:pt x="18" y="219"/>
                    </a:lnTo>
                    <a:lnTo>
                      <a:pt x="0" y="171"/>
                    </a:lnTo>
                    <a:lnTo>
                      <a:pt x="0" y="0"/>
                    </a:lnTo>
                    <a:lnTo>
                      <a:pt x="83" y="0"/>
                    </a:lnTo>
                    <a:lnTo>
                      <a:pt x="83" y="41"/>
                    </a:lnTo>
                    <a:lnTo>
                      <a:pt x="58" y="85"/>
                    </a:lnTo>
                    <a:lnTo>
                      <a:pt x="58" y="187"/>
                    </a:lnTo>
                    <a:lnTo>
                      <a:pt x="60" y="189"/>
                    </a:lnTo>
                    <a:lnTo>
                      <a:pt x="52" y="189"/>
                    </a:lnTo>
                    <a:lnTo>
                      <a:pt x="52" y="200"/>
                    </a:lnTo>
                    <a:lnTo>
                      <a:pt x="66" y="200"/>
                    </a:lnTo>
                    <a:lnTo>
                      <a:pt x="81" y="235"/>
                    </a:lnTo>
                    <a:lnTo>
                      <a:pt x="31" y="235"/>
                    </a:lnTo>
                    <a:lnTo>
                      <a:pt x="31" y="244"/>
                    </a:lnTo>
                    <a:lnTo>
                      <a:pt x="85" y="244"/>
                    </a:lnTo>
                    <a:lnTo>
                      <a:pt x="88" y="252"/>
                    </a:lnTo>
                    <a:close/>
                  </a:path>
                </a:pathLst>
              </a:custGeom>
              <a:solidFill>
                <a:srgbClr val="00FF00"/>
              </a:solidFill>
              <a:ln w="1588">
                <a:solidFill>
                  <a:srgbClr val="000000"/>
                </a:solidFill>
                <a:prstDash val="solid"/>
                <a:round/>
                <a:headEnd/>
                <a:tailEnd/>
              </a:ln>
            </p:spPr>
            <p:txBody>
              <a:bodyPr/>
              <a:lstStyle/>
              <a:p>
                <a:endParaRPr lang="en-AU"/>
              </a:p>
            </p:txBody>
          </p:sp>
          <p:sp>
            <p:nvSpPr>
              <p:cNvPr id="5257" name="Freeform 137"/>
              <p:cNvSpPr>
                <a:spLocks/>
              </p:cNvSpPr>
              <p:nvPr/>
            </p:nvSpPr>
            <p:spPr bwMode="auto">
              <a:xfrm>
                <a:off x="2787" y="3078"/>
                <a:ext cx="7" cy="62"/>
              </a:xfrm>
              <a:custGeom>
                <a:avLst/>
                <a:gdLst>
                  <a:gd name="T0" fmla="*/ 14 w 14"/>
                  <a:gd name="T1" fmla="*/ 0 h 123"/>
                  <a:gd name="T2" fmla="*/ 14 w 14"/>
                  <a:gd name="T3" fmla="*/ 123 h 123"/>
                  <a:gd name="T4" fmla="*/ 2 w 14"/>
                  <a:gd name="T5" fmla="*/ 123 h 123"/>
                  <a:gd name="T6" fmla="*/ 0 w 14"/>
                  <a:gd name="T7" fmla="*/ 121 h 123"/>
                  <a:gd name="T8" fmla="*/ 0 w 14"/>
                  <a:gd name="T9" fmla="*/ 23 h 123"/>
                  <a:gd name="T10" fmla="*/ 14 w 14"/>
                  <a:gd name="T11" fmla="*/ 0 h 123"/>
                </a:gdLst>
                <a:ahLst/>
                <a:cxnLst>
                  <a:cxn ang="0">
                    <a:pos x="T0" y="T1"/>
                  </a:cxn>
                  <a:cxn ang="0">
                    <a:pos x="T2" y="T3"/>
                  </a:cxn>
                  <a:cxn ang="0">
                    <a:pos x="T4" y="T5"/>
                  </a:cxn>
                  <a:cxn ang="0">
                    <a:pos x="T6" y="T7"/>
                  </a:cxn>
                  <a:cxn ang="0">
                    <a:pos x="T8" y="T9"/>
                  </a:cxn>
                  <a:cxn ang="0">
                    <a:pos x="T10" y="T11"/>
                  </a:cxn>
                </a:cxnLst>
                <a:rect l="0" t="0" r="r" b="b"/>
                <a:pathLst>
                  <a:path w="14" h="123">
                    <a:moveTo>
                      <a:pt x="14" y="0"/>
                    </a:moveTo>
                    <a:lnTo>
                      <a:pt x="14" y="123"/>
                    </a:lnTo>
                    <a:lnTo>
                      <a:pt x="2" y="123"/>
                    </a:lnTo>
                    <a:lnTo>
                      <a:pt x="0" y="121"/>
                    </a:lnTo>
                    <a:lnTo>
                      <a:pt x="0" y="23"/>
                    </a:lnTo>
                    <a:lnTo>
                      <a:pt x="14" y="0"/>
                    </a:lnTo>
                    <a:close/>
                  </a:path>
                </a:pathLst>
              </a:custGeom>
              <a:solidFill>
                <a:srgbClr val="00FF00"/>
              </a:solidFill>
              <a:ln w="1588">
                <a:solidFill>
                  <a:srgbClr val="000000"/>
                </a:solidFill>
                <a:prstDash val="solid"/>
                <a:round/>
                <a:headEnd/>
                <a:tailEnd/>
              </a:ln>
            </p:spPr>
            <p:txBody>
              <a:bodyPr/>
              <a:lstStyle/>
              <a:p>
                <a:endParaRPr lang="en-AU"/>
              </a:p>
            </p:txBody>
          </p:sp>
          <p:sp>
            <p:nvSpPr>
              <p:cNvPr id="5258" name="Freeform 138"/>
              <p:cNvSpPr>
                <a:spLocks/>
              </p:cNvSpPr>
              <p:nvPr/>
            </p:nvSpPr>
            <p:spPr bwMode="auto">
              <a:xfrm>
                <a:off x="2794" y="3040"/>
                <a:ext cx="28" cy="100"/>
              </a:xfrm>
              <a:custGeom>
                <a:avLst/>
                <a:gdLst>
                  <a:gd name="T0" fmla="*/ 0 w 55"/>
                  <a:gd name="T1" fmla="*/ 200 h 200"/>
                  <a:gd name="T2" fmla="*/ 32 w 55"/>
                  <a:gd name="T3" fmla="*/ 200 h 200"/>
                  <a:gd name="T4" fmla="*/ 32 w 55"/>
                  <a:gd name="T5" fmla="*/ 198 h 200"/>
                  <a:gd name="T6" fmla="*/ 55 w 55"/>
                  <a:gd name="T7" fmla="*/ 198 h 200"/>
                  <a:gd name="T8" fmla="*/ 55 w 55"/>
                  <a:gd name="T9" fmla="*/ 2 h 200"/>
                  <a:gd name="T10" fmla="*/ 40 w 55"/>
                  <a:gd name="T11" fmla="*/ 0 h 200"/>
                  <a:gd name="T12" fmla="*/ 40 w 55"/>
                  <a:gd name="T13" fmla="*/ 2 h 200"/>
                  <a:gd name="T14" fmla="*/ 36 w 55"/>
                  <a:gd name="T15" fmla="*/ 4 h 200"/>
                  <a:gd name="T16" fmla="*/ 34 w 55"/>
                  <a:gd name="T17" fmla="*/ 8 h 200"/>
                  <a:gd name="T18" fmla="*/ 0 w 55"/>
                  <a:gd name="T19" fmla="*/ 77 h 200"/>
                  <a:gd name="T20" fmla="*/ 0 w 55"/>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200">
                    <a:moveTo>
                      <a:pt x="0" y="200"/>
                    </a:moveTo>
                    <a:lnTo>
                      <a:pt x="32" y="200"/>
                    </a:lnTo>
                    <a:lnTo>
                      <a:pt x="32" y="198"/>
                    </a:lnTo>
                    <a:lnTo>
                      <a:pt x="55" y="198"/>
                    </a:lnTo>
                    <a:lnTo>
                      <a:pt x="55" y="2"/>
                    </a:lnTo>
                    <a:lnTo>
                      <a:pt x="40" y="0"/>
                    </a:lnTo>
                    <a:lnTo>
                      <a:pt x="40" y="2"/>
                    </a:lnTo>
                    <a:lnTo>
                      <a:pt x="36" y="4"/>
                    </a:lnTo>
                    <a:lnTo>
                      <a:pt x="34" y="8"/>
                    </a:lnTo>
                    <a:lnTo>
                      <a:pt x="0" y="77"/>
                    </a:lnTo>
                    <a:lnTo>
                      <a:pt x="0" y="200"/>
                    </a:lnTo>
                    <a:close/>
                  </a:path>
                </a:pathLst>
              </a:custGeom>
              <a:solidFill>
                <a:srgbClr val="00FF00"/>
              </a:solidFill>
              <a:ln w="1588">
                <a:solidFill>
                  <a:srgbClr val="000000"/>
                </a:solidFill>
                <a:prstDash val="solid"/>
                <a:round/>
                <a:headEnd/>
                <a:tailEnd/>
              </a:ln>
            </p:spPr>
            <p:txBody>
              <a:bodyPr/>
              <a:lstStyle/>
              <a:p>
                <a:endParaRPr lang="en-AU"/>
              </a:p>
            </p:txBody>
          </p:sp>
          <p:sp>
            <p:nvSpPr>
              <p:cNvPr id="5259" name="Freeform 139"/>
              <p:cNvSpPr>
                <a:spLocks/>
              </p:cNvSpPr>
              <p:nvPr/>
            </p:nvSpPr>
            <p:spPr bwMode="auto">
              <a:xfrm>
                <a:off x="2827" y="3043"/>
                <a:ext cx="23" cy="98"/>
              </a:xfrm>
              <a:custGeom>
                <a:avLst/>
                <a:gdLst>
                  <a:gd name="T0" fmla="*/ 46 w 46"/>
                  <a:gd name="T1" fmla="*/ 195 h 195"/>
                  <a:gd name="T2" fmla="*/ 46 w 46"/>
                  <a:gd name="T3" fmla="*/ 5 h 195"/>
                  <a:gd name="T4" fmla="*/ 0 w 46"/>
                  <a:gd name="T5" fmla="*/ 0 h 195"/>
                  <a:gd name="T6" fmla="*/ 0 w 46"/>
                  <a:gd name="T7" fmla="*/ 192 h 195"/>
                  <a:gd name="T8" fmla="*/ 46 w 46"/>
                  <a:gd name="T9" fmla="*/ 195 h 195"/>
                </a:gdLst>
                <a:ahLst/>
                <a:cxnLst>
                  <a:cxn ang="0">
                    <a:pos x="T0" y="T1"/>
                  </a:cxn>
                  <a:cxn ang="0">
                    <a:pos x="T2" y="T3"/>
                  </a:cxn>
                  <a:cxn ang="0">
                    <a:pos x="T4" y="T5"/>
                  </a:cxn>
                  <a:cxn ang="0">
                    <a:pos x="T6" y="T7"/>
                  </a:cxn>
                  <a:cxn ang="0">
                    <a:pos x="T8" y="T9"/>
                  </a:cxn>
                </a:cxnLst>
                <a:rect l="0" t="0" r="r" b="b"/>
                <a:pathLst>
                  <a:path w="46" h="195">
                    <a:moveTo>
                      <a:pt x="46" y="195"/>
                    </a:moveTo>
                    <a:lnTo>
                      <a:pt x="46" y="5"/>
                    </a:lnTo>
                    <a:lnTo>
                      <a:pt x="0" y="0"/>
                    </a:lnTo>
                    <a:lnTo>
                      <a:pt x="0" y="192"/>
                    </a:lnTo>
                    <a:lnTo>
                      <a:pt x="46" y="195"/>
                    </a:lnTo>
                    <a:close/>
                  </a:path>
                </a:pathLst>
              </a:custGeom>
              <a:solidFill>
                <a:srgbClr val="00FF00"/>
              </a:solidFill>
              <a:ln w="1588">
                <a:solidFill>
                  <a:srgbClr val="000000"/>
                </a:solidFill>
                <a:prstDash val="solid"/>
                <a:round/>
                <a:headEnd/>
                <a:tailEnd/>
              </a:ln>
            </p:spPr>
            <p:txBody>
              <a:bodyPr/>
              <a:lstStyle/>
              <a:p>
                <a:endParaRPr lang="en-AU"/>
              </a:p>
            </p:txBody>
          </p:sp>
          <p:sp>
            <p:nvSpPr>
              <p:cNvPr id="5260" name="Freeform 140"/>
              <p:cNvSpPr>
                <a:spLocks/>
              </p:cNvSpPr>
              <p:nvPr/>
            </p:nvSpPr>
            <p:spPr bwMode="auto">
              <a:xfrm>
                <a:off x="2791" y="3146"/>
                <a:ext cx="19" cy="17"/>
              </a:xfrm>
              <a:custGeom>
                <a:avLst/>
                <a:gdLst>
                  <a:gd name="T0" fmla="*/ 15 w 38"/>
                  <a:gd name="T1" fmla="*/ 35 h 35"/>
                  <a:gd name="T2" fmla="*/ 38 w 38"/>
                  <a:gd name="T3" fmla="*/ 35 h 35"/>
                  <a:gd name="T4" fmla="*/ 38 w 38"/>
                  <a:gd name="T5" fmla="*/ 0 h 35"/>
                  <a:gd name="T6" fmla="*/ 0 w 38"/>
                  <a:gd name="T7" fmla="*/ 0 h 35"/>
                  <a:gd name="T8" fmla="*/ 15 w 38"/>
                  <a:gd name="T9" fmla="*/ 35 h 35"/>
                </a:gdLst>
                <a:ahLst/>
                <a:cxnLst>
                  <a:cxn ang="0">
                    <a:pos x="T0" y="T1"/>
                  </a:cxn>
                  <a:cxn ang="0">
                    <a:pos x="T2" y="T3"/>
                  </a:cxn>
                  <a:cxn ang="0">
                    <a:pos x="T4" y="T5"/>
                  </a:cxn>
                  <a:cxn ang="0">
                    <a:pos x="T6" y="T7"/>
                  </a:cxn>
                  <a:cxn ang="0">
                    <a:pos x="T8" y="T9"/>
                  </a:cxn>
                </a:cxnLst>
                <a:rect l="0" t="0" r="r" b="b"/>
                <a:pathLst>
                  <a:path w="38" h="35">
                    <a:moveTo>
                      <a:pt x="15" y="35"/>
                    </a:moveTo>
                    <a:lnTo>
                      <a:pt x="38" y="35"/>
                    </a:lnTo>
                    <a:lnTo>
                      <a:pt x="38" y="0"/>
                    </a:lnTo>
                    <a:lnTo>
                      <a:pt x="0" y="0"/>
                    </a:lnTo>
                    <a:lnTo>
                      <a:pt x="15" y="35"/>
                    </a:lnTo>
                    <a:close/>
                  </a:path>
                </a:pathLst>
              </a:custGeom>
              <a:solidFill>
                <a:srgbClr val="00FF00"/>
              </a:solidFill>
              <a:ln w="1588">
                <a:solidFill>
                  <a:srgbClr val="000000"/>
                </a:solidFill>
                <a:prstDash val="solid"/>
                <a:round/>
                <a:headEnd/>
                <a:tailEnd/>
              </a:ln>
            </p:spPr>
            <p:txBody>
              <a:bodyPr/>
              <a:lstStyle/>
              <a:p>
                <a:endParaRPr lang="en-AU"/>
              </a:p>
            </p:txBody>
          </p:sp>
          <p:sp>
            <p:nvSpPr>
              <p:cNvPr id="5261" name="Rectangle 141"/>
              <p:cNvSpPr>
                <a:spLocks noChangeArrowheads="1"/>
              </p:cNvSpPr>
              <p:nvPr/>
            </p:nvSpPr>
            <p:spPr bwMode="auto">
              <a:xfrm>
                <a:off x="2801" y="3168"/>
                <a:ext cx="9" cy="18"/>
              </a:xfrm>
              <a:prstGeom prst="rect">
                <a:avLst/>
              </a:prstGeom>
              <a:solidFill>
                <a:srgbClr val="00FF00"/>
              </a:solidFill>
              <a:ln w="1588">
                <a:solidFill>
                  <a:srgbClr val="000000"/>
                </a:solidFill>
                <a:miter lim="800000"/>
                <a:headEnd/>
                <a:tailEnd/>
              </a:ln>
            </p:spPr>
            <p:txBody>
              <a:bodyPr/>
              <a:lstStyle/>
              <a:p>
                <a:endParaRPr lang="en-AU"/>
              </a:p>
            </p:txBody>
          </p:sp>
          <p:sp>
            <p:nvSpPr>
              <p:cNvPr id="5262" name="Rectangle 142"/>
              <p:cNvSpPr>
                <a:spLocks noChangeArrowheads="1"/>
              </p:cNvSpPr>
              <p:nvPr/>
            </p:nvSpPr>
            <p:spPr bwMode="auto">
              <a:xfrm>
                <a:off x="2810" y="3139"/>
                <a:ext cx="12" cy="47"/>
              </a:xfrm>
              <a:prstGeom prst="rect">
                <a:avLst/>
              </a:prstGeom>
              <a:solidFill>
                <a:srgbClr val="0080FF"/>
              </a:solidFill>
              <a:ln w="1588">
                <a:solidFill>
                  <a:srgbClr val="0000FF"/>
                </a:solidFill>
                <a:miter lim="800000"/>
                <a:headEnd/>
                <a:tailEnd/>
              </a:ln>
            </p:spPr>
            <p:txBody>
              <a:bodyPr/>
              <a:lstStyle/>
              <a:p>
                <a:endParaRPr lang="en-AU"/>
              </a:p>
            </p:txBody>
          </p:sp>
          <p:sp>
            <p:nvSpPr>
              <p:cNvPr id="5263" name="Freeform 143"/>
              <p:cNvSpPr>
                <a:spLocks/>
              </p:cNvSpPr>
              <p:nvPr/>
            </p:nvSpPr>
            <p:spPr bwMode="auto">
              <a:xfrm>
                <a:off x="2779" y="3140"/>
                <a:ext cx="6" cy="6"/>
              </a:xfrm>
              <a:custGeom>
                <a:avLst/>
                <a:gdLst>
                  <a:gd name="T0" fmla="*/ 8 w 14"/>
                  <a:gd name="T1" fmla="*/ 0 h 11"/>
                  <a:gd name="T2" fmla="*/ 0 w 14"/>
                  <a:gd name="T3" fmla="*/ 0 h 11"/>
                  <a:gd name="T4" fmla="*/ 0 w 14"/>
                  <a:gd name="T5" fmla="*/ 11 h 11"/>
                  <a:gd name="T6" fmla="*/ 14 w 14"/>
                  <a:gd name="T7" fmla="*/ 11 h 11"/>
                  <a:gd name="T8" fmla="*/ 8 w 14"/>
                  <a:gd name="T9" fmla="*/ 0 h 11"/>
                </a:gdLst>
                <a:ahLst/>
                <a:cxnLst>
                  <a:cxn ang="0">
                    <a:pos x="T0" y="T1"/>
                  </a:cxn>
                  <a:cxn ang="0">
                    <a:pos x="T2" y="T3"/>
                  </a:cxn>
                  <a:cxn ang="0">
                    <a:pos x="T4" y="T5"/>
                  </a:cxn>
                  <a:cxn ang="0">
                    <a:pos x="T6" y="T7"/>
                  </a:cxn>
                  <a:cxn ang="0">
                    <a:pos x="T8" y="T9"/>
                  </a:cxn>
                </a:cxnLst>
                <a:rect l="0" t="0" r="r" b="b"/>
                <a:pathLst>
                  <a:path w="14" h="11">
                    <a:moveTo>
                      <a:pt x="8" y="0"/>
                    </a:moveTo>
                    <a:lnTo>
                      <a:pt x="0" y="0"/>
                    </a:lnTo>
                    <a:lnTo>
                      <a:pt x="0" y="11"/>
                    </a:lnTo>
                    <a:lnTo>
                      <a:pt x="14" y="11"/>
                    </a:lnTo>
                    <a:lnTo>
                      <a:pt x="8" y="0"/>
                    </a:lnTo>
                    <a:close/>
                  </a:path>
                </a:pathLst>
              </a:custGeom>
              <a:solidFill>
                <a:srgbClr val="FFFF00"/>
              </a:solidFill>
              <a:ln w="1588">
                <a:solidFill>
                  <a:srgbClr val="000000"/>
                </a:solidFill>
                <a:prstDash val="solid"/>
                <a:round/>
                <a:headEnd/>
                <a:tailEnd/>
              </a:ln>
            </p:spPr>
            <p:txBody>
              <a:bodyPr/>
              <a:lstStyle/>
              <a:p>
                <a:endParaRPr lang="en-AU"/>
              </a:p>
            </p:txBody>
          </p:sp>
          <p:sp>
            <p:nvSpPr>
              <p:cNvPr id="5264" name="Freeform 144"/>
              <p:cNvSpPr>
                <a:spLocks/>
              </p:cNvSpPr>
              <p:nvPr/>
            </p:nvSpPr>
            <p:spPr bwMode="auto">
              <a:xfrm>
                <a:off x="2788" y="3140"/>
                <a:ext cx="22" cy="6"/>
              </a:xfrm>
              <a:custGeom>
                <a:avLst/>
                <a:gdLst>
                  <a:gd name="T0" fmla="*/ 0 w 44"/>
                  <a:gd name="T1" fmla="*/ 0 h 11"/>
                  <a:gd name="T2" fmla="*/ 44 w 44"/>
                  <a:gd name="T3" fmla="*/ 0 h 11"/>
                  <a:gd name="T4" fmla="*/ 44 w 44"/>
                  <a:gd name="T5" fmla="*/ 11 h 11"/>
                  <a:gd name="T6" fmla="*/ 6 w 44"/>
                  <a:gd name="T7" fmla="*/ 11 h 11"/>
                  <a:gd name="T8" fmla="*/ 0 w 44"/>
                  <a:gd name="T9" fmla="*/ 0 h 11"/>
                </a:gdLst>
                <a:ahLst/>
                <a:cxnLst>
                  <a:cxn ang="0">
                    <a:pos x="T0" y="T1"/>
                  </a:cxn>
                  <a:cxn ang="0">
                    <a:pos x="T2" y="T3"/>
                  </a:cxn>
                  <a:cxn ang="0">
                    <a:pos x="T4" y="T5"/>
                  </a:cxn>
                  <a:cxn ang="0">
                    <a:pos x="T6" y="T7"/>
                  </a:cxn>
                  <a:cxn ang="0">
                    <a:pos x="T8" y="T9"/>
                  </a:cxn>
                </a:cxnLst>
                <a:rect l="0" t="0" r="r" b="b"/>
                <a:pathLst>
                  <a:path w="44" h="11">
                    <a:moveTo>
                      <a:pt x="0" y="0"/>
                    </a:moveTo>
                    <a:lnTo>
                      <a:pt x="44" y="0"/>
                    </a:lnTo>
                    <a:lnTo>
                      <a:pt x="44" y="11"/>
                    </a:lnTo>
                    <a:lnTo>
                      <a:pt x="6" y="11"/>
                    </a:lnTo>
                    <a:lnTo>
                      <a:pt x="0" y="0"/>
                    </a:lnTo>
                    <a:close/>
                  </a:path>
                </a:pathLst>
              </a:custGeom>
              <a:solidFill>
                <a:srgbClr val="FFFF00"/>
              </a:solidFill>
              <a:ln w="1588">
                <a:solidFill>
                  <a:srgbClr val="000000"/>
                </a:solidFill>
                <a:prstDash val="solid"/>
                <a:round/>
                <a:headEnd/>
                <a:tailEnd/>
              </a:ln>
            </p:spPr>
            <p:txBody>
              <a:bodyPr/>
              <a:lstStyle/>
              <a:p>
                <a:endParaRPr lang="en-AU"/>
              </a:p>
            </p:txBody>
          </p:sp>
          <p:sp>
            <p:nvSpPr>
              <p:cNvPr id="5265" name="Freeform 145"/>
              <p:cNvSpPr>
                <a:spLocks/>
              </p:cNvSpPr>
              <p:nvPr/>
            </p:nvSpPr>
            <p:spPr bwMode="auto">
              <a:xfrm>
                <a:off x="2768" y="3163"/>
                <a:ext cx="27" cy="5"/>
              </a:xfrm>
              <a:custGeom>
                <a:avLst/>
                <a:gdLst>
                  <a:gd name="T0" fmla="*/ 50 w 54"/>
                  <a:gd name="T1" fmla="*/ 0 h 9"/>
                  <a:gd name="T2" fmla="*/ 0 w 54"/>
                  <a:gd name="T3" fmla="*/ 0 h 9"/>
                  <a:gd name="T4" fmla="*/ 0 w 54"/>
                  <a:gd name="T5" fmla="*/ 9 h 9"/>
                  <a:gd name="T6" fmla="*/ 54 w 54"/>
                  <a:gd name="T7" fmla="*/ 9 h 9"/>
                  <a:gd name="T8" fmla="*/ 50 w 54"/>
                  <a:gd name="T9" fmla="*/ 0 h 9"/>
                </a:gdLst>
                <a:ahLst/>
                <a:cxnLst>
                  <a:cxn ang="0">
                    <a:pos x="T0" y="T1"/>
                  </a:cxn>
                  <a:cxn ang="0">
                    <a:pos x="T2" y="T3"/>
                  </a:cxn>
                  <a:cxn ang="0">
                    <a:pos x="T4" y="T5"/>
                  </a:cxn>
                  <a:cxn ang="0">
                    <a:pos x="T6" y="T7"/>
                  </a:cxn>
                  <a:cxn ang="0">
                    <a:pos x="T8" y="T9"/>
                  </a:cxn>
                </a:cxnLst>
                <a:rect l="0" t="0" r="r" b="b"/>
                <a:pathLst>
                  <a:path w="54" h="9">
                    <a:moveTo>
                      <a:pt x="50" y="0"/>
                    </a:moveTo>
                    <a:lnTo>
                      <a:pt x="0" y="0"/>
                    </a:lnTo>
                    <a:lnTo>
                      <a:pt x="0" y="9"/>
                    </a:lnTo>
                    <a:lnTo>
                      <a:pt x="54" y="9"/>
                    </a:lnTo>
                    <a:lnTo>
                      <a:pt x="50" y="0"/>
                    </a:lnTo>
                    <a:close/>
                  </a:path>
                </a:pathLst>
              </a:custGeom>
              <a:solidFill>
                <a:srgbClr val="FFFF00"/>
              </a:solidFill>
              <a:ln w="1588">
                <a:solidFill>
                  <a:srgbClr val="000000"/>
                </a:solidFill>
                <a:prstDash val="solid"/>
                <a:round/>
                <a:headEnd/>
                <a:tailEnd/>
              </a:ln>
            </p:spPr>
            <p:txBody>
              <a:bodyPr/>
              <a:lstStyle/>
              <a:p>
                <a:endParaRPr lang="en-AU"/>
              </a:p>
            </p:txBody>
          </p:sp>
          <p:sp>
            <p:nvSpPr>
              <p:cNvPr id="5266" name="Freeform 146"/>
              <p:cNvSpPr>
                <a:spLocks/>
              </p:cNvSpPr>
              <p:nvPr/>
            </p:nvSpPr>
            <p:spPr bwMode="auto">
              <a:xfrm>
                <a:off x="2799" y="3163"/>
                <a:ext cx="11" cy="5"/>
              </a:xfrm>
              <a:custGeom>
                <a:avLst/>
                <a:gdLst>
                  <a:gd name="T0" fmla="*/ 0 w 23"/>
                  <a:gd name="T1" fmla="*/ 0 h 9"/>
                  <a:gd name="T2" fmla="*/ 23 w 23"/>
                  <a:gd name="T3" fmla="*/ 0 h 9"/>
                  <a:gd name="T4" fmla="*/ 23 w 23"/>
                  <a:gd name="T5" fmla="*/ 9 h 9"/>
                  <a:gd name="T6" fmla="*/ 4 w 23"/>
                  <a:gd name="T7" fmla="*/ 9 h 9"/>
                  <a:gd name="T8" fmla="*/ 0 w 23"/>
                  <a:gd name="T9" fmla="*/ 0 h 9"/>
                </a:gdLst>
                <a:ahLst/>
                <a:cxnLst>
                  <a:cxn ang="0">
                    <a:pos x="T0" y="T1"/>
                  </a:cxn>
                  <a:cxn ang="0">
                    <a:pos x="T2" y="T3"/>
                  </a:cxn>
                  <a:cxn ang="0">
                    <a:pos x="T4" y="T5"/>
                  </a:cxn>
                  <a:cxn ang="0">
                    <a:pos x="T6" y="T7"/>
                  </a:cxn>
                  <a:cxn ang="0">
                    <a:pos x="T8" y="T9"/>
                  </a:cxn>
                </a:cxnLst>
                <a:rect l="0" t="0" r="r" b="b"/>
                <a:pathLst>
                  <a:path w="23" h="9">
                    <a:moveTo>
                      <a:pt x="0" y="0"/>
                    </a:moveTo>
                    <a:lnTo>
                      <a:pt x="23" y="0"/>
                    </a:lnTo>
                    <a:lnTo>
                      <a:pt x="23" y="9"/>
                    </a:lnTo>
                    <a:lnTo>
                      <a:pt x="4" y="9"/>
                    </a:lnTo>
                    <a:lnTo>
                      <a:pt x="0" y="0"/>
                    </a:lnTo>
                    <a:close/>
                  </a:path>
                </a:pathLst>
              </a:custGeom>
              <a:solidFill>
                <a:srgbClr val="FFFF00"/>
              </a:solidFill>
              <a:ln w="1588">
                <a:solidFill>
                  <a:srgbClr val="000000"/>
                </a:solidFill>
                <a:prstDash val="solid"/>
                <a:round/>
                <a:headEnd/>
                <a:tailEnd/>
              </a:ln>
            </p:spPr>
            <p:txBody>
              <a:bodyPr/>
              <a:lstStyle/>
              <a:p>
                <a:endParaRPr lang="en-AU"/>
              </a:p>
            </p:txBody>
          </p:sp>
          <p:sp>
            <p:nvSpPr>
              <p:cNvPr id="5267" name="Freeform 147"/>
              <p:cNvSpPr>
                <a:spLocks/>
              </p:cNvSpPr>
              <p:nvPr/>
            </p:nvSpPr>
            <p:spPr bwMode="auto">
              <a:xfrm>
                <a:off x="2571" y="3051"/>
                <a:ext cx="19" cy="34"/>
              </a:xfrm>
              <a:custGeom>
                <a:avLst/>
                <a:gdLst>
                  <a:gd name="T0" fmla="*/ 0 w 38"/>
                  <a:gd name="T1" fmla="*/ 67 h 67"/>
                  <a:gd name="T2" fmla="*/ 0 w 38"/>
                  <a:gd name="T3" fmla="*/ 0 h 67"/>
                  <a:gd name="T4" fmla="*/ 38 w 38"/>
                  <a:gd name="T5" fmla="*/ 4 h 67"/>
                  <a:gd name="T6" fmla="*/ 38 w 38"/>
                  <a:gd name="T7" fmla="*/ 13 h 67"/>
                  <a:gd name="T8" fmla="*/ 8 w 38"/>
                  <a:gd name="T9" fmla="*/ 8 h 67"/>
                  <a:gd name="T10" fmla="*/ 8 w 38"/>
                  <a:gd name="T11" fmla="*/ 67 h 67"/>
                  <a:gd name="T12" fmla="*/ 0 w 3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38" h="67">
                    <a:moveTo>
                      <a:pt x="0" y="67"/>
                    </a:moveTo>
                    <a:lnTo>
                      <a:pt x="0" y="0"/>
                    </a:lnTo>
                    <a:lnTo>
                      <a:pt x="38" y="4"/>
                    </a:lnTo>
                    <a:lnTo>
                      <a:pt x="38" y="13"/>
                    </a:lnTo>
                    <a:lnTo>
                      <a:pt x="8" y="8"/>
                    </a:lnTo>
                    <a:lnTo>
                      <a:pt x="8" y="67"/>
                    </a:lnTo>
                    <a:lnTo>
                      <a:pt x="0" y="67"/>
                    </a:lnTo>
                    <a:close/>
                  </a:path>
                </a:pathLst>
              </a:custGeom>
              <a:solidFill>
                <a:srgbClr val="FFFF00"/>
              </a:solidFill>
              <a:ln w="1588">
                <a:solidFill>
                  <a:srgbClr val="000000"/>
                </a:solidFill>
                <a:prstDash val="solid"/>
                <a:round/>
                <a:headEnd/>
                <a:tailEnd/>
              </a:ln>
            </p:spPr>
            <p:txBody>
              <a:bodyPr/>
              <a:lstStyle/>
              <a:p>
                <a:endParaRPr lang="en-AU"/>
              </a:p>
            </p:txBody>
          </p:sp>
          <p:sp>
            <p:nvSpPr>
              <p:cNvPr id="5268" name="Freeform 148"/>
              <p:cNvSpPr>
                <a:spLocks/>
              </p:cNvSpPr>
              <p:nvPr/>
            </p:nvSpPr>
            <p:spPr bwMode="auto">
              <a:xfrm>
                <a:off x="2571" y="3090"/>
                <a:ext cx="13" cy="96"/>
              </a:xfrm>
              <a:custGeom>
                <a:avLst/>
                <a:gdLst>
                  <a:gd name="T0" fmla="*/ 0 w 27"/>
                  <a:gd name="T1" fmla="*/ 2 h 192"/>
                  <a:gd name="T2" fmla="*/ 0 w 27"/>
                  <a:gd name="T3" fmla="*/ 192 h 192"/>
                  <a:gd name="T4" fmla="*/ 27 w 27"/>
                  <a:gd name="T5" fmla="*/ 192 h 192"/>
                  <a:gd name="T6" fmla="*/ 27 w 27"/>
                  <a:gd name="T7" fmla="*/ 101 h 192"/>
                  <a:gd name="T8" fmla="*/ 8 w 27"/>
                  <a:gd name="T9" fmla="*/ 101 h 192"/>
                  <a:gd name="T10" fmla="*/ 8 w 27"/>
                  <a:gd name="T11" fmla="*/ 0 h 192"/>
                  <a:gd name="T12" fmla="*/ 0 w 27"/>
                  <a:gd name="T13" fmla="*/ 2 h 192"/>
                </a:gdLst>
                <a:ahLst/>
                <a:cxnLst>
                  <a:cxn ang="0">
                    <a:pos x="T0" y="T1"/>
                  </a:cxn>
                  <a:cxn ang="0">
                    <a:pos x="T2" y="T3"/>
                  </a:cxn>
                  <a:cxn ang="0">
                    <a:pos x="T4" y="T5"/>
                  </a:cxn>
                  <a:cxn ang="0">
                    <a:pos x="T6" y="T7"/>
                  </a:cxn>
                  <a:cxn ang="0">
                    <a:pos x="T8" y="T9"/>
                  </a:cxn>
                  <a:cxn ang="0">
                    <a:pos x="T10" y="T11"/>
                  </a:cxn>
                  <a:cxn ang="0">
                    <a:pos x="T12" y="T13"/>
                  </a:cxn>
                </a:cxnLst>
                <a:rect l="0" t="0" r="r" b="b"/>
                <a:pathLst>
                  <a:path w="27" h="192">
                    <a:moveTo>
                      <a:pt x="0" y="2"/>
                    </a:moveTo>
                    <a:lnTo>
                      <a:pt x="0" y="192"/>
                    </a:lnTo>
                    <a:lnTo>
                      <a:pt x="27" y="192"/>
                    </a:lnTo>
                    <a:lnTo>
                      <a:pt x="27" y="101"/>
                    </a:lnTo>
                    <a:lnTo>
                      <a:pt x="8" y="101"/>
                    </a:lnTo>
                    <a:lnTo>
                      <a:pt x="8" y="0"/>
                    </a:lnTo>
                    <a:lnTo>
                      <a:pt x="0" y="2"/>
                    </a:lnTo>
                    <a:close/>
                  </a:path>
                </a:pathLst>
              </a:custGeom>
              <a:solidFill>
                <a:srgbClr val="FFFF00"/>
              </a:solidFill>
              <a:ln w="1588">
                <a:solidFill>
                  <a:srgbClr val="000000"/>
                </a:solidFill>
                <a:prstDash val="solid"/>
                <a:round/>
                <a:headEnd/>
                <a:tailEnd/>
              </a:ln>
            </p:spPr>
            <p:txBody>
              <a:bodyPr/>
              <a:lstStyle/>
              <a:p>
                <a:endParaRPr lang="en-AU"/>
              </a:p>
            </p:txBody>
          </p:sp>
          <p:sp>
            <p:nvSpPr>
              <p:cNvPr id="5269" name="Freeform 149"/>
              <p:cNvSpPr>
                <a:spLocks/>
              </p:cNvSpPr>
              <p:nvPr/>
            </p:nvSpPr>
            <p:spPr bwMode="auto">
              <a:xfrm>
                <a:off x="2534" y="3083"/>
                <a:ext cx="57" cy="135"/>
              </a:xfrm>
              <a:custGeom>
                <a:avLst/>
                <a:gdLst>
                  <a:gd name="T0" fmla="*/ 114 w 114"/>
                  <a:gd name="T1" fmla="*/ 58 h 269"/>
                  <a:gd name="T2" fmla="*/ 114 w 114"/>
                  <a:gd name="T3" fmla="*/ 0 h 269"/>
                  <a:gd name="T4" fmla="*/ 112 w 114"/>
                  <a:gd name="T5" fmla="*/ 2 h 269"/>
                  <a:gd name="T6" fmla="*/ 82 w 114"/>
                  <a:gd name="T7" fmla="*/ 4 h 269"/>
                  <a:gd name="T8" fmla="*/ 74 w 114"/>
                  <a:gd name="T9" fmla="*/ 4 h 269"/>
                  <a:gd name="T10" fmla="*/ 5 w 114"/>
                  <a:gd name="T11" fmla="*/ 10 h 269"/>
                  <a:gd name="T12" fmla="*/ 1 w 114"/>
                  <a:gd name="T13" fmla="*/ 12 h 269"/>
                  <a:gd name="T14" fmla="*/ 0 w 114"/>
                  <a:gd name="T15" fmla="*/ 14 h 269"/>
                  <a:gd name="T16" fmla="*/ 0 w 114"/>
                  <a:gd name="T17" fmla="*/ 18 h 269"/>
                  <a:gd name="T18" fmla="*/ 1 w 114"/>
                  <a:gd name="T19" fmla="*/ 21 h 269"/>
                  <a:gd name="T20" fmla="*/ 5 w 114"/>
                  <a:gd name="T21" fmla="*/ 21 h 269"/>
                  <a:gd name="T22" fmla="*/ 5 w 114"/>
                  <a:gd name="T23" fmla="*/ 269 h 269"/>
                  <a:gd name="T24" fmla="*/ 15 w 114"/>
                  <a:gd name="T25" fmla="*/ 269 h 269"/>
                  <a:gd name="T26" fmla="*/ 15 w 114"/>
                  <a:gd name="T27" fmla="*/ 19 h 269"/>
                  <a:gd name="T28" fmla="*/ 74 w 114"/>
                  <a:gd name="T29" fmla="*/ 16 h 269"/>
                  <a:gd name="T30" fmla="*/ 82 w 114"/>
                  <a:gd name="T31" fmla="*/ 14 h 269"/>
                  <a:gd name="T32" fmla="*/ 107 w 114"/>
                  <a:gd name="T33" fmla="*/ 12 h 269"/>
                  <a:gd name="T34" fmla="*/ 107 w 114"/>
                  <a:gd name="T35" fmla="*/ 48 h 269"/>
                  <a:gd name="T36" fmla="*/ 110 w 114"/>
                  <a:gd name="T37" fmla="*/ 54 h 269"/>
                  <a:gd name="T38" fmla="*/ 114 w 114"/>
                  <a:gd name="T39" fmla="*/ 5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269">
                    <a:moveTo>
                      <a:pt x="114" y="58"/>
                    </a:moveTo>
                    <a:lnTo>
                      <a:pt x="114" y="0"/>
                    </a:lnTo>
                    <a:lnTo>
                      <a:pt x="112" y="2"/>
                    </a:lnTo>
                    <a:lnTo>
                      <a:pt x="82" y="4"/>
                    </a:lnTo>
                    <a:lnTo>
                      <a:pt x="74" y="4"/>
                    </a:lnTo>
                    <a:lnTo>
                      <a:pt x="5" y="10"/>
                    </a:lnTo>
                    <a:lnTo>
                      <a:pt x="1" y="12"/>
                    </a:lnTo>
                    <a:lnTo>
                      <a:pt x="0" y="14"/>
                    </a:lnTo>
                    <a:lnTo>
                      <a:pt x="0" y="18"/>
                    </a:lnTo>
                    <a:lnTo>
                      <a:pt x="1" y="21"/>
                    </a:lnTo>
                    <a:lnTo>
                      <a:pt x="5" y="21"/>
                    </a:lnTo>
                    <a:lnTo>
                      <a:pt x="5" y="269"/>
                    </a:lnTo>
                    <a:lnTo>
                      <a:pt x="15" y="269"/>
                    </a:lnTo>
                    <a:lnTo>
                      <a:pt x="15" y="19"/>
                    </a:lnTo>
                    <a:lnTo>
                      <a:pt x="74" y="16"/>
                    </a:lnTo>
                    <a:lnTo>
                      <a:pt x="82" y="14"/>
                    </a:lnTo>
                    <a:lnTo>
                      <a:pt x="107" y="12"/>
                    </a:lnTo>
                    <a:lnTo>
                      <a:pt x="107" y="48"/>
                    </a:lnTo>
                    <a:lnTo>
                      <a:pt x="110" y="54"/>
                    </a:lnTo>
                    <a:lnTo>
                      <a:pt x="114" y="58"/>
                    </a:lnTo>
                    <a:close/>
                  </a:path>
                </a:pathLst>
              </a:custGeom>
              <a:solidFill>
                <a:srgbClr val="FFFF00"/>
              </a:solidFill>
              <a:ln w="1588">
                <a:solidFill>
                  <a:srgbClr val="000000"/>
                </a:solidFill>
                <a:prstDash val="solid"/>
                <a:round/>
                <a:headEnd/>
                <a:tailEnd/>
              </a:ln>
            </p:spPr>
            <p:txBody>
              <a:bodyPr/>
              <a:lstStyle/>
              <a:p>
                <a:endParaRPr lang="en-AU"/>
              </a:p>
            </p:txBody>
          </p:sp>
          <p:sp>
            <p:nvSpPr>
              <p:cNvPr id="5270" name="Freeform 150"/>
              <p:cNvSpPr>
                <a:spLocks/>
              </p:cNvSpPr>
              <p:nvPr/>
            </p:nvSpPr>
            <p:spPr bwMode="auto">
              <a:xfrm>
                <a:off x="2587" y="3114"/>
                <a:ext cx="4" cy="72"/>
              </a:xfrm>
              <a:custGeom>
                <a:avLst/>
                <a:gdLst>
                  <a:gd name="T0" fmla="*/ 5 w 7"/>
                  <a:gd name="T1" fmla="*/ 5 h 144"/>
                  <a:gd name="T2" fmla="*/ 0 w 7"/>
                  <a:gd name="T3" fmla="*/ 0 h 144"/>
                  <a:gd name="T4" fmla="*/ 0 w 7"/>
                  <a:gd name="T5" fmla="*/ 144 h 144"/>
                  <a:gd name="T6" fmla="*/ 7 w 7"/>
                  <a:gd name="T7" fmla="*/ 144 h 144"/>
                  <a:gd name="T8" fmla="*/ 7 w 7"/>
                  <a:gd name="T9" fmla="*/ 7 h 144"/>
                  <a:gd name="T10" fmla="*/ 5 w 7"/>
                  <a:gd name="T11" fmla="*/ 5 h 144"/>
                </a:gdLst>
                <a:ahLst/>
                <a:cxnLst>
                  <a:cxn ang="0">
                    <a:pos x="T0" y="T1"/>
                  </a:cxn>
                  <a:cxn ang="0">
                    <a:pos x="T2" y="T3"/>
                  </a:cxn>
                  <a:cxn ang="0">
                    <a:pos x="T4" y="T5"/>
                  </a:cxn>
                  <a:cxn ang="0">
                    <a:pos x="T6" y="T7"/>
                  </a:cxn>
                  <a:cxn ang="0">
                    <a:pos x="T8" y="T9"/>
                  </a:cxn>
                  <a:cxn ang="0">
                    <a:pos x="T10" y="T11"/>
                  </a:cxn>
                </a:cxnLst>
                <a:rect l="0" t="0" r="r" b="b"/>
                <a:pathLst>
                  <a:path w="7" h="144">
                    <a:moveTo>
                      <a:pt x="5" y="5"/>
                    </a:moveTo>
                    <a:lnTo>
                      <a:pt x="0" y="0"/>
                    </a:lnTo>
                    <a:lnTo>
                      <a:pt x="0" y="144"/>
                    </a:lnTo>
                    <a:lnTo>
                      <a:pt x="7" y="144"/>
                    </a:lnTo>
                    <a:lnTo>
                      <a:pt x="7" y="7"/>
                    </a:lnTo>
                    <a:lnTo>
                      <a:pt x="5" y="5"/>
                    </a:lnTo>
                    <a:close/>
                  </a:path>
                </a:pathLst>
              </a:custGeom>
              <a:solidFill>
                <a:srgbClr val="FFFF00"/>
              </a:solidFill>
              <a:ln w="1588">
                <a:solidFill>
                  <a:srgbClr val="000000"/>
                </a:solidFill>
                <a:prstDash val="solid"/>
                <a:round/>
                <a:headEnd/>
                <a:tailEnd/>
              </a:ln>
            </p:spPr>
            <p:txBody>
              <a:bodyPr/>
              <a:lstStyle/>
              <a:p>
                <a:endParaRPr lang="en-AU"/>
              </a:p>
            </p:txBody>
          </p:sp>
          <p:sp>
            <p:nvSpPr>
              <p:cNvPr id="5271" name="Freeform 151"/>
              <p:cNvSpPr>
                <a:spLocks/>
              </p:cNvSpPr>
              <p:nvPr/>
            </p:nvSpPr>
            <p:spPr bwMode="auto">
              <a:xfrm>
                <a:off x="2584" y="3094"/>
                <a:ext cx="73" cy="92"/>
              </a:xfrm>
              <a:custGeom>
                <a:avLst/>
                <a:gdLst>
                  <a:gd name="T0" fmla="*/ 145 w 145"/>
                  <a:gd name="T1" fmla="*/ 0 h 185"/>
                  <a:gd name="T2" fmla="*/ 145 w 145"/>
                  <a:gd name="T3" fmla="*/ 10 h 185"/>
                  <a:gd name="T4" fmla="*/ 136 w 145"/>
                  <a:gd name="T5" fmla="*/ 18 h 185"/>
                  <a:gd name="T6" fmla="*/ 132 w 145"/>
                  <a:gd name="T7" fmla="*/ 20 h 185"/>
                  <a:gd name="T8" fmla="*/ 124 w 145"/>
                  <a:gd name="T9" fmla="*/ 25 h 185"/>
                  <a:gd name="T10" fmla="*/ 113 w 145"/>
                  <a:gd name="T11" fmla="*/ 33 h 185"/>
                  <a:gd name="T12" fmla="*/ 101 w 145"/>
                  <a:gd name="T13" fmla="*/ 39 h 185"/>
                  <a:gd name="T14" fmla="*/ 76 w 145"/>
                  <a:gd name="T15" fmla="*/ 50 h 185"/>
                  <a:gd name="T16" fmla="*/ 63 w 145"/>
                  <a:gd name="T17" fmla="*/ 54 h 185"/>
                  <a:gd name="T18" fmla="*/ 50 w 145"/>
                  <a:gd name="T19" fmla="*/ 56 h 185"/>
                  <a:gd name="T20" fmla="*/ 34 w 145"/>
                  <a:gd name="T21" fmla="*/ 56 h 185"/>
                  <a:gd name="T22" fmla="*/ 27 w 145"/>
                  <a:gd name="T23" fmla="*/ 54 h 185"/>
                  <a:gd name="T24" fmla="*/ 21 w 145"/>
                  <a:gd name="T25" fmla="*/ 50 h 185"/>
                  <a:gd name="T26" fmla="*/ 13 w 145"/>
                  <a:gd name="T27" fmla="*/ 48 h 185"/>
                  <a:gd name="T28" fmla="*/ 11 w 145"/>
                  <a:gd name="T29" fmla="*/ 46 h 185"/>
                  <a:gd name="T30" fmla="*/ 6 w 145"/>
                  <a:gd name="T31" fmla="*/ 41 h 185"/>
                  <a:gd name="T32" fmla="*/ 6 w 145"/>
                  <a:gd name="T33" fmla="*/ 185 h 185"/>
                  <a:gd name="T34" fmla="*/ 0 w 145"/>
                  <a:gd name="T35" fmla="*/ 185 h 185"/>
                  <a:gd name="T36" fmla="*/ 0 w 145"/>
                  <a:gd name="T37" fmla="*/ 20 h 185"/>
                  <a:gd name="T38" fmla="*/ 6 w 145"/>
                  <a:gd name="T39" fmla="*/ 27 h 185"/>
                  <a:gd name="T40" fmla="*/ 9 w 145"/>
                  <a:gd name="T41" fmla="*/ 33 h 185"/>
                  <a:gd name="T42" fmla="*/ 13 w 145"/>
                  <a:gd name="T43" fmla="*/ 37 h 185"/>
                  <a:gd name="T44" fmla="*/ 19 w 145"/>
                  <a:gd name="T45" fmla="*/ 41 h 185"/>
                  <a:gd name="T46" fmla="*/ 23 w 145"/>
                  <a:gd name="T47" fmla="*/ 43 h 185"/>
                  <a:gd name="T48" fmla="*/ 27 w 145"/>
                  <a:gd name="T49" fmla="*/ 46 h 185"/>
                  <a:gd name="T50" fmla="*/ 32 w 145"/>
                  <a:gd name="T51" fmla="*/ 48 h 185"/>
                  <a:gd name="T52" fmla="*/ 52 w 145"/>
                  <a:gd name="T53" fmla="*/ 48 h 185"/>
                  <a:gd name="T54" fmla="*/ 67 w 145"/>
                  <a:gd name="T55" fmla="*/ 46 h 185"/>
                  <a:gd name="T56" fmla="*/ 80 w 145"/>
                  <a:gd name="T57" fmla="*/ 39 h 185"/>
                  <a:gd name="T58" fmla="*/ 103 w 145"/>
                  <a:gd name="T59" fmla="*/ 31 h 185"/>
                  <a:gd name="T60" fmla="*/ 113 w 145"/>
                  <a:gd name="T61" fmla="*/ 23 h 185"/>
                  <a:gd name="T62" fmla="*/ 124 w 145"/>
                  <a:gd name="T63" fmla="*/ 16 h 185"/>
                  <a:gd name="T64" fmla="*/ 130 w 145"/>
                  <a:gd name="T65" fmla="*/ 10 h 185"/>
                  <a:gd name="T66" fmla="*/ 145 w 145"/>
                  <a:gd name="T6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5" h="185">
                    <a:moveTo>
                      <a:pt x="145" y="0"/>
                    </a:moveTo>
                    <a:lnTo>
                      <a:pt x="145" y="10"/>
                    </a:lnTo>
                    <a:lnTo>
                      <a:pt x="136" y="18"/>
                    </a:lnTo>
                    <a:lnTo>
                      <a:pt x="132" y="20"/>
                    </a:lnTo>
                    <a:lnTo>
                      <a:pt x="124" y="25"/>
                    </a:lnTo>
                    <a:lnTo>
                      <a:pt x="113" y="33"/>
                    </a:lnTo>
                    <a:lnTo>
                      <a:pt x="101" y="39"/>
                    </a:lnTo>
                    <a:lnTo>
                      <a:pt x="76" y="50"/>
                    </a:lnTo>
                    <a:lnTo>
                      <a:pt x="63" y="54"/>
                    </a:lnTo>
                    <a:lnTo>
                      <a:pt x="50" y="56"/>
                    </a:lnTo>
                    <a:lnTo>
                      <a:pt x="34" y="56"/>
                    </a:lnTo>
                    <a:lnTo>
                      <a:pt x="27" y="54"/>
                    </a:lnTo>
                    <a:lnTo>
                      <a:pt x="21" y="50"/>
                    </a:lnTo>
                    <a:lnTo>
                      <a:pt x="13" y="48"/>
                    </a:lnTo>
                    <a:lnTo>
                      <a:pt x="11" y="46"/>
                    </a:lnTo>
                    <a:lnTo>
                      <a:pt x="6" y="41"/>
                    </a:lnTo>
                    <a:lnTo>
                      <a:pt x="6" y="185"/>
                    </a:lnTo>
                    <a:lnTo>
                      <a:pt x="0" y="185"/>
                    </a:lnTo>
                    <a:lnTo>
                      <a:pt x="0" y="20"/>
                    </a:lnTo>
                    <a:lnTo>
                      <a:pt x="6" y="27"/>
                    </a:lnTo>
                    <a:lnTo>
                      <a:pt x="9" y="33"/>
                    </a:lnTo>
                    <a:lnTo>
                      <a:pt x="13" y="37"/>
                    </a:lnTo>
                    <a:lnTo>
                      <a:pt x="19" y="41"/>
                    </a:lnTo>
                    <a:lnTo>
                      <a:pt x="23" y="43"/>
                    </a:lnTo>
                    <a:lnTo>
                      <a:pt x="27" y="46"/>
                    </a:lnTo>
                    <a:lnTo>
                      <a:pt x="32" y="48"/>
                    </a:lnTo>
                    <a:lnTo>
                      <a:pt x="52" y="48"/>
                    </a:lnTo>
                    <a:lnTo>
                      <a:pt x="67" y="46"/>
                    </a:lnTo>
                    <a:lnTo>
                      <a:pt x="80" y="39"/>
                    </a:lnTo>
                    <a:lnTo>
                      <a:pt x="103" y="31"/>
                    </a:lnTo>
                    <a:lnTo>
                      <a:pt x="113" y="23"/>
                    </a:lnTo>
                    <a:lnTo>
                      <a:pt x="124" y="16"/>
                    </a:lnTo>
                    <a:lnTo>
                      <a:pt x="130" y="10"/>
                    </a:lnTo>
                    <a:lnTo>
                      <a:pt x="145" y="0"/>
                    </a:lnTo>
                    <a:close/>
                  </a:path>
                </a:pathLst>
              </a:custGeom>
              <a:solidFill>
                <a:srgbClr val="FFFF00"/>
              </a:solidFill>
              <a:ln w="1588">
                <a:solidFill>
                  <a:srgbClr val="000000"/>
                </a:solidFill>
                <a:prstDash val="solid"/>
                <a:round/>
                <a:headEnd/>
                <a:tailEnd/>
              </a:ln>
            </p:spPr>
            <p:txBody>
              <a:bodyPr/>
              <a:lstStyle/>
              <a:p>
                <a:endParaRPr lang="en-AU"/>
              </a:p>
            </p:txBody>
          </p:sp>
          <p:sp>
            <p:nvSpPr>
              <p:cNvPr id="5272" name="Freeform 152"/>
              <p:cNvSpPr>
                <a:spLocks/>
              </p:cNvSpPr>
              <p:nvPr/>
            </p:nvSpPr>
            <p:spPr bwMode="auto">
              <a:xfrm>
                <a:off x="2641" y="3106"/>
                <a:ext cx="6" cy="112"/>
              </a:xfrm>
              <a:custGeom>
                <a:avLst/>
                <a:gdLst>
                  <a:gd name="T0" fmla="*/ 0 w 11"/>
                  <a:gd name="T1" fmla="*/ 8 h 223"/>
                  <a:gd name="T2" fmla="*/ 0 w 11"/>
                  <a:gd name="T3" fmla="*/ 223 h 223"/>
                  <a:gd name="T4" fmla="*/ 11 w 11"/>
                  <a:gd name="T5" fmla="*/ 223 h 223"/>
                  <a:gd name="T6" fmla="*/ 11 w 11"/>
                  <a:gd name="T7" fmla="*/ 0 h 223"/>
                  <a:gd name="T8" fmla="*/ 0 w 11"/>
                  <a:gd name="T9" fmla="*/ 8 h 223"/>
                </a:gdLst>
                <a:ahLst/>
                <a:cxnLst>
                  <a:cxn ang="0">
                    <a:pos x="T0" y="T1"/>
                  </a:cxn>
                  <a:cxn ang="0">
                    <a:pos x="T2" y="T3"/>
                  </a:cxn>
                  <a:cxn ang="0">
                    <a:pos x="T4" y="T5"/>
                  </a:cxn>
                  <a:cxn ang="0">
                    <a:pos x="T6" y="T7"/>
                  </a:cxn>
                  <a:cxn ang="0">
                    <a:pos x="T8" y="T9"/>
                  </a:cxn>
                </a:cxnLst>
                <a:rect l="0" t="0" r="r" b="b"/>
                <a:pathLst>
                  <a:path w="11" h="223">
                    <a:moveTo>
                      <a:pt x="0" y="8"/>
                    </a:moveTo>
                    <a:lnTo>
                      <a:pt x="0" y="223"/>
                    </a:lnTo>
                    <a:lnTo>
                      <a:pt x="11" y="223"/>
                    </a:lnTo>
                    <a:lnTo>
                      <a:pt x="11" y="0"/>
                    </a:lnTo>
                    <a:lnTo>
                      <a:pt x="0" y="8"/>
                    </a:lnTo>
                    <a:close/>
                  </a:path>
                </a:pathLst>
              </a:custGeom>
              <a:solidFill>
                <a:srgbClr val="FFFF00"/>
              </a:solidFill>
              <a:ln w="1588">
                <a:solidFill>
                  <a:srgbClr val="000000"/>
                </a:solidFill>
                <a:prstDash val="solid"/>
                <a:round/>
                <a:headEnd/>
                <a:tailEnd/>
              </a:ln>
            </p:spPr>
            <p:txBody>
              <a:bodyPr/>
              <a:lstStyle/>
              <a:p>
                <a:endParaRPr lang="en-AU"/>
              </a:p>
            </p:txBody>
          </p:sp>
          <p:sp>
            <p:nvSpPr>
              <p:cNvPr id="5273" name="Freeform 153"/>
              <p:cNvSpPr>
                <a:spLocks/>
              </p:cNvSpPr>
              <p:nvPr/>
            </p:nvSpPr>
            <p:spPr bwMode="auto">
              <a:xfrm>
                <a:off x="2641" y="3078"/>
                <a:ext cx="131" cy="210"/>
              </a:xfrm>
              <a:custGeom>
                <a:avLst/>
                <a:gdLst>
                  <a:gd name="T0" fmla="*/ 11 w 262"/>
                  <a:gd name="T1" fmla="*/ 46 h 418"/>
                  <a:gd name="T2" fmla="*/ 11 w 262"/>
                  <a:gd name="T3" fmla="*/ 13 h 418"/>
                  <a:gd name="T4" fmla="*/ 134 w 262"/>
                  <a:gd name="T5" fmla="*/ 13 h 418"/>
                  <a:gd name="T6" fmla="*/ 134 w 262"/>
                  <a:gd name="T7" fmla="*/ 272 h 418"/>
                  <a:gd name="T8" fmla="*/ 147 w 262"/>
                  <a:gd name="T9" fmla="*/ 272 h 418"/>
                  <a:gd name="T10" fmla="*/ 147 w 262"/>
                  <a:gd name="T11" fmla="*/ 13 h 418"/>
                  <a:gd name="T12" fmla="*/ 176 w 262"/>
                  <a:gd name="T13" fmla="*/ 13 h 418"/>
                  <a:gd name="T14" fmla="*/ 201 w 262"/>
                  <a:gd name="T15" fmla="*/ 80 h 418"/>
                  <a:gd name="T16" fmla="*/ 223 w 262"/>
                  <a:gd name="T17" fmla="*/ 136 h 418"/>
                  <a:gd name="T18" fmla="*/ 227 w 262"/>
                  <a:gd name="T19" fmla="*/ 151 h 418"/>
                  <a:gd name="T20" fmla="*/ 227 w 262"/>
                  <a:gd name="T21" fmla="*/ 316 h 418"/>
                  <a:gd name="T22" fmla="*/ 214 w 262"/>
                  <a:gd name="T23" fmla="*/ 316 h 418"/>
                  <a:gd name="T24" fmla="*/ 214 w 262"/>
                  <a:gd name="T25" fmla="*/ 332 h 418"/>
                  <a:gd name="T26" fmla="*/ 227 w 262"/>
                  <a:gd name="T27" fmla="*/ 332 h 418"/>
                  <a:gd name="T28" fmla="*/ 227 w 262"/>
                  <a:gd name="T29" fmla="*/ 370 h 418"/>
                  <a:gd name="T30" fmla="*/ 233 w 262"/>
                  <a:gd name="T31" fmla="*/ 388 h 418"/>
                  <a:gd name="T32" fmla="*/ 241 w 262"/>
                  <a:gd name="T33" fmla="*/ 418 h 418"/>
                  <a:gd name="T34" fmla="*/ 241 w 262"/>
                  <a:gd name="T35" fmla="*/ 332 h 418"/>
                  <a:gd name="T36" fmla="*/ 262 w 262"/>
                  <a:gd name="T37" fmla="*/ 332 h 418"/>
                  <a:gd name="T38" fmla="*/ 262 w 262"/>
                  <a:gd name="T39" fmla="*/ 316 h 418"/>
                  <a:gd name="T40" fmla="*/ 241 w 262"/>
                  <a:gd name="T41" fmla="*/ 316 h 418"/>
                  <a:gd name="T42" fmla="*/ 241 w 262"/>
                  <a:gd name="T43" fmla="*/ 153 h 418"/>
                  <a:gd name="T44" fmla="*/ 223 w 262"/>
                  <a:gd name="T45" fmla="*/ 105 h 418"/>
                  <a:gd name="T46" fmla="*/ 201 w 262"/>
                  <a:gd name="T47" fmla="*/ 50 h 418"/>
                  <a:gd name="T48" fmla="*/ 189 w 262"/>
                  <a:gd name="T49" fmla="*/ 13 h 418"/>
                  <a:gd name="T50" fmla="*/ 187 w 262"/>
                  <a:gd name="T51" fmla="*/ 11 h 418"/>
                  <a:gd name="T52" fmla="*/ 185 w 262"/>
                  <a:gd name="T53" fmla="*/ 7 h 418"/>
                  <a:gd name="T54" fmla="*/ 181 w 262"/>
                  <a:gd name="T55" fmla="*/ 5 h 418"/>
                  <a:gd name="T56" fmla="*/ 178 w 262"/>
                  <a:gd name="T57" fmla="*/ 2 h 418"/>
                  <a:gd name="T58" fmla="*/ 174 w 262"/>
                  <a:gd name="T59" fmla="*/ 0 h 418"/>
                  <a:gd name="T60" fmla="*/ 0 w 262"/>
                  <a:gd name="T61" fmla="*/ 0 h 418"/>
                  <a:gd name="T62" fmla="*/ 0 w 262"/>
                  <a:gd name="T63" fmla="*/ 53 h 418"/>
                  <a:gd name="T64" fmla="*/ 11 w 262"/>
                  <a:gd name="T65" fmla="*/ 4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418">
                    <a:moveTo>
                      <a:pt x="11" y="46"/>
                    </a:moveTo>
                    <a:lnTo>
                      <a:pt x="11" y="13"/>
                    </a:lnTo>
                    <a:lnTo>
                      <a:pt x="134" y="13"/>
                    </a:lnTo>
                    <a:lnTo>
                      <a:pt x="134" y="272"/>
                    </a:lnTo>
                    <a:lnTo>
                      <a:pt x="147" y="272"/>
                    </a:lnTo>
                    <a:lnTo>
                      <a:pt x="147" y="13"/>
                    </a:lnTo>
                    <a:lnTo>
                      <a:pt x="176" y="13"/>
                    </a:lnTo>
                    <a:lnTo>
                      <a:pt x="201" y="80"/>
                    </a:lnTo>
                    <a:lnTo>
                      <a:pt x="223" y="136"/>
                    </a:lnTo>
                    <a:lnTo>
                      <a:pt x="227" y="151"/>
                    </a:lnTo>
                    <a:lnTo>
                      <a:pt x="227" y="316"/>
                    </a:lnTo>
                    <a:lnTo>
                      <a:pt x="214" y="316"/>
                    </a:lnTo>
                    <a:lnTo>
                      <a:pt x="214" y="332"/>
                    </a:lnTo>
                    <a:lnTo>
                      <a:pt x="227" y="332"/>
                    </a:lnTo>
                    <a:lnTo>
                      <a:pt x="227" y="370"/>
                    </a:lnTo>
                    <a:lnTo>
                      <a:pt x="233" y="388"/>
                    </a:lnTo>
                    <a:lnTo>
                      <a:pt x="241" y="418"/>
                    </a:lnTo>
                    <a:lnTo>
                      <a:pt x="241" y="332"/>
                    </a:lnTo>
                    <a:lnTo>
                      <a:pt x="262" y="332"/>
                    </a:lnTo>
                    <a:lnTo>
                      <a:pt x="262" y="316"/>
                    </a:lnTo>
                    <a:lnTo>
                      <a:pt x="241" y="316"/>
                    </a:lnTo>
                    <a:lnTo>
                      <a:pt x="241" y="153"/>
                    </a:lnTo>
                    <a:lnTo>
                      <a:pt x="223" y="105"/>
                    </a:lnTo>
                    <a:lnTo>
                      <a:pt x="201" y="50"/>
                    </a:lnTo>
                    <a:lnTo>
                      <a:pt x="189" y="13"/>
                    </a:lnTo>
                    <a:lnTo>
                      <a:pt x="187" y="11"/>
                    </a:lnTo>
                    <a:lnTo>
                      <a:pt x="185" y="7"/>
                    </a:lnTo>
                    <a:lnTo>
                      <a:pt x="181" y="5"/>
                    </a:lnTo>
                    <a:lnTo>
                      <a:pt x="178" y="2"/>
                    </a:lnTo>
                    <a:lnTo>
                      <a:pt x="174" y="0"/>
                    </a:lnTo>
                    <a:lnTo>
                      <a:pt x="0" y="0"/>
                    </a:lnTo>
                    <a:lnTo>
                      <a:pt x="0" y="53"/>
                    </a:lnTo>
                    <a:lnTo>
                      <a:pt x="11" y="46"/>
                    </a:lnTo>
                    <a:close/>
                  </a:path>
                </a:pathLst>
              </a:custGeom>
              <a:solidFill>
                <a:srgbClr val="FFFF00"/>
              </a:solidFill>
              <a:ln w="1588">
                <a:solidFill>
                  <a:srgbClr val="000000"/>
                </a:solidFill>
                <a:prstDash val="solid"/>
                <a:round/>
                <a:headEnd/>
                <a:tailEnd/>
              </a:ln>
            </p:spPr>
            <p:txBody>
              <a:bodyPr/>
              <a:lstStyle/>
              <a:p>
                <a:endParaRPr lang="en-AU"/>
              </a:p>
            </p:txBody>
          </p:sp>
          <p:sp>
            <p:nvSpPr>
              <p:cNvPr id="5274" name="Freeform 154"/>
              <p:cNvSpPr>
                <a:spLocks/>
              </p:cNvSpPr>
              <p:nvPr/>
            </p:nvSpPr>
            <p:spPr bwMode="auto">
              <a:xfrm>
                <a:off x="2781" y="3034"/>
                <a:ext cx="78" cy="242"/>
              </a:xfrm>
              <a:custGeom>
                <a:avLst/>
                <a:gdLst>
                  <a:gd name="T0" fmla="*/ 15 w 155"/>
                  <a:gd name="T1" fmla="*/ 469 h 484"/>
                  <a:gd name="T2" fmla="*/ 30 w 155"/>
                  <a:gd name="T3" fmla="*/ 469 h 484"/>
                  <a:gd name="T4" fmla="*/ 30 w 155"/>
                  <a:gd name="T5" fmla="*/ 275 h 484"/>
                  <a:gd name="T6" fmla="*/ 27 w 155"/>
                  <a:gd name="T7" fmla="*/ 267 h 484"/>
                  <a:gd name="T8" fmla="*/ 23 w 155"/>
                  <a:gd name="T9" fmla="*/ 258 h 484"/>
                  <a:gd name="T10" fmla="*/ 8 w 155"/>
                  <a:gd name="T11" fmla="*/ 223 h 484"/>
                  <a:gd name="T12" fmla="*/ 2 w 155"/>
                  <a:gd name="T13" fmla="*/ 212 h 484"/>
                  <a:gd name="T14" fmla="*/ 0 w 155"/>
                  <a:gd name="T15" fmla="*/ 210 h 484"/>
                  <a:gd name="T16" fmla="*/ 0 w 155"/>
                  <a:gd name="T17" fmla="*/ 108 h 484"/>
                  <a:gd name="T18" fmla="*/ 25 w 155"/>
                  <a:gd name="T19" fmla="*/ 64 h 484"/>
                  <a:gd name="T20" fmla="*/ 53 w 155"/>
                  <a:gd name="T21" fmla="*/ 8 h 484"/>
                  <a:gd name="T22" fmla="*/ 57 w 155"/>
                  <a:gd name="T23" fmla="*/ 4 h 484"/>
                  <a:gd name="T24" fmla="*/ 61 w 155"/>
                  <a:gd name="T25" fmla="*/ 2 h 484"/>
                  <a:gd name="T26" fmla="*/ 65 w 155"/>
                  <a:gd name="T27" fmla="*/ 0 h 484"/>
                  <a:gd name="T28" fmla="*/ 73 w 155"/>
                  <a:gd name="T29" fmla="*/ 0 h 484"/>
                  <a:gd name="T30" fmla="*/ 111 w 155"/>
                  <a:gd name="T31" fmla="*/ 8 h 484"/>
                  <a:gd name="T32" fmla="*/ 138 w 155"/>
                  <a:gd name="T33" fmla="*/ 10 h 484"/>
                  <a:gd name="T34" fmla="*/ 149 w 155"/>
                  <a:gd name="T35" fmla="*/ 12 h 484"/>
                  <a:gd name="T36" fmla="*/ 153 w 155"/>
                  <a:gd name="T37" fmla="*/ 14 h 484"/>
                  <a:gd name="T38" fmla="*/ 155 w 155"/>
                  <a:gd name="T39" fmla="*/ 16 h 484"/>
                  <a:gd name="T40" fmla="*/ 155 w 155"/>
                  <a:gd name="T41" fmla="*/ 20 h 484"/>
                  <a:gd name="T42" fmla="*/ 153 w 155"/>
                  <a:gd name="T43" fmla="*/ 23 h 484"/>
                  <a:gd name="T44" fmla="*/ 151 w 155"/>
                  <a:gd name="T45" fmla="*/ 23 h 484"/>
                  <a:gd name="T46" fmla="*/ 138 w 155"/>
                  <a:gd name="T47" fmla="*/ 23 h 484"/>
                  <a:gd name="T48" fmla="*/ 92 w 155"/>
                  <a:gd name="T49" fmla="*/ 18 h 484"/>
                  <a:gd name="T50" fmla="*/ 92 w 155"/>
                  <a:gd name="T51" fmla="*/ 263 h 484"/>
                  <a:gd name="T52" fmla="*/ 80 w 155"/>
                  <a:gd name="T53" fmla="*/ 263 h 484"/>
                  <a:gd name="T54" fmla="*/ 80 w 155"/>
                  <a:gd name="T55" fmla="*/ 14 h 484"/>
                  <a:gd name="T56" fmla="*/ 65 w 155"/>
                  <a:gd name="T57" fmla="*/ 12 h 484"/>
                  <a:gd name="T58" fmla="*/ 65 w 155"/>
                  <a:gd name="T59" fmla="*/ 14 h 484"/>
                  <a:gd name="T60" fmla="*/ 61 w 155"/>
                  <a:gd name="T61" fmla="*/ 16 h 484"/>
                  <a:gd name="T62" fmla="*/ 59 w 155"/>
                  <a:gd name="T63" fmla="*/ 20 h 484"/>
                  <a:gd name="T64" fmla="*/ 25 w 155"/>
                  <a:gd name="T65" fmla="*/ 89 h 484"/>
                  <a:gd name="T66" fmla="*/ 11 w 155"/>
                  <a:gd name="T67" fmla="*/ 112 h 484"/>
                  <a:gd name="T68" fmla="*/ 11 w 155"/>
                  <a:gd name="T69" fmla="*/ 210 h 484"/>
                  <a:gd name="T70" fmla="*/ 13 w 155"/>
                  <a:gd name="T71" fmla="*/ 212 h 484"/>
                  <a:gd name="T72" fmla="*/ 19 w 155"/>
                  <a:gd name="T73" fmla="*/ 223 h 484"/>
                  <a:gd name="T74" fmla="*/ 34 w 155"/>
                  <a:gd name="T75" fmla="*/ 258 h 484"/>
                  <a:gd name="T76" fmla="*/ 38 w 155"/>
                  <a:gd name="T77" fmla="*/ 267 h 484"/>
                  <a:gd name="T78" fmla="*/ 38 w 155"/>
                  <a:gd name="T79" fmla="*/ 477 h 484"/>
                  <a:gd name="T80" fmla="*/ 38 w 155"/>
                  <a:gd name="T81" fmla="*/ 480 h 484"/>
                  <a:gd name="T82" fmla="*/ 34 w 155"/>
                  <a:gd name="T83" fmla="*/ 482 h 484"/>
                  <a:gd name="T84" fmla="*/ 30 w 155"/>
                  <a:gd name="T85" fmla="*/ 482 h 484"/>
                  <a:gd name="T86" fmla="*/ 23 w 155"/>
                  <a:gd name="T87" fmla="*/ 484 h 484"/>
                  <a:gd name="T88" fmla="*/ 15 w 155"/>
                  <a:gd name="T89" fmla="*/ 484 h 484"/>
                  <a:gd name="T90" fmla="*/ 15 w 155"/>
                  <a:gd name="T91" fmla="*/ 469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484">
                    <a:moveTo>
                      <a:pt x="15" y="469"/>
                    </a:moveTo>
                    <a:lnTo>
                      <a:pt x="30" y="469"/>
                    </a:lnTo>
                    <a:lnTo>
                      <a:pt x="30" y="275"/>
                    </a:lnTo>
                    <a:lnTo>
                      <a:pt x="27" y="267"/>
                    </a:lnTo>
                    <a:lnTo>
                      <a:pt x="23" y="258"/>
                    </a:lnTo>
                    <a:lnTo>
                      <a:pt x="8" y="223"/>
                    </a:lnTo>
                    <a:lnTo>
                      <a:pt x="2" y="212"/>
                    </a:lnTo>
                    <a:lnTo>
                      <a:pt x="0" y="210"/>
                    </a:lnTo>
                    <a:lnTo>
                      <a:pt x="0" y="108"/>
                    </a:lnTo>
                    <a:lnTo>
                      <a:pt x="25" y="64"/>
                    </a:lnTo>
                    <a:lnTo>
                      <a:pt x="53" y="8"/>
                    </a:lnTo>
                    <a:lnTo>
                      <a:pt x="57" y="4"/>
                    </a:lnTo>
                    <a:lnTo>
                      <a:pt x="61" y="2"/>
                    </a:lnTo>
                    <a:lnTo>
                      <a:pt x="65" y="0"/>
                    </a:lnTo>
                    <a:lnTo>
                      <a:pt x="73" y="0"/>
                    </a:lnTo>
                    <a:lnTo>
                      <a:pt x="111" y="8"/>
                    </a:lnTo>
                    <a:lnTo>
                      <a:pt x="138" y="10"/>
                    </a:lnTo>
                    <a:lnTo>
                      <a:pt x="149" y="12"/>
                    </a:lnTo>
                    <a:lnTo>
                      <a:pt x="153" y="14"/>
                    </a:lnTo>
                    <a:lnTo>
                      <a:pt x="155" y="16"/>
                    </a:lnTo>
                    <a:lnTo>
                      <a:pt x="155" y="20"/>
                    </a:lnTo>
                    <a:lnTo>
                      <a:pt x="153" y="23"/>
                    </a:lnTo>
                    <a:lnTo>
                      <a:pt x="151" y="23"/>
                    </a:lnTo>
                    <a:lnTo>
                      <a:pt x="138" y="23"/>
                    </a:lnTo>
                    <a:lnTo>
                      <a:pt x="92" y="18"/>
                    </a:lnTo>
                    <a:lnTo>
                      <a:pt x="92" y="263"/>
                    </a:lnTo>
                    <a:lnTo>
                      <a:pt x="80" y="263"/>
                    </a:lnTo>
                    <a:lnTo>
                      <a:pt x="80" y="14"/>
                    </a:lnTo>
                    <a:lnTo>
                      <a:pt x="65" y="12"/>
                    </a:lnTo>
                    <a:lnTo>
                      <a:pt x="65" y="14"/>
                    </a:lnTo>
                    <a:lnTo>
                      <a:pt x="61" y="16"/>
                    </a:lnTo>
                    <a:lnTo>
                      <a:pt x="59" y="20"/>
                    </a:lnTo>
                    <a:lnTo>
                      <a:pt x="25" y="89"/>
                    </a:lnTo>
                    <a:lnTo>
                      <a:pt x="11" y="112"/>
                    </a:lnTo>
                    <a:lnTo>
                      <a:pt x="11" y="210"/>
                    </a:lnTo>
                    <a:lnTo>
                      <a:pt x="13" y="212"/>
                    </a:lnTo>
                    <a:lnTo>
                      <a:pt x="19" y="223"/>
                    </a:lnTo>
                    <a:lnTo>
                      <a:pt x="34" y="258"/>
                    </a:lnTo>
                    <a:lnTo>
                      <a:pt x="38" y="267"/>
                    </a:lnTo>
                    <a:lnTo>
                      <a:pt x="38" y="477"/>
                    </a:lnTo>
                    <a:lnTo>
                      <a:pt x="38" y="480"/>
                    </a:lnTo>
                    <a:lnTo>
                      <a:pt x="34" y="482"/>
                    </a:lnTo>
                    <a:lnTo>
                      <a:pt x="30" y="482"/>
                    </a:lnTo>
                    <a:lnTo>
                      <a:pt x="23" y="484"/>
                    </a:lnTo>
                    <a:lnTo>
                      <a:pt x="15" y="484"/>
                    </a:lnTo>
                    <a:lnTo>
                      <a:pt x="15" y="469"/>
                    </a:lnTo>
                    <a:close/>
                  </a:path>
                </a:pathLst>
              </a:custGeom>
              <a:solidFill>
                <a:srgbClr val="FFFF00"/>
              </a:solidFill>
              <a:ln w="1588">
                <a:solidFill>
                  <a:srgbClr val="000000"/>
                </a:solidFill>
                <a:prstDash val="solid"/>
                <a:round/>
                <a:headEnd/>
                <a:tailEnd/>
              </a:ln>
            </p:spPr>
            <p:txBody>
              <a:bodyPr/>
              <a:lstStyle/>
              <a:p>
                <a:endParaRPr lang="en-AU"/>
              </a:p>
            </p:txBody>
          </p:sp>
          <p:sp>
            <p:nvSpPr>
              <p:cNvPr id="5275" name="Freeform 155"/>
              <p:cNvSpPr>
                <a:spLocks/>
              </p:cNvSpPr>
              <p:nvPr/>
            </p:nvSpPr>
            <p:spPr bwMode="auto">
              <a:xfrm>
                <a:off x="2564" y="3186"/>
                <a:ext cx="77" cy="20"/>
              </a:xfrm>
              <a:custGeom>
                <a:avLst/>
                <a:gdLst>
                  <a:gd name="T0" fmla="*/ 0 w 153"/>
                  <a:gd name="T1" fmla="*/ 9 h 40"/>
                  <a:gd name="T2" fmla="*/ 0 w 153"/>
                  <a:gd name="T3" fmla="*/ 0 h 40"/>
                  <a:gd name="T4" fmla="*/ 153 w 153"/>
                  <a:gd name="T5" fmla="*/ 0 h 40"/>
                  <a:gd name="T6" fmla="*/ 153 w 153"/>
                  <a:gd name="T7" fmla="*/ 40 h 40"/>
                  <a:gd name="T8" fmla="*/ 114 w 153"/>
                  <a:gd name="T9" fmla="*/ 9 h 40"/>
                  <a:gd name="T10" fmla="*/ 0 w 153"/>
                  <a:gd name="T11" fmla="*/ 9 h 40"/>
                </a:gdLst>
                <a:ahLst/>
                <a:cxnLst>
                  <a:cxn ang="0">
                    <a:pos x="T0" y="T1"/>
                  </a:cxn>
                  <a:cxn ang="0">
                    <a:pos x="T2" y="T3"/>
                  </a:cxn>
                  <a:cxn ang="0">
                    <a:pos x="T4" y="T5"/>
                  </a:cxn>
                  <a:cxn ang="0">
                    <a:pos x="T6" y="T7"/>
                  </a:cxn>
                  <a:cxn ang="0">
                    <a:pos x="T8" y="T9"/>
                  </a:cxn>
                  <a:cxn ang="0">
                    <a:pos x="T10" y="T11"/>
                  </a:cxn>
                </a:cxnLst>
                <a:rect l="0" t="0" r="r" b="b"/>
                <a:pathLst>
                  <a:path w="153" h="40">
                    <a:moveTo>
                      <a:pt x="0" y="9"/>
                    </a:moveTo>
                    <a:lnTo>
                      <a:pt x="0" y="0"/>
                    </a:lnTo>
                    <a:lnTo>
                      <a:pt x="153" y="0"/>
                    </a:lnTo>
                    <a:lnTo>
                      <a:pt x="153" y="40"/>
                    </a:lnTo>
                    <a:lnTo>
                      <a:pt x="114" y="9"/>
                    </a:lnTo>
                    <a:lnTo>
                      <a:pt x="0" y="9"/>
                    </a:lnTo>
                    <a:close/>
                  </a:path>
                </a:pathLst>
              </a:custGeom>
              <a:solidFill>
                <a:srgbClr val="FFFF00"/>
              </a:solidFill>
              <a:ln w="1588">
                <a:solidFill>
                  <a:srgbClr val="000000"/>
                </a:solidFill>
                <a:prstDash val="solid"/>
                <a:round/>
                <a:headEnd/>
                <a:tailEnd/>
              </a:ln>
            </p:spPr>
            <p:txBody>
              <a:bodyPr/>
              <a:lstStyle/>
              <a:p>
                <a:endParaRPr lang="en-AU"/>
              </a:p>
            </p:txBody>
          </p:sp>
          <p:sp>
            <p:nvSpPr>
              <p:cNvPr id="5276" name="Rectangle 156"/>
              <p:cNvSpPr>
                <a:spLocks noChangeArrowheads="1"/>
              </p:cNvSpPr>
              <p:nvPr/>
            </p:nvSpPr>
            <p:spPr bwMode="auto">
              <a:xfrm>
                <a:off x="2647" y="3186"/>
                <a:ext cx="61" cy="5"/>
              </a:xfrm>
              <a:prstGeom prst="rect">
                <a:avLst/>
              </a:prstGeom>
              <a:solidFill>
                <a:srgbClr val="FFFF00"/>
              </a:solidFill>
              <a:ln w="1588">
                <a:solidFill>
                  <a:srgbClr val="000000"/>
                </a:solidFill>
                <a:miter lim="800000"/>
                <a:headEnd/>
                <a:tailEnd/>
              </a:ln>
            </p:spPr>
            <p:txBody>
              <a:bodyPr/>
              <a:lstStyle/>
              <a:p>
                <a:endParaRPr lang="en-AU"/>
              </a:p>
            </p:txBody>
          </p:sp>
          <p:sp>
            <p:nvSpPr>
              <p:cNvPr id="5277" name="Rectangle 157"/>
              <p:cNvSpPr>
                <a:spLocks noChangeArrowheads="1"/>
              </p:cNvSpPr>
              <p:nvPr/>
            </p:nvSpPr>
            <p:spPr bwMode="auto">
              <a:xfrm>
                <a:off x="2714" y="3186"/>
                <a:ext cx="41" cy="5"/>
              </a:xfrm>
              <a:prstGeom prst="rect">
                <a:avLst/>
              </a:prstGeom>
              <a:solidFill>
                <a:srgbClr val="FFFF00"/>
              </a:solidFill>
              <a:ln w="1588">
                <a:solidFill>
                  <a:srgbClr val="000000"/>
                </a:solidFill>
                <a:miter lim="800000"/>
                <a:headEnd/>
                <a:tailEnd/>
              </a:ln>
            </p:spPr>
            <p:txBody>
              <a:bodyPr/>
              <a:lstStyle/>
              <a:p>
                <a:endParaRPr lang="en-AU"/>
              </a:p>
            </p:txBody>
          </p:sp>
          <p:sp>
            <p:nvSpPr>
              <p:cNvPr id="5278" name="Freeform 158"/>
              <p:cNvSpPr>
                <a:spLocks/>
              </p:cNvSpPr>
              <p:nvPr/>
            </p:nvSpPr>
            <p:spPr bwMode="auto">
              <a:xfrm>
                <a:off x="2572" y="3191"/>
                <a:ext cx="22" cy="19"/>
              </a:xfrm>
              <a:custGeom>
                <a:avLst/>
                <a:gdLst>
                  <a:gd name="T0" fmla="*/ 44 w 44"/>
                  <a:gd name="T1" fmla="*/ 0 h 39"/>
                  <a:gd name="T2" fmla="*/ 0 w 44"/>
                  <a:gd name="T3" fmla="*/ 0 h 39"/>
                  <a:gd name="T4" fmla="*/ 44 w 44"/>
                  <a:gd name="T5" fmla="*/ 39 h 39"/>
                  <a:gd name="T6" fmla="*/ 44 w 44"/>
                  <a:gd name="T7" fmla="*/ 0 h 39"/>
                </a:gdLst>
                <a:ahLst/>
                <a:cxnLst>
                  <a:cxn ang="0">
                    <a:pos x="T0" y="T1"/>
                  </a:cxn>
                  <a:cxn ang="0">
                    <a:pos x="T2" y="T3"/>
                  </a:cxn>
                  <a:cxn ang="0">
                    <a:pos x="T4" y="T5"/>
                  </a:cxn>
                  <a:cxn ang="0">
                    <a:pos x="T6" y="T7"/>
                  </a:cxn>
                </a:cxnLst>
                <a:rect l="0" t="0" r="r" b="b"/>
                <a:pathLst>
                  <a:path w="44" h="39">
                    <a:moveTo>
                      <a:pt x="44" y="0"/>
                    </a:moveTo>
                    <a:lnTo>
                      <a:pt x="0" y="0"/>
                    </a:lnTo>
                    <a:lnTo>
                      <a:pt x="44" y="39"/>
                    </a:lnTo>
                    <a:lnTo>
                      <a:pt x="44" y="0"/>
                    </a:lnTo>
                    <a:close/>
                  </a:path>
                </a:pathLst>
              </a:custGeom>
              <a:solidFill>
                <a:srgbClr val="FFFF00"/>
              </a:solidFill>
              <a:ln w="1588">
                <a:solidFill>
                  <a:srgbClr val="000000"/>
                </a:solidFill>
                <a:prstDash val="solid"/>
                <a:round/>
                <a:headEnd/>
                <a:tailEnd/>
              </a:ln>
            </p:spPr>
            <p:txBody>
              <a:bodyPr/>
              <a:lstStyle/>
              <a:p>
                <a:endParaRPr lang="en-AU"/>
              </a:p>
            </p:txBody>
          </p:sp>
          <p:sp>
            <p:nvSpPr>
              <p:cNvPr id="5279" name="Freeform 159"/>
              <p:cNvSpPr>
                <a:spLocks/>
              </p:cNvSpPr>
              <p:nvPr/>
            </p:nvSpPr>
            <p:spPr bwMode="auto">
              <a:xfrm>
                <a:off x="2508" y="3187"/>
                <a:ext cx="240" cy="74"/>
              </a:xfrm>
              <a:custGeom>
                <a:avLst/>
                <a:gdLst>
                  <a:gd name="T0" fmla="*/ 67 w 480"/>
                  <a:gd name="T1" fmla="*/ 0 h 147"/>
                  <a:gd name="T2" fmla="*/ 113 w 480"/>
                  <a:gd name="T3" fmla="*/ 0 h 147"/>
                  <a:gd name="T4" fmla="*/ 113 w 480"/>
                  <a:gd name="T5" fmla="*/ 7 h 147"/>
                  <a:gd name="T6" fmla="*/ 128 w 480"/>
                  <a:gd name="T7" fmla="*/ 7 h 147"/>
                  <a:gd name="T8" fmla="*/ 172 w 480"/>
                  <a:gd name="T9" fmla="*/ 46 h 147"/>
                  <a:gd name="T10" fmla="*/ 172 w 480"/>
                  <a:gd name="T11" fmla="*/ 7 h 147"/>
                  <a:gd name="T12" fmla="*/ 227 w 480"/>
                  <a:gd name="T13" fmla="*/ 7 h 147"/>
                  <a:gd name="T14" fmla="*/ 266 w 480"/>
                  <a:gd name="T15" fmla="*/ 38 h 147"/>
                  <a:gd name="T16" fmla="*/ 266 w 480"/>
                  <a:gd name="T17" fmla="*/ 61 h 147"/>
                  <a:gd name="T18" fmla="*/ 277 w 480"/>
                  <a:gd name="T19" fmla="*/ 61 h 147"/>
                  <a:gd name="T20" fmla="*/ 277 w 480"/>
                  <a:gd name="T21" fmla="*/ 7 h 147"/>
                  <a:gd name="T22" fmla="*/ 400 w 480"/>
                  <a:gd name="T23" fmla="*/ 7 h 147"/>
                  <a:gd name="T24" fmla="*/ 400 w 480"/>
                  <a:gd name="T25" fmla="*/ 55 h 147"/>
                  <a:gd name="T26" fmla="*/ 413 w 480"/>
                  <a:gd name="T27" fmla="*/ 55 h 147"/>
                  <a:gd name="T28" fmla="*/ 413 w 480"/>
                  <a:gd name="T29" fmla="*/ 7 h 147"/>
                  <a:gd name="T30" fmla="*/ 440 w 480"/>
                  <a:gd name="T31" fmla="*/ 7 h 147"/>
                  <a:gd name="T32" fmla="*/ 440 w 480"/>
                  <a:gd name="T33" fmla="*/ 74 h 147"/>
                  <a:gd name="T34" fmla="*/ 480 w 480"/>
                  <a:gd name="T35" fmla="*/ 74 h 147"/>
                  <a:gd name="T36" fmla="*/ 480 w 480"/>
                  <a:gd name="T37" fmla="*/ 123 h 147"/>
                  <a:gd name="T38" fmla="*/ 480 w 480"/>
                  <a:gd name="T39" fmla="*/ 121 h 147"/>
                  <a:gd name="T40" fmla="*/ 365 w 480"/>
                  <a:gd name="T41" fmla="*/ 147 h 147"/>
                  <a:gd name="T42" fmla="*/ 365 w 480"/>
                  <a:gd name="T43" fmla="*/ 144 h 147"/>
                  <a:gd name="T44" fmla="*/ 19 w 480"/>
                  <a:gd name="T45" fmla="*/ 130 h 147"/>
                  <a:gd name="T46" fmla="*/ 0 w 480"/>
                  <a:gd name="T47" fmla="*/ 126 h 147"/>
                  <a:gd name="T48" fmla="*/ 0 w 480"/>
                  <a:gd name="T49" fmla="*/ 71 h 147"/>
                  <a:gd name="T50" fmla="*/ 34 w 480"/>
                  <a:gd name="T51" fmla="*/ 71 h 147"/>
                  <a:gd name="T52" fmla="*/ 34 w 480"/>
                  <a:gd name="T53" fmla="*/ 0 h 147"/>
                  <a:gd name="T54" fmla="*/ 57 w 480"/>
                  <a:gd name="T55" fmla="*/ 0 h 147"/>
                  <a:gd name="T56" fmla="*/ 57 w 480"/>
                  <a:gd name="T57" fmla="*/ 61 h 147"/>
                  <a:gd name="T58" fmla="*/ 67 w 480"/>
                  <a:gd name="T59" fmla="*/ 61 h 147"/>
                  <a:gd name="T60" fmla="*/ 67 w 480"/>
                  <a:gd name="T6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0" h="147">
                    <a:moveTo>
                      <a:pt x="67" y="0"/>
                    </a:moveTo>
                    <a:lnTo>
                      <a:pt x="113" y="0"/>
                    </a:lnTo>
                    <a:lnTo>
                      <a:pt x="113" y="7"/>
                    </a:lnTo>
                    <a:lnTo>
                      <a:pt x="128" y="7"/>
                    </a:lnTo>
                    <a:lnTo>
                      <a:pt x="172" y="46"/>
                    </a:lnTo>
                    <a:lnTo>
                      <a:pt x="172" y="7"/>
                    </a:lnTo>
                    <a:lnTo>
                      <a:pt x="227" y="7"/>
                    </a:lnTo>
                    <a:lnTo>
                      <a:pt x="266" y="38"/>
                    </a:lnTo>
                    <a:lnTo>
                      <a:pt x="266" y="61"/>
                    </a:lnTo>
                    <a:lnTo>
                      <a:pt x="277" y="61"/>
                    </a:lnTo>
                    <a:lnTo>
                      <a:pt x="277" y="7"/>
                    </a:lnTo>
                    <a:lnTo>
                      <a:pt x="400" y="7"/>
                    </a:lnTo>
                    <a:lnTo>
                      <a:pt x="400" y="55"/>
                    </a:lnTo>
                    <a:lnTo>
                      <a:pt x="413" y="55"/>
                    </a:lnTo>
                    <a:lnTo>
                      <a:pt x="413" y="7"/>
                    </a:lnTo>
                    <a:lnTo>
                      <a:pt x="440" y="7"/>
                    </a:lnTo>
                    <a:lnTo>
                      <a:pt x="440" y="74"/>
                    </a:lnTo>
                    <a:lnTo>
                      <a:pt x="480" y="74"/>
                    </a:lnTo>
                    <a:lnTo>
                      <a:pt x="480" y="123"/>
                    </a:lnTo>
                    <a:lnTo>
                      <a:pt x="480" y="121"/>
                    </a:lnTo>
                    <a:lnTo>
                      <a:pt x="365" y="147"/>
                    </a:lnTo>
                    <a:lnTo>
                      <a:pt x="365" y="144"/>
                    </a:lnTo>
                    <a:lnTo>
                      <a:pt x="19" y="130"/>
                    </a:lnTo>
                    <a:lnTo>
                      <a:pt x="0" y="126"/>
                    </a:lnTo>
                    <a:lnTo>
                      <a:pt x="0" y="71"/>
                    </a:lnTo>
                    <a:lnTo>
                      <a:pt x="34" y="71"/>
                    </a:lnTo>
                    <a:lnTo>
                      <a:pt x="34" y="0"/>
                    </a:lnTo>
                    <a:lnTo>
                      <a:pt x="57" y="0"/>
                    </a:lnTo>
                    <a:lnTo>
                      <a:pt x="57" y="61"/>
                    </a:lnTo>
                    <a:lnTo>
                      <a:pt x="67" y="61"/>
                    </a:lnTo>
                    <a:lnTo>
                      <a:pt x="67" y="0"/>
                    </a:lnTo>
                    <a:close/>
                  </a:path>
                </a:pathLst>
              </a:custGeom>
              <a:solidFill>
                <a:srgbClr val="00FF00"/>
              </a:solidFill>
              <a:ln w="1588">
                <a:solidFill>
                  <a:srgbClr val="000000"/>
                </a:solidFill>
                <a:prstDash val="solid"/>
                <a:round/>
                <a:headEnd/>
                <a:tailEnd/>
              </a:ln>
            </p:spPr>
            <p:txBody>
              <a:bodyPr/>
              <a:lstStyle/>
              <a:p>
                <a:endParaRPr lang="en-AU"/>
              </a:p>
            </p:txBody>
          </p:sp>
          <p:sp>
            <p:nvSpPr>
              <p:cNvPr id="5280" name="Freeform 160"/>
              <p:cNvSpPr>
                <a:spLocks/>
              </p:cNvSpPr>
              <p:nvPr/>
            </p:nvSpPr>
            <p:spPr bwMode="auto">
              <a:xfrm>
                <a:off x="2728" y="3191"/>
                <a:ext cx="27" cy="46"/>
              </a:xfrm>
              <a:custGeom>
                <a:avLst/>
                <a:gdLst>
                  <a:gd name="T0" fmla="*/ 0 w 53"/>
                  <a:gd name="T1" fmla="*/ 0 h 92"/>
                  <a:gd name="T2" fmla="*/ 0 w 53"/>
                  <a:gd name="T3" fmla="*/ 67 h 92"/>
                  <a:gd name="T4" fmla="*/ 40 w 53"/>
                  <a:gd name="T5" fmla="*/ 67 h 92"/>
                  <a:gd name="T6" fmla="*/ 40 w 53"/>
                  <a:gd name="T7" fmla="*/ 92 h 92"/>
                  <a:gd name="T8" fmla="*/ 53 w 53"/>
                  <a:gd name="T9" fmla="*/ 92 h 92"/>
                  <a:gd name="T10" fmla="*/ 53 w 53"/>
                  <a:gd name="T11" fmla="*/ 0 h 92"/>
                  <a:gd name="T12" fmla="*/ 0 w 53"/>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53" h="92">
                    <a:moveTo>
                      <a:pt x="0" y="0"/>
                    </a:moveTo>
                    <a:lnTo>
                      <a:pt x="0" y="67"/>
                    </a:lnTo>
                    <a:lnTo>
                      <a:pt x="40" y="67"/>
                    </a:lnTo>
                    <a:lnTo>
                      <a:pt x="40" y="92"/>
                    </a:lnTo>
                    <a:lnTo>
                      <a:pt x="53" y="92"/>
                    </a:lnTo>
                    <a:lnTo>
                      <a:pt x="53" y="0"/>
                    </a:lnTo>
                    <a:lnTo>
                      <a:pt x="0" y="0"/>
                    </a:lnTo>
                    <a:close/>
                  </a:path>
                </a:pathLst>
              </a:custGeom>
              <a:solidFill>
                <a:srgbClr val="80C2FF"/>
              </a:solidFill>
              <a:ln w="1588">
                <a:solidFill>
                  <a:srgbClr val="000000"/>
                </a:solidFill>
                <a:prstDash val="solid"/>
                <a:round/>
                <a:headEnd/>
                <a:tailEnd/>
              </a:ln>
            </p:spPr>
            <p:txBody>
              <a:bodyPr/>
              <a:lstStyle/>
              <a:p>
                <a:endParaRPr lang="en-AU"/>
              </a:p>
            </p:txBody>
          </p:sp>
          <p:sp>
            <p:nvSpPr>
              <p:cNvPr id="5281" name="Freeform 161"/>
              <p:cNvSpPr>
                <a:spLocks/>
              </p:cNvSpPr>
              <p:nvPr/>
            </p:nvSpPr>
            <p:spPr bwMode="auto">
              <a:xfrm>
                <a:off x="2748" y="3244"/>
                <a:ext cx="7" cy="20"/>
              </a:xfrm>
              <a:custGeom>
                <a:avLst/>
                <a:gdLst>
                  <a:gd name="T0" fmla="*/ 0 w 13"/>
                  <a:gd name="T1" fmla="*/ 8 h 38"/>
                  <a:gd name="T2" fmla="*/ 0 w 13"/>
                  <a:gd name="T3" fmla="*/ 0 h 38"/>
                  <a:gd name="T4" fmla="*/ 13 w 13"/>
                  <a:gd name="T5" fmla="*/ 0 h 38"/>
                  <a:gd name="T6" fmla="*/ 13 w 13"/>
                  <a:gd name="T7" fmla="*/ 38 h 38"/>
                  <a:gd name="T8" fmla="*/ 0 w 13"/>
                  <a:gd name="T9" fmla="*/ 8 h 38"/>
                </a:gdLst>
                <a:ahLst/>
                <a:cxnLst>
                  <a:cxn ang="0">
                    <a:pos x="T0" y="T1"/>
                  </a:cxn>
                  <a:cxn ang="0">
                    <a:pos x="T2" y="T3"/>
                  </a:cxn>
                  <a:cxn ang="0">
                    <a:pos x="T4" y="T5"/>
                  </a:cxn>
                  <a:cxn ang="0">
                    <a:pos x="T6" y="T7"/>
                  </a:cxn>
                  <a:cxn ang="0">
                    <a:pos x="T8" y="T9"/>
                  </a:cxn>
                </a:cxnLst>
                <a:rect l="0" t="0" r="r" b="b"/>
                <a:pathLst>
                  <a:path w="13" h="38">
                    <a:moveTo>
                      <a:pt x="0" y="8"/>
                    </a:moveTo>
                    <a:lnTo>
                      <a:pt x="0" y="0"/>
                    </a:lnTo>
                    <a:lnTo>
                      <a:pt x="13" y="0"/>
                    </a:lnTo>
                    <a:lnTo>
                      <a:pt x="13" y="38"/>
                    </a:lnTo>
                    <a:lnTo>
                      <a:pt x="0" y="8"/>
                    </a:lnTo>
                    <a:close/>
                  </a:path>
                </a:pathLst>
              </a:custGeom>
              <a:solidFill>
                <a:srgbClr val="0080FF"/>
              </a:solidFill>
              <a:ln w="1588">
                <a:solidFill>
                  <a:srgbClr val="000000"/>
                </a:solidFill>
                <a:prstDash val="solid"/>
                <a:round/>
                <a:headEnd/>
                <a:tailEnd/>
              </a:ln>
            </p:spPr>
            <p:txBody>
              <a:bodyPr/>
              <a:lstStyle/>
              <a:p>
                <a:endParaRPr lang="en-AU"/>
              </a:p>
            </p:txBody>
          </p:sp>
          <p:sp>
            <p:nvSpPr>
              <p:cNvPr id="5282" name="Freeform 162"/>
              <p:cNvSpPr>
                <a:spLocks/>
              </p:cNvSpPr>
              <p:nvPr/>
            </p:nvSpPr>
            <p:spPr bwMode="auto">
              <a:xfrm>
                <a:off x="2518" y="3252"/>
                <a:ext cx="173" cy="65"/>
              </a:xfrm>
              <a:custGeom>
                <a:avLst/>
                <a:gdLst>
                  <a:gd name="T0" fmla="*/ 96 w 346"/>
                  <a:gd name="T1" fmla="*/ 41 h 131"/>
                  <a:gd name="T2" fmla="*/ 101 w 346"/>
                  <a:gd name="T3" fmla="*/ 37 h 131"/>
                  <a:gd name="T4" fmla="*/ 109 w 346"/>
                  <a:gd name="T5" fmla="*/ 35 h 131"/>
                  <a:gd name="T6" fmla="*/ 119 w 346"/>
                  <a:gd name="T7" fmla="*/ 33 h 131"/>
                  <a:gd name="T8" fmla="*/ 170 w 346"/>
                  <a:gd name="T9" fmla="*/ 33 h 131"/>
                  <a:gd name="T10" fmla="*/ 170 w 346"/>
                  <a:gd name="T11" fmla="*/ 48 h 131"/>
                  <a:gd name="T12" fmla="*/ 176 w 346"/>
                  <a:gd name="T13" fmla="*/ 52 h 131"/>
                  <a:gd name="T14" fmla="*/ 182 w 346"/>
                  <a:gd name="T15" fmla="*/ 54 h 131"/>
                  <a:gd name="T16" fmla="*/ 186 w 346"/>
                  <a:gd name="T17" fmla="*/ 56 h 131"/>
                  <a:gd name="T18" fmla="*/ 189 w 346"/>
                  <a:gd name="T19" fmla="*/ 60 h 131"/>
                  <a:gd name="T20" fmla="*/ 191 w 346"/>
                  <a:gd name="T21" fmla="*/ 64 h 131"/>
                  <a:gd name="T22" fmla="*/ 195 w 346"/>
                  <a:gd name="T23" fmla="*/ 67 h 131"/>
                  <a:gd name="T24" fmla="*/ 195 w 346"/>
                  <a:gd name="T25" fmla="*/ 73 h 131"/>
                  <a:gd name="T26" fmla="*/ 197 w 346"/>
                  <a:gd name="T27" fmla="*/ 77 h 131"/>
                  <a:gd name="T28" fmla="*/ 195 w 346"/>
                  <a:gd name="T29" fmla="*/ 81 h 131"/>
                  <a:gd name="T30" fmla="*/ 195 w 346"/>
                  <a:gd name="T31" fmla="*/ 87 h 131"/>
                  <a:gd name="T32" fmla="*/ 193 w 346"/>
                  <a:gd name="T33" fmla="*/ 90 h 131"/>
                  <a:gd name="T34" fmla="*/ 189 w 346"/>
                  <a:gd name="T35" fmla="*/ 94 h 131"/>
                  <a:gd name="T36" fmla="*/ 186 w 346"/>
                  <a:gd name="T37" fmla="*/ 98 h 131"/>
                  <a:gd name="T38" fmla="*/ 182 w 346"/>
                  <a:gd name="T39" fmla="*/ 102 h 131"/>
                  <a:gd name="T40" fmla="*/ 178 w 346"/>
                  <a:gd name="T41" fmla="*/ 106 h 131"/>
                  <a:gd name="T42" fmla="*/ 174 w 346"/>
                  <a:gd name="T43" fmla="*/ 108 h 131"/>
                  <a:gd name="T44" fmla="*/ 168 w 346"/>
                  <a:gd name="T45" fmla="*/ 108 h 131"/>
                  <a:gd name="T46" fmla="*/ 161 w 346"/>
                  <a:gd name="T47" fmla="*/ 108 h 131"/>
                  <a:gd name="T48" fmla="*/ 161 w 346"/>
                  <a:gd name="T49" fmla="*/ 48 h 131"/>
                  <a:gd name="T50" fmla="*/ 157 w 346"/>
                  <a:gd name="T51" fmla="*/ 42 h 131"/>
                  <a:gd name="T52" fmla="*/ 153 w 346"/>
                  <a:gd name="T53" fmla="*/ 41 h 131"/>
                  <a:gd name="T54" fmla="*/ 147 w 346"/>
                  <a:gd name="T55" fmla="*/ 39 h 131"/>
                  <a:gd name="T56" fmla="*/ 143 w 346"/>
                  <a:gd name="T57" fmla="*/ 35 h 131"/>
                  <a:gd name="T58" fmla="*/ 134 w 346"/>
                  <a:gd name="T59" fmla="*/ 33 h 131"/>
                  <a:gd name="T60" fmla="*/ 119 w 346"/>
                  <a:gd name="T61" fmla="*/ 33 h 131"/>
                  <a:gd name="T62" fmla="*/ 109 w 346"/>
                  <a:gd name="T63" fmla="*/ 35 h 131"/>
                  <a:gd name="T64" fmla="*/ 101 w 346"/>
                  <a:gd name="T65" fmla="*/ 37 h 131"/>
                  <a:gd name="T66" fmla="*/ 96 w 346"/>
                  <a:gd name="T67" fmla="*/ 41 h 131"/>
                  <a:gd name="T68" fmla="*/ 101 w 346"/>
                  <a:gd name="T69" fmla="*/ 42 h 131"/>
                  <a:gd name="T70" fmla="*/ 107 w 346"/>
                  <a:gd name="T71" fmla="*/ 46 h 131"/>
                  <a:gd name="T72" fmla="*/ 115 w 346"/>
                  <a:gd name="T73" fmla="*/ 48 h 131"/>
                  <a:gd name="T74" fmla="*/ 121 w 346"/>
                  <a:gd name="T75" fmla="*/ 50 h 131"/>
                  <a:gd name="T76" fmla="*/ 140 w 346"/>
                  <a:gd name="T77" fmla="*/ 50 h 131"/>
                  <a:gd name="T78" fmla="*/ 140 w 346"/>
                  <a:gd name="T79" fmla="*/ 112 h 131"/>
                  <a:gd name="T80" fmla="*/ 124 w 346"/>
                  <a:gd name="T81" fmla="*/ 112 h 131"/>
                  <a:gd name="T82" fmla="*/ 115 w 346"/>
                  <a:gd name="T83" fmla="*/ 110 h 131"/>
                  <a:gd name="T84" fmla="*/ 115 w 346"/>
                  <a:gd name="T85" fmla="*/ 131 h 131"/>
                  <a:gd name="T86" fmla="*/ 220 w 346"/>
                  <a:gd name="T87" fmla="*/ 131 h 131"/>
                  <a:gd name="T88" fmla="*/ 220 w 346"/>
                  <a:gd name="T89" fmla="*/ 39 h 131"/>
                  <a:gd name="T90" fmla="*/ 346 w 346"/>
                  <a:gd name="T91" fmla="*/ 17 h 131"/>
                  <a:gd name="T92" fmla="*/ 346 w 346"/>
                  <a:gd name="T93" fmla="*/ 14 h 131"/>
                  <a:gd name="T94" fmla="*/ 0 w 346"/>
                  <a:gd name="T95" fmla="*/ 0 h 131"/>
                  <a:gd name="T96" fmla="*/ 96 w 346"/>
                  <a:gd name="T97" fmla="*/ 4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131">
                    <a:moveTo>
                      <a:pt x="96" y="41"/>
                    </a:moveTo>
                    <a:lnTo>
                      <a:pt x="101" y="37"/>
                    </a:lnTo>
                    <a:lnTo>
                      <a:pt x="109" y="35"/>
                    </a:lnTo>
                    <a:lnTo>
                      <a:pt x="119" y="33"/>
                    </a:lnTo>
                    <a:lnTo>
                      <a:pt x="170" y="33"/>
                    </a:lnTo>
                    <a:lnTo>
                      <a:pt x="170" y="48"/>
                    </a:lnTo>
                    <a:lnTo>
                      <a:pt x="176" y="52"/>
                    </a:lnTo>
                    <a:lnTo>
                      <a:pt x="182" y="54"/>
                    </a:lnTo>
                    <a:lnTo>
                      <a:pt x="186" y="56"/>
                    </a:lnTo>
                    <a:lnTo>
                      <a:pt x="189" y="60"/>
                    </a:lnTo>
                    <a:lnTo>
                      <a:pt x="191" y="64"/>
                    </a:lnTo>
                    <a:lnTo>
                      <a:pt x="195" y="67"/>
                    </a:lnTo>
                    <a:lnTo>
                      <a:pt x="195" y="73"/>
                    </a:lnTo>
                    <a:lnTo>
                      <a:pt x="197" y="77"/>
                    </a:lnTo>
                    <a:lnTo>
                      <a:pt x="195" y="81"/>
                    </a:lnTo>
                    <a:lnTo>
                      <a:pt x="195" y="87"/>
                    </a:lnTo>
                    <a:lnTo>
                      <a:pt x="193" y="90"/>
                    </a:lnTo>
                    <a:lnTo>
                      <a:pt x="189" y="94"/>
                    </a:lnTo>
                    <a:lnTo>
                      <a:pt x="186" y="98"/>
                    </a:lnTo>
                    <a:lnTo>
                      <a:pt x="182" y="102"/>
                    </a:lnTo>
                    <a:lnTo>
                      <a:pt x="178" y="106"/>
                    </a:lnTo>
                    <a:lnTo>
                      <a:pt x="174" y="108"/>
                    </a:lnTo>
                    <a:lnTo>
                      <a:pt x="168" y="108"/>
                    </a:lnTo>
                    <a:lnTo>
                      <a:pt x="161" y="108"/>
                    </a:lnTo>
                    <a:lnTo>
                      <a:pt x="161" y="48"/>
                    </a:lnTo>
                    <a:lnTo>
                      <a:pt x="157" y="42"/>
                    </a:lnTo>
                    <a:lnTo>
                      <a:pt x="153" y="41"/>
                    </a:lnTo>
                    <a:lnTo>
                      <a:pt x="147" y="39"/>
                    </a:lnTo>
                    <a:lnTo>
                      <a:pt x="143" y="35"/>
                    </a:lnTo>
                    <a:lnTo>
                      <a:pt x="134" y="33"/>
                    </a:lnTo>
                    <a:lnTo>
                      <a:pt x="119" y="33"/>
                    </a:lnTo>
                    <a:lnTo>
                      <a:pt x="109" y="35"/>
                    </a:lnTo>
                    <a:lnTo>
                      <a:pt x="101" y="37"/>
                    </a:lnTo>
                    <a:lnTo>
                      <a:pt x="96" y="41"/>
                    </a:lnTo>
                    <a:lnTo>
                      <a:pt x="101" y="42"/>
                    </a:lnTo>
                    <a:lnTo>
                      <a:pt x="107" y="46"/>
                    </a:lnTo>
                    <a:lnTo>
                      <a:pt x="115" y="48"/>
                    </a:lnTo>
                    <a:lnTo>
                      <a:pt x="121" y="50"/>
                    </a:lnTo>
                    <a:lnTo>
                      <a:pt x="140" y="50"/>
                    </a:lnTo>
                    <a:lnTo>
                      <a:pt x="140" y="112"/>
                    </a:lnTo>
                    <a:lnTo>
                      <a:pt x="124" y="112"/>
                    </a:lnTo>
                    <a:lnTo>
                      <a:pt x="115" y="110"/>
                    </a:lnTo>
                    <a:lnTo>
                      <a:pt x="115" y="131"/>
                    </a:lnTo>
                    <a:lnTo>
                      <a:pt x="220" y="131"/>
                    </a:lnTo>
                    <a:lnTo>
                      <a:pt x="220" y="39"/>
                    </a:lnTo>
                    <a:lnTo>
                      <a:pt x="346" y="17"/>
                    </a:lnTo>
                    <a:lnTo>
                      <a:pt x="346" y="14"/>
                    </a:lnTo>
                    <a:lnTo>
                      <a:pt x="0" y="0"/>
                    </a:lnTo>
                    <a:lnTo>
                      <a:pt x="96" y="41"/>
                    </a:lnTo>
                    <a:close/>
                  </a:path>
                </a:pathLst>
              </a:custGeom>
              <a:solidFill>
                <a:srgbClr val="000000"/>
              </a:solidFill>
              <a:ln w="1588">
                <a:solidFill>
                  <a:srgbClr val="000000"/>
                </a:solidFill>
                <a:prstDash val="solid"/>
                <a:round/>
                <a:headEnd/>
                <a:tailEnd/>
              </a:ln>
            </p:spPr>
            <p:txBody>
              <a:bodyPr/>
              <a:lstStyle/>
              <a:p>
                <a:endParaRPr lang="en-AU"/>
              </a:p>
            </p:txBody>
          </p:sp>
          <p:sp>
            <p:nvSpPr>
              <p:cNvPr id="5283" name="Freeform 163"/>
              <p:cNvSpPr>
                <a:spLocks/>
              </p:cNvSpPr>
              <p:nvPr/>
            </p:nvSpPr>
            <p:spPr bwMode="auto">
              <a:xfrm>
                <a:off x="2581" y="3268"/>
                <a:ext cx="35" cy="38"/>
              </a:xfrm>
              <a:custGeom>
                <a:avLst/>
                <a:gdLst>
                  <a:gd name="T0" fmla="*/ 8 w 71"/>
                  <a:gd name="T1" fmla="*/ 0 h 75"/>
                  <a:gd name="T2" fmla="*/ 17 w 71"/>
                  <a:gd name="T3" fmla="*/ 2 h 75"/>
                  <a:gd name="T4" fmla="*/ 21 w 71"/>
                  <a:gd name="T5" fmla="*/ 6 h 75"/>
                  <a:gd name="T6" fmla="*/ 27 w 71"/>
                  <a:gd name="T7" fmla="*/ 8 h 75"/>
                  <a:gd name="T8" fmla="*/ 31 w 71"/>
                  <a:gd name="T9" fmla="*/ 9 h 75"/>
                  <a:gd name="T10" fmla="*/ 35 w 71"/>
                  <a:gd name="T11" fmla="*/ 15 h 75"/>
                  <a:gd name="T12" fmla="*/ 35 w 71"/>
                  <a:gd name="T13" fmla="*/ 75 h 75"/>
                  <a:gd name="T14" fmla="*/ 42 w 71"/>
                  <a:gd name="T15" fmla="*/ 75 h 75"/>
                  <a:gd name="T16" fmla="*/ 48 w 71"/>
                  <a:gd name="T17" fmla="*/ 75 h 75"/>
                  <a:gd name="T18" fmla="*/ 52 w 71"/>
                  <a:gd name="T19" fmla="*/ 73 h 75"/>
                  <a:gd name="T20" fmla="*/ 56 w 71"/>
                  <a:gd name="T21" fmla="*/ 69 h 75"/>
                  <a:gd name="T22" fmla="*/ 60 w 71"/>
                  <a:gd name="T23" fmla="*/ 65 h 75"/>
                  <a:gd name="T24" fmla="*/ 63 w 71"/>
                  <a:gd name="T25" fmla="*/ 61 h 75"/>
                  <a:gd name="T26" fmla="*/ 67 w 71"/>
                  <a:gd name="T27" fmla="*/ 57 h 75"/>
                  <a:gd name="T28" fmla="*/ 69 w 71"/>
                  <a:gd name="T29" fmla="*/ 54 h 75"/>
                  <a:gd name="T30" fmla="*/ 69 w 71"/>
                  <a:gd name="T31" fmla="*/ 48 h 75"/>
                  <a:gd name="T32" fmla="*/ 71 w 71"/>
                  <a:gd name="T33" fmla="*/ 44 h 75"/>
                  <a:gd name="T34" fmla="*/ 69 w 71"/>
                  <a:gd name="T35" fmla="*/ 40 h 75"/>
                  <a:gd name="T36" fmla="*/ 69 w 71"/>
                  <a:gd name="T37" fmla="*/ 34 h 75"/>
                  <a:gd name="T38" fmla="*/ 65 w 71"/>
                  <a:gd name="T39" fmla="*/ 31 h 75"/>
                  <a:gd name="T40" fmla="*/ 63 w 71"/>
                  <a:gd name="T41" fmla="*/ 27 h 75"/>
                  <a:gd name="T42" fmla="*/ 60 w 71"/>
                  <a:gd name="T43" fmla="*/ 23 h 75"/>
                  <a:gd name="T44" fmla="*/ 56 w 71"/>
                  <a:gd name="T45" fmla="*/ 21 h 75"/>
                  <a:gd name="T46" fmla="*/ 50 w 71"/>
                  <a:gd name="T47" fmla="*/ 19 h 75"/>
                  <a:gd name="T48" fmla="*/ 44 w 71"/>
                  <a:gd name="T49" fmla="*/ 15 h 75"/>
                  <a:gd name="T50" fmla="*/ 44 w 71"/>
                  <a:gd name="T51" fmla="*/ 0 h 75"/>
                  <a:gd name="T52" fmla="*/ 0 w 71"/>
                  <a:gd name="T53" fmla="*/ 0 h 75"/>
                  <a:gd name="T54" fmla="*/ 8 w 71"/>
                  <a:gd name="T5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75">
                    <a:moveTo>
                      <a:pt x="8" y="0"/>
                    </a:moveTo>
                    <a:lnTo>
                      <a:pt x="17" y="2"/>
                    </a:lnTo>
                    <a:lnTo>
                      <a:pt x="21" y="6"/>
                    </a:lnTo>
                    <a:lnTo>
                      <a:pt x="27" y="8"/>
                    </a:lnTo>
                    <a:lnTo>
                      <a:pt x="31" y="9"/>
                    </a:lnTo>
                    <a:lnTo>
                      <a:pt x="35" y="15"/>
                    </a:lnTo>
                    <a:lnTo>
                      <a:pt x="35" y="75"/>
                    </a:lnTo>
                    <a:lnTo>
                      <a:pt x="42" y="75"/>
                    </a:lnTo>
                    <a:lnTo>
                      <a:pt x="48" y="75"/>
                    </a:lnTo>
                    <a:lnTo>
                      <a:pt x="52" y="73"/>
                    </a:lnTo>
                    <a:lnTo>
                      <a:pt x="56" y="69"/>
                    </a:lnTo>
                    <a:lnTo>
                      <a:pt x="60" y="65"/>
                    </a:lnTo>
                    <a:lnTo>
                      <a:pt x="63" y="61"/>
                    </a:lnTo>
                    <a:lnTo>
                      <a:pt x="67" y="57"/>
                    </a:lnTo>
                    <a:lnTo>
                      <a:pt x="69" y="54"/>
                    </a:lnTo>
                    <a:lnTo>
                      <a:pt x="69" y="48"/>
                    </a:lnTo>
                    <a:lnTo>
                      <a:pt x="71" y="44"/>
                    </a:lnTo>
                    <a:lnTo>
                      <a:pt x="69" y="40"/>
                    </a:lnTo>
                    <a:lnTo>
                      <a:pt x="69" y="34"/>
                    </a:lnTo>
                    <a:lnTo>
                      <a:pt x="65" y="31"/>
                    </a:lnTo>
                    <a:lnTo>
                      <a:pt x="63" y="27"/>
                    </a:lnTo>
                    <a:lnTo>
                      <a:pt x="60" y="23"/>
                    </a:lnTo>
                    <a:lnTo>
                      <a:pt x="56" y="21"/>
                    </a:lnTo>
                    <a:lnTo>
                      <a:pt x="50" y="19"/>
                    </a:lnTo>
                    <a:lnTo>
                      <a:pt x="44" y="15"/>
                    </a:lnTo>
                    <a:lnTo>
                      <a:pt x="44" y="0"/>
                    </a:lnTo>
                    <a:lnTo>
                      <a:pt x="0" y="0"/>
                    </a:lnTo>
                    <a:lnTo>
                      <a:pt x="8" y="0"/>
                    </a:lnTo>
                    <a:close/>
                  </a:path>
                </a:pathLst>
              </a:custGeom>
              <a:solidFill>
                <a:srgbClr val="FFFFFF"/>
              </a:solidFill>
              <a:ln w="1588">
                <a:solidFill>
                  <a:srgbClr val="000000"/>
                </a:solidFill>
                <a:prstDash val="solid"/>
                <a:round/>
                <a:headEnd/>
                <a:tailEnd/>
              </a:ln>
            </p:spPr>
            <p:txBody>
              <a:bodyPr/>
              <a:lstStyle/>
              <a:p>
                <a:endParaRPr lang="en-AU"/>
              </a:p>
            </p:txBody>
          </p:sp>
          <p:sp>
            <p:nvSpPr>
              <p:cNvPr id="5284" name="Freeform 164"/>
              <p:cNvSpPr>
                <a:spLocks/>
              </p:cNvSpPr>
              <p:nvPr/>
            </p:nvSpPr>
            <p:spPr bwMode="auto">
              <a:xfrm>
                <a:off x="2477" y="3238"/>
                <a:ext cx="284" cy="137"/>
              </a:xfrm>
              <a:custGeom>
                <a:avLst/>
                <a:gdLst>
                  <a:gd name="T0" fmla="*/ 61 w 568"/>
                  <a:gd name="T1" fmla="*/ 25 h 275"/>
                  <a:gd name="T2" fmla="*/ 80 w 568"/>
                  <a:gd name="T3" fmla="*/ 29 h 275"/>
                  <a:gd name="T4" fmla="*/ 176 w 568"/>
                  <a:gd name="T5" fmla="*/ 70 h 275"/>
                  <a:gd name="T6" fmla="*/ 181 w 568"/>
                  <a:gd name="T7" fmla="*/ 71 h 275"/>
                  <a:gd name="T8" fmla="*/ 187 w 568"/>
                  <a:gd name="T9" fmla="*/ 75 h 275"/>
                  <a:gd name="T10" fmla="*/ 195 w 568"/>
                  <a:gd name="T11" fmla="*/ 77 h 275"/>
                  <a:gd name="T12" fmla="*/ 201 w 568"/>
                  <a:gd name="T13" fmla="*/ 79 h 275"/>
                  <a:gd name="T14" fmla="*/ 220 w 568"/>
                  <a:gd name="T15" fmla="*/ 79 h 275"/>
                  <a:gd name="T16" fmla="*/ 220 w 568"/>
                  <a:gd name="T17" fmla="*/ 141 h 275"/>
                  <a:gd name="T18" fmla="*/ 204 w 568"/>
                  <a:gd name="T19" fmla="*/ 141 h 275"/>
                  <a:gd name="T20" fmla="*/ 195 w 568"/>
                  <a:gd name="T21" fmla="*/ 139 h 275"/>
                  <a:gd name="T22" fmla="*/ 195 w 568"/>
                  <a:gd name="T23" fmla="*/ 160 h 275"/>
                  <a:gd name="T24" fmla="*/ 300 w 568"/>
                  <a:gd name="T25" fmla="*/ 160 h 275"/>
                  <a:gd name="T26" fmla="*/ 300 w 568"/>
                  <a:gd name="T27" fmla="*/ 68 h 275"/>
                  <a:gd name="T28" fmla="*/ 426 w 568"/>
                  <a:gd name="T29" fmla="*/ 46 h 275"/>
                  <a:gd name="T30" fmla="*/ 541 w 568"/>
                  <a:gd name="T31" fmla="*/ 20 h 275"/>
                  <a:gd name="T32" fmla="*/ 541 w 568"/>
                  <a:gd name="T33" fmla="*/ 22 h 275"/>
                  <a:gd name="T34" fmla="*/ 554 w 568"/>
                  <a:gd name="T35" fmla="*/ 52 h 275"/>
                  <a:gd name="T36" fmla="*/ 560 w 568"/>
                  <a:gd name="T37" fmla="*/ 70 h 275"/>
                  <a:gd name="T38" fmla="*/ 568 w 568"/>
                  <a:gd name="T39" fmla="*/ 100 h 275"/>
                  <a:gd name="T40" fmla="*/ 568 w 568"/>
                  <a:gd name="T41" fmla="*/ 125 h 275"/>
                  <a:gd name="T42" fmla="*/ 564 w 568"/>
                  <a:gd name="T43" fmla="*/ 152 h 275"/>
                  <a:gd name="T44" fmla="*/ 560 w 568"/>
                  <a:gd name="T45" fmla="*/ 164 h 275"/>
                  <a:gd name="T46" fmla="*/ 558 w 568"/>
                  <a:gd name="T47" fmla="*/ 179 h 275"/>
                  <a:gd name="T48" fmla="*/ 547 w 568"/>
                  <a:gd name="T49" fmla="*/ 206 h 275"/>
                  <a:gd name="T50" fmla="*/ 535 w 568"/>
                  <a:gd name="T51" fmla="*/ 231 h 275"/>
                  <a:gd name="T52" fmla="*/ 447 w 568"/>
                  <a:gd name="T53" fmla="*/ 254 h 275"/>
                  <a:gd name="T54" fmla="*/ 443 w 568"/>
                  <a:gd name="T55" fmla="*/ 265 h 275"/>
                  <a:gd name="T56" fmla="*/ 440 w 568"/>
                  <a:gd name="T57" fmla="*/ 275 h 275"/>
                  <a:gd name="T58" fmla="*/ 187 w 568"/>
                  <a:gd name="T59" fmla="*/ 265 h 275"/>
                  <a:gd name="T60" fmla="*/ 82 w 568"/>
                  <a:gd name="T61" fmla="*/ 250 h 275"/>
                  <a:gd name="T62" fmla="*/ 86 w 568"/>
                  <a:gd name="T63" fmla="*/ 237 h 275"/>
                  <a:gd name="T64" fmla="*/ 48 w 568"/>
                  <a:gd name="T65" fmla="*/ 202 h 275"/>
                  <a:gd name="T66" fmla="*/ 51 w 568"/>
                  <a:gd name="T67" fmla="*/ 164 h 275"/>
                  <a:gd name="T68" fmla="*/ 51 w 568"/>
                  <a:gd name="T69" fmla="*/ 112 h 275"/>
                  <a:gd name="T70" fmla="*/ 46 w 568"/>
                  <a:gd name="T71" fmla="*/ 87 h 275"/>
                  <a:gd name="T72" fmla="*/ 40 w 568"/>
                  <a:gd name="T73" fmla="*/ 64 h 275"/>
                  <a:gd name="T74" fmla="*/ 28 w 568"/>
                  <a:gd name="T75" fmla="*/ 41 h 275"/>
                  <a:gd name="T76" fmla="*/ 15 w 568"/>
                  <a:gd name="T77" fmla="*/ 20 h 275"/>
                  <a:gd name="T78" fmla="*/ 5 w 568"/>
                  <a:gd name="T79" fmla="*/ 8 h 275"/>
                  <a:gd name="T80" fmla="*/ 0 w 568"/>
                  <a:gd name="T81" fmla="*/ 0 h 275"/>
                  <a:gd name="T82" fmla="*/ 61 w 568"/>
                  <a:gd name="T83" fmla="*/ 2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8" h="275">
                    <a:moveTo>
                      <a:pt x="61" y="25"/>
                    </a:moveTo>
                    <a:lnTo>
                      <a:pt x="80" y="29"/>
                    </a:lnTo>
                    <a:lnTo>
                      <a:pt x="176" y="70"/>
                    </a:lnTo>
                    <a:lnTo>
                      <a:pt x="181" y="71"/>
                    </a:lnTo>
                    <a:lnTo>
                      <a:pt x="187" y="75"/>
                    </a:lnTo>
                    <a:lnTo>
                      <a:pt x="195" y="77"/>
                    </a:lnTo>
                    <a:lnTo>
                      <a:pt x="201" y="79"/>
                    </a:lnTo>
                    <a:lnTo>
                      <a:pt x="220" y="79"/>
                    </a:lnTo>
                    <a:lnTo>
                      <a:pt x="220" y="141"/>
                    </a:lnTo>
                    <a:lnTo>
                      <a:pt x="204" y="141"/>
                    </a:lnTo>
                    <a:lnTo>
                      <a:pt x="195" y="139"/>
                    </a:lnTo>
                    <a:lnTo>
                      <a:pt x="195" y="160"/>
                    </a:lnTo>
                    <a:lnTo>
                      <a:pt x="300" y="160"/>
                    </a:lnTo>
                    <a:lnTo>
                      <a:pt x="300" y="68"/>
                    </a:lnTo>
                    <a:lnTo>
                      <a:pt x="426" y="46"/>
                    </a:lnTo>
                    <a:lnTo>
                      <a:pt x="541" y="20"/>
                    </a:lnTo>
                    <a:lnTo>
                      <a:pt x="541" y="22"/>
                    </a:lnTo>
                    <a:lnTo>
                      <a:pt x="554" y="52"/>
                    </a:lnTo>
                    <a:lnTo>
                      <a:pt x="560" y="70"/>
                    </a:lnTo>
                    <a:lnTo>
                      <a:pt x="568" y="100"/>
                    </a:lnTo>
                    <a:lnTo>
                      <a:pt x="568" y="125"/>
                    </a:lnTo>
                    <a:lnTo>
                      <a:pt x="564" y="152"/>
                    </a:lnTo>
                    <a:lnTo>
                      <a:pt x="560" y="164"/>
                    </a:lnTo>
                    <a:lnTo>
                      <a:pt x="558" y="179"/>
                    </a:lnTo>
                    <a:lnTo>
                      <a:pt x="547" y="206"/>
                    </a:lnTo>
                    <a:lnTo>
                      <a:pt x="535" y="231"/>
                    </a:lnTo>
                    <a:lnTo>
                      <a:pt x="447" y="254"/>
                    </a:lnTo>
                    <a:lnTo>
                      <a:pt x="443" y="265"/>
                    </a:lnTo>
                    <a:lnTo>
                      <a:pt x="440" y="275"/>
                    </a:lnTo>
                    <a:lnTo>
                      <a:pt x="187" y="265"/>
                    </a:lnTo>
                    <a:lnTo>
                      <a:pt x="82" y="250"/>
                    </a:lnTo>
                    <a:lnTo>
                      <a:pt x="86" y="237"/>
                    </a:lnTo>
                    <a:lnTo>
                      <a:pt x="48" y="202"/>
                    </a:lnTo>
                    <a:lnTo>
                      <a:pt x="51" y="164"/>
                    </a:lnTo>
                    <a:lnTo>
                      <a:pt x="51" y="112"/>
                    </a:lnTo>
                    <a:lnTo>
                      <a:pt x="46" y="87"/>
                    </a:lnTo>
                    <a:lnTo>
                      <a:pt x="40" y="64"/>
                    </a:lnTo>
                    <a:lnTo>
                      <a:pt x="28" y="41"/>
                    </a:lnTo>
                    <a:lnTo>
                      <a:pt x="15" y="20"/>
                    </a:lnTo>
                    <a:lnTo>
                      <a:pt x="5" y="8"/>
                    </a:lnTo>
                    <a:lnTo>
                      <a:pt x="0" y="0"/>
                    </a:lnTo>
                    <a:lnTo>
                      <a:pt x="61" y="25"/>
                    </a:lnTo>
                    <a:close/>
                  </a:path>
                </a:pathLst>
              </a:custGeom>
              <a:solidFill>
                <a:srgbClr val="000000"/>
              </a:solidFill>
              <a:ln w="1588">
                <a:solidFill>
                  <a:srgbClr val="000000"/>
                </a:solidFill>
                <a:prstDash val="solid"/>
                <a:round/>
                <a:headEnd/>
                <a:tailEnd/>
              </a:ln>
            </p:spPr>
            <p:txBody>
              <a:bodyPr/>
              <a:lstStyle/>
              <a:p>
                <a:endParaRPr lang="en-AU"/>
              </a:p>
            </p:txBody>
          </p:sp>
          <p:sp>
            <p:nvSpPr>
              <p:cNvPr id="5285" name="Freeform 165"/>
              <p:cNvSpPr>
                <a:spLocks/>
              </p:cNvSpPr>
              <p:nvPr/>
            </p:nvSpPr>
            <p:spPr bwMode="auto">
              <a:xfrm>
                <a:off x="2745" y="3293"/>
                <a:ext cx="17" cy="60"/>
              </a:xfrm>
              <a:custGeom>
                <a:avLst/>
                <a:gdLst>
                  <a:gd name="T0" fmla="*/ 29 w 35"/>
                  <a:gd name="T1" fmla="*/ 40 h 119"/>
                  <a:gd name="T2" fmla="*/ 25 w 35"/>
                  <a:gd name="T3" fmla="*/ 52 h 119"/>
                  <a:gd name="T4" fmla="*/ 23 w 35"/>
                  <a:gd name="T5" fmla="*/ 67 h 119"/>
                  <a:gd name="T6" fmla="*/ 12 w 35"/>
                  <a:gd name="T7" fmla="*/ 94 h 119"/>
                  <a:gd name="T8" fmla="*/ 0 w 35"/>
                  <a:gd name="T9" fmla="*/ 119 h 119"/>
                  <a:gd name="T10" fmla="*/ 35 w 35"/>
                  <a:gd name="T11" fmla="*/ 111 h 119"/>
                  <a:gd name="T12" fmla="*/ 35 w 35"/>
                  <a:gd name="T13" fmla="*/ 92 h 119"/>
                  <a:gd name="T14" fmla="*/ 33 w 35"/>
                  <a:gd name="T15" fmla="*/ 13 h 119"/>
                  <a:gd name="T16" fmla="*/ 33 w 35"/>
                  <a:gd name="T17" fmla="*/ 0 h 119"/>
                  <a:gd name="T18" fmla="*/ 33 w 35"/>
                  <a:gd name="T19" fmla="*/ 13 h 119"/>
                  <a:gd name="T20" fmla="*/ 29 w 35"/>
                  <a:gd name="T21" fmla="*/ 4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19">
                    <a:moveTo>
                      <a:pt x="29" y="40"/>
                    </a:moveTo>
                    <a:lnTo>
                      <a:pt x="25" y="52"/>
                    </a:lnTo>
                    <a:lnTo>
                      <a:pt x="23" y="67"/>
                    </a:lnTo>
                    <a:lnTo>
                      <a:pt x="12" y="94"/>
                    </a:lnTo>
                    <a:lnTo>
                      <a:pt x="0" y="119"/>
                    </a:lnTo>
                    <a:lnTo>
                      <a:pt x="35" y="111"/>
                    </a:lnTo>
                    <a:lnTo>
                      <a:pt x="35" y="92"/>
                    </a:lnTo>
                    <a:lnTo>
                      <a:pt x="33" y="13"/>
                    </a:lnTo>
                    <a:lnTo>
                      <a:pt x="33" y="0"/>
                    </a:lnTo>
                    <a:lnTo>
                      <a:pt x="33" y="13"/>
                    </a:lnTo>
                    <a:lnTo>
                      <a:pt x="29" y="40"/>
                    </a:lnTo>
                    <a:close/>
                  </a:path>
                </a:pathLst>
              </a:custGeom>
              <a:solidFill>
                <a:srgbClr val="00FF00"/>
              </a:solidFill>
              <a:ln w="1588">
                <a:solidFill>
                  <a:srgbClr val="000000"/>
                </a:solidFill>
                <a:prstDash val="solid"/>
                <a:round/>
                <a:headEnd/>
                <a:tailEnd/>
              </a:ln>
            </p:spPr>
            <p:txBody>
              <a:bodyPr/>
              <a:lstStyle/>
              <a:p>
                <a:endParaRPr lang="en-AU"/>
              </a:p>
            </p:txBody>
          </p:sp>
          <p:sp>
            <p:nvSpPr>
              <p:cNvPr id="5286" name="Rectangle 166"/>
              <p:cNvSpPr>
                <a:spLocks noChangeArrowheads="1"/>
              </p:cNvSpPr>
              <p:nvPr/>
            </p:nvSpPr>
            <p:spPr bwMode="auto">
              <a:xfrm>
                <a:off x="2761" y="3186"/>
                <a:ext cx="36" cy="5"/>
              </a:xfrm>
              <a:prstGeom prst="rect">
                <a:avLst/>
              </a:prstGeom>
              <a:solidFill>
                <a:srgbClr val="FFFF00"/>
              </a:solidFill>
              <a:ln w="1588">
                <a:solidFill>
                  <a:srgbClr val="000000"/>
                </a:solidFill>
                <a:miter lim="800000"/>
                <a:headEnd/>
                <a:tailEnd/>
              </a:ln>
            </p:spPr>
            <p:txBody>
              <a:bodyPr/>
              <a:lstStyle/>
              <a:p>
                <a:endParaRPr lang="en-AU"/>
              </a:p>
            </p:txBody>
          </p:sp>
          <p:sp>
            <p:nvSpPr>
              <p:cNvPr id="5287" name="Freeform 167"/>
              <p:cNvSpPr>
                <a:spLocks/>
              </p:cNvSpPr>
              <p:nvPr/>
            </p:nvSpPr>
            <p:spPr bwMode="auto">
              <a:xfrm>
                <a:off x="2761" y="3191"/>
                <a:ext cx="36" cy="148"/>
              </a:xfrm>
              <a:custGeom>
                <a:avLst/>
                <a:gdLst>
                  <a:gd name="T0" fmla="*/ 55 w 70"/>
                  <a:gd name="T1" fmla="*/ 0 h 298"/>
                  <a:gd name="T2" fmla="*/ 0 w 70"/>
                  <a:gd name="T3" fmla="*/ 0 h 298"/>
                  <a:gd name="T4" fmla="*/ 0 w 70"/>
                  <a:gd name="T5" fmla="*/ 92 h 298"/>
                  <a:gd name="T6" fmla="*/ 21 w 70"/>
                  <a:gd name="T7" fmla="*/ 92 h 298"/>
                  <a:gd name="T8" fmla="*/ 21 w 70"/>
                  <a:gd name="T9" fmla="*/ 108 h 298"/>
                  <a:gd name="T10" fmla="*/ 0 w 70"/>
                  <a:gd name="T11" fmla="*/ 108 h 298"/>
                  <a:gd name="T12" fmla="*/ 0 w 70"/>
                  <a:gd name="T13" fmla="*/ 194 h 298"/>
                  <a:gd name="T14" fmla="*/ 40 w 70"/>
                  <a:gd name="T15" fmla="*/ 194 h 298"/>
                  <a:gd name="T16" fmla="*/ 40 w 70"/>
                  <a:gd name="T17" fmla="*/ 206 h 298"/>
                  <a:gd name="T18" fmla="*/ 0 w 70"/>
                  <a:gd name="T19" fmla="*/ 206 h 298"/>
                  <a:gd name="T20" fmla="*/ 0 w 70"/>
                  <a:gd name="T21" fmla="*/ 219 h 298"/>
                  <a:gd name="T22" fmla="*/ 2 w 70"/>
                  <a:gd name="T23" fmla="*/ 298 h 298"/>
                  <a:gd name="T24" fmla="*/ 15 w 70"/>
                  <a:gd name="T25" fmla="*/ 298 h 298"/>
                  <a:gd name="T26" fmla="*/ 70 w 70"/>
                  <a:gd name="T27" fmla="*/ 296 h 298"/>
                  <a:gd name="T28" fmla="*/ 70 w 70"/>
                  <a:gd name="T29" fmla="*/ 292 h 298"/>
                  <a:gd name="T30" fmla="*/ 55 w 70"/>
                  <a:gd name="T31" fmla="*/ 254 h 298"/>
                  <a:gd name="T32" fmla="*/ 55 w 70"/>
                  <a:gd name="T3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298">
                    <a:moveTo>
                      <a:pt x="55" y="0"/>
                    </a:moveTo>
                    <a:lnTo>
                      <a:pt x="0" y="0"/>
                    </a:lnTo>
                    <a:lnTo>
                      <a:pt x="0" y="92"/>
                    </a:lnTo>
                    <a:lnTo>
                      <a:pt x="21" y="92"/>
                    </a:lnTo>
                    <a:lnTo>
                      <a:pt x="21" y="108"/>
                    </a:lnTo>
                    <a:lnTo>
                      <a:pt x="0" y="108"/>
                    </a:lnTo>
                    <a:lnTo>
                      <a:pt x="0" y="194"/>
                    </a:lnTo>
                    <a:lnTo>
                      <a:pt x="40" y="194"/>
                    </a:lnTo>
                    <a:lnTo>
                      <a:pt x="40" y="206"/>
                    </a:lnTo>
                    <a:lnTo>
                      <a:pt x="0" y="206"/>
                    </a:lnTo>
                    <a:lnTo>
                      <a:pt x="0" y="219"/>
                    </a:lnTo>
                    <a:lnTo>
                      <a:pt x="2" y="298"/>
                    </a:lnTo>
                    <a:lnTo>
                      <a:pt x="15" y="298"/>
                    </a:lnTo>
                    <a:lnTo>
                      <a:pt x="70" y="296"/>
                    </a:lnTo>
                    <a:lnTo>
                      <a:pt x="70" y="292"/>
                    </a:lnTo>
                    <a:lnTo>
                      <a:pt x="55" y="254"/>
                    </a:lnTo>
                    <a:lnTo>
                      <a:pt x="55" y="0"/>
                    </a:lnTo>
                    <a:close/>
                  </a:path>
                </a:pathLst>
              </a:custGeom>
              <a:solidFill>
                <a:srgbClr val="80C2FF"/>
              </a:solidFill>
              <a:ln w="1588">
                <a:solidFill>
                  <a:srgbClr val="000000"/>
                </a:solidFill>
                <a:prstDash val="solid"/>
                <a:round/>
                <a:headEnd/>
                <a:tailEnd/>
              </a:ln>
            </p:spPr>
            <p:txBody>
              <a:bodyPr/>
              <a:lstStyle/>
              <a:p>
                <a:endParaRPr lang="en-AU"/>
              </a:p>
            </p:txBody>
          </p:sp>
          <p:sp>
            <p:nvSpPr>
              <p:cNvPr id="5288" name="Rectangle 168"/>
              <p:cNvSpPr>
                <a:spLocks noChangeArrowheads="1"/>
              </p:cNvSpPr>
              <p:nvPr/>
            </p:nvSpPr>
            <p:spPr bwMode="auto">
              <a:xfrm>
                <a:off x="2761" y="3288"/>
                <a:ext cx="20" cy="5"/>
              </a:xfrm>
              <a:prstGeom prst="rect">
                <a:avLst/>
              </a:prstGeom>
              <a:solidFill>
                <a:srgbClr val="FFFF00"/>
              </a:solidFill>
              <a:ln w="1588">
                <a:solidFill>
                  <a:srgbClr val="000000"/>
                </a:solidFill>
                <a:miter lim="800000"/>
                <a:headEnd/>
                <a:tailEnd/>
              </a:ln>
            </p:spPr>
            <p:txBody>
              <a:bodyPr/>
              <a:lstStyle/>
              <a:p>
                <a:endParaRPr lang="en-AU"/>
              </a:p>
            </p:txBody>
          </p:sp>
          <p:sp>
            <p:nvSpPr>
              <p:cNvPr id="5289" name="Freeform 169"/>
              <p:cNvSpPr>
                <a:spLocks/>
              </p:cNvSpPr>
              <p:nvPr/>
            </p:nvSpPr>
            <p:spPr bwMode="auto">
              <a:xfrm>
                <a:off x="2762" y="3338"/>
                <a:ext cx="35" cy="11"/>
              </a:xfrm>
              <a:custGeom>
                <a:avLst/>
                <a:gdLst>
                  <a:gd name="T0" fmla="*/ 68 w 68"/>
                  <a:gd name="T1" fmla="*/ 12 h 21"/>
                  <a:gd name="T2" fmla="*/ 26 w 68"/>
                  <a:gd name="T3" fmla="*/ 17 h 21"/>
                  <a:gd name="T4" fmla="*/ 11 w 68"/>
                  <a:gd name="T5" fmla="*/ 21 h 21"/>
                  <a:gd name="T6" fmla="*/ 0 w 68"/>
                  <a:gd name="T7" fmla="*/ 21 h 21"/>
                  <a:gd name="T8" fmla="*/ 0 w 68"/>
                  <a:gd name="T9" fmla="*/ 2 h 21"/>
                  <a:gd name="T10" fmla="*/ 13 w 68"/>
                  <a:gd name="T11" fmla="*/ 2 h 21"/>
                  <a:gd name="T12" fmla="*/ 68 w 68"/>
                  <a:gd name="T13" fmla="*/ 0 h 21"/>
                  <a:gd name="T14" fmla="*/ 68 w 68"/>
                  <a:gd name="T15" fmla="*/ 1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1">
                    <a:moveTo>
                      <a:pt x="68" y="12"/>
                    </a:moveTo>
                    <a:lnTo>
                      <a:pt x="26" y="17"/>
                    </a:lnTo>
                    <a:lnTo>
                      <a:pt x="11" y="21"/>
                    </a:lnTo>
                    <a:lnTo>
                      <a:pt x="0" y="21"/>
                    </a:lnTo>
                    <a:lnTo>
                      <a:pt x="0" y="2"/>
                    </a:lnTo>
                    <a:lnTo>
                      <a:pt x="13" y="2"/>
                    </a:lnTo>
                    <a:lnTo>
                      <a:pt x="68" y="0"/>
                    </a:lnTo>
                    <a:lnTo>
                      <a:pt x="68" y="12"/>
                    </a:lnTo>
                    <a:close/>
                  </a:path>
                </a:pathLst>
              </a:custGeom>
              <a:solidFill>
                <a:srgbClr val="000000"/>
              </a:solidFill>
              <a:ln w="1588">
                <a:solidFill>
                  <a:srgbClr val="000000"/>
                </a:solidFill>
                <a:prstDash val="solid"/>
                <a:round/>
                <a:headEnd/>
                <a:tailEnd/>
              </a:ln>
            </p:spPr>
            <p:txBody>
              <a:bodyPr/>
              <a:lstStyle/>
              <a:p>
                <a:endParaRPr lang="en-AU"/>
              </a:p>
            </p:txBody>
          </p:sp>
          <p:sp>
            <p:nvSpPr>
              <p:cNvPr id="5290" name="Rectangle 170"/>
              <p:cNvSpPr>
                <a:spLocks noChangeArrowheads="1"/>
              </p:cNvSpPr>
              <p:nvPr/>
            </p:nvSpPr>
            <p:spPr bwMode="auto">
              <a:xfrm>
                <a:off x="2789" y="3191"/>
                <a:ext cx="8" cy="77"/>
              </a:xfrm>
              <a:prstGeom prst="rect">
                <a:avLst/>
              </a:prstGeom>
              <a:solidFill>
                <a:srgbClr val="0080FF"/>
              </a:solidFill>
              <a:ln w="1588">
                <a:solidFill>
                  <a:srgbClr val="000000"/>
                </a:solidFill>
                <a:miter lim="800000"/>
                <a:headEnd/>
                <a:tailEnd/>
              </a:ln>
            </p:spPr>
            <p:txBody>
              <a:bodyPr/>
              <a:lstStyle/>
              <a:p>
                <a:endParaRPr lang="en-AU"/>
              </a:p>
            </p:txBody>
          </p:sp>
          <p:sp>
            <p:nvSpPr>
              <p:cNvPr id="5291" name="Freeform 171"/>
              <p:cNvSpPr>
                <a:spLocks/>
              </p:cNvSpPr>
              <p:nvPr/>
            </p:nvSpPr>
            <p:spPr bwMode="auto">
              <a:xfrm>
                <a:off x="2789" y="3186"/>
                <a:ext cx="15" cy="151"/>
              </a:xfrm>
              <a:custGeom>
                <a:avLst/>
                <a:gdLst>
                  <a:gd name="T0" fmla="*/ 23 w 31"/>
                  <a:gd name="T1" fmla="*/ 0 h 301"/>
                  <a:gd name="T2" fmla="*/ 23 w 31"/>
                  <a:gd name="T3" fmla="*/ 173 h 301"/>
                  <a:gd name="T4" fmla="*/ 23 w 31"/>
                  <a:gd name="T5" fmla="*/ 176 h 301"/>
                  <a:gd name="T6" fmla="*/ 19 w 31"/>
                  <a:gd name="T7" fmla="*/ 178 h 301"/>
                  <a:gd name="T8" fmla="*/ 15 w 31"/>
                  <a:gd name="T9" fmla="*/ 178 h 301"/>
                  <a:gd name="T10" fmla="*/ 8 w 31"/>
                  <a:gd name="T11" fmla="*/ 180 h 301"/>
                  <a:gd name="T12" fmla="*/ 0 w 31"/>
                  <a:gd name="T13" fmla="*/ 180 h 301"/>
                  <a:gd name="T14" fmla="*/ 0 w 31"/>
                  <a:gd name="T15" fmla="*/ 263 h 301"/>
                  <a:gd name="T16" fmla="*/ 15 w 31"/>
                  <a:gd name="T17" fmla="*/ 259 h 301"/>
                  <a:gd name="T18" fmla="*/ 31 w 31"/>
                  <a:gd name="T19" fmla="*/ 301 h 301"/>
                  <a:gd name="T20" fmla="*/ 31 w 31"/>
                  <a:gd name="T21" fmla="*/ 0 h 301"/>
                  <a:gd name="T22" fmla="*/ 23 w 31"/>
                  <a:gd name="T2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01">
                    <a:moveTo>
                      <a:pt x="23" y="0"/>
                    </a:moveTo>
                    <a:lnTo>
                      <a:pt x="23" y="173"/>
                    </a:lnTo>
                    <a:lnTo>
                      <a:pt x="23" y="176"/>
                    </a:lnTo>
                    <a:lnTo>
                      <a:pt x="19" y="178"/>
                    </a:lnTo>
                    <a:lnTo>
                      <a:pt x="15" y="178"/>
                    </a:lnTo>
                    <a:lnTo>
                      <a:pt x="8" y="180"/>
                    </a:lnTo>
                    <a:lnTo>
                      <a:pt x="0" y="180"/>
                    </a:lnTo>
                    <a:lnTo>
                      <a:pt x="0" y="263"/>
                    </a:lnTo>
                    <a:lnTo>
                      <a:pt x="15" y="259"/>
                    </a:lnTo>
                    <a:lnTo>
                      <a:pt x="31" y="301"/>
                    </a:lnTo>
                    <a:lnTo>
                      <a:pt x="31" y="0"/>
                    </a:lnTo>
                    <a:lnTo>
                      <a:pt x="23" y="0"/>
                    </a:lnTo>
                    <a:close/>
                  </a:path>
                </a:pathLst>
              </a:custGeom>
              <a:solidFill>
                <a:srgbClr val="0080FF"/>
              </a:solidFill>
              <a:ln w="1588">
                <a:solidFill>
                  <a:srgbClr val="000000"/>
                </a:solidFill>
                <a:prstDash val="solid"/>
                <a:round/>
                <a:headEnd/>
                <a:tailEnd/>
              </a:ln>
            </p:spPr>
            <p:txBody>
              <a:bodyPr/>
              <a:lstStyle/>
              <a:p>
                <a:endParaRPr lang="en-AU"/>
              </a:p>
            </p:txBody>
          </p:sp>
          <p:sp>
            <p:nvSpPr>
              <p:cNvPr id="5292" name="Freeform 172"/>
              <p:cNvSpPr>
                <a:spLocks/>
              </p:cNvSpPr>
              <p:nvPr/>
            </p:nvSpPr>
            <p:spPr bwMode="auto">
              <a:xfrm>
                <a:off x="2789" y="3315"/>
                <a:ext cx="15" cy="22"/>
              </a:xfrm>
              <a:custGeom>
                <a:avLst/>
                <a:gdLst>
                  <a:gd name="T0" fmla="*/ 15 w 31"/>
                  <a:gd name="T1" fmla="*/ 0 h 42"/>
                  <a:gd name="T2" fmla="*/ 0 w 31"/>
                  <a:gd name="T3" fmla="*/ 4 h 42"/>
                  <a:gd name="T4" fmla="*/ 15 w 31"/>
                  <a:gd name="T5" fmla="*/ 42 h 42"/>
                  <a:gd name="T6" fmla="*/ 31 w 31"/>
                  <a:gd name="T7" fmla="*/ 42 h 42"/>
                  <a:gd name="T8" fmla="*/ 15 w 31"/>
                  <a:gd name="T9" fmla="*/ 0 h 42"/>
                </a:gdLst>
                <a:ahLst/>
                <a:cxnLst>
                  <a:cxn ang="0">
                    <a:pos x="T0" y="T1"/>
                  </a:cxn>
                  <a:cxn ang="0">
                    <a:pos x="T2" y="T3"/>
                  </a:cxn>
                  <a:cxn ang="0">
                    <a:pos x="T4" y="T5"/>
                  </a:cxn>
                  <a:cxn ang="0">
                    <a:pos x="T6" y="T7"/>
                  </a:cxn>
                  <a:cxn ang="0">
                    <a:pos x="T8" y="T9"/>
                  </a:cxn>
                </a:cxnLst>
                <a:rect l="0" t="0" r="r" b="b"/>
                <a:pathLst>
                  <a:path w="31" h="42">
                    <a:moveTo>
                      <a:pt x="15" y="0"/>
                    </a:moveTo>
                    <a:lnTo>
                      <a:pt x="0" y="4"/>
                    </a:lnTo>
                    <a:lnTo>
                      <a:pt x="15" y="42"/>
                    </a:lnTo>
                    <a:lnTo>
                      <a:pt x="31" y="42"/>
                    </a:lnTo>
                    <a:lnTo>
                      <a:pt x="15" y="0"/>
                    </a:lnTo>
                    <a:close/>
                  </a:path>
                </a:pathLst>
              </a:custGeom>
              <a:solidFill>
                <a:srgbClr val="0080FF"/>
              </a:solidFill>
              <a:ln w="1588">
                <a:solidFill>
                  <a:srgbClr val="000000"/>
                </a:solidFill>
                <a:prstDash val="solid"/>
                <a:round/>
                <a:headEnd/>
                <a:tailEnd/>
              </a:ln>
            </p:spPr>
            <p:txBody>
              <a:bodyPr/>
              <a:lstStyle/>
              <a:p>
                <a:endParaRPr lang="en-AU"/>
              </a:p>
            </p:txBody>
          </p:sp>
          <p:sp>
            <p:nvSpPr>
              <p:cNvPr id="5293" name="Freeform 173"/>
              <p:cNvSpPr>
                <a:spLocks/>
              </p:cNvSpPr>
              <p:nvPr/>
            </p:nvSpPr>
            <p:spPr bwMode="auto">
              <a:xfrm>
                <a:off x="2701" y="2909"/>
                <a:ext cx="239" cy="304"/>
              </a:xfrm>
              <a:custGeom>
                <a:avLst/>
                <a:gdLst>
                  <a:gd name="T0" fmla="*/ 2 w 478"/>
                  <a:gd name="T1" fmla="*/ 40 h 606"/>
                  <a:gd name="T2" fmla="*/ 0 w 478"/>
                  <a:gd name="T3" fmla="*/ 34 h 606"/>
                  <a:gd name="T4" fmla="*/ 0 w 478"/>
                  <a:gd name="T5" fmla="*/ 25 h 606"/>
                  <a:gd name="T6" fmla="*/ 2 w 478"/>
                  <a:gd name="T7" fmla="*/ 19 h 606"/>
                  <a:gd name="T8" fmla="*/ 2 w 478"/>
                  <a:gd name="T9" fmla="*/ 15 h 606"/>
                  <a:gd name="T10" fmla="*/ 8 w 478"/>
                  <a:gd name="T11" fmla="*/ 11 h 606"/>
                  <a:gd name="T12" fmla="*/ 12 w 478"/>
                  <a:gd name="T13" fmla="*/ 7 h 606"/>
                  <a:gd name="T14" fmla="*/ 17 w 478"/>
                  <a:gd name="T15" fmla="*/ 4 h 606"/>
                  <a:gd name="T16" fmla="*/ 25 w 478"/>
                  <a:gd name="T17" fmla="*/ 4 h 606"/>
                  <a:gd name="T18" fmla="*/ 33 w 478"/>
                  <a:gd name="T19" fmla="*/ 2 h 606"/>
                  <a:gd name="T20" fmla="*/ 40 w 478"/>
                  <a:gd name="T21" fmla="*/ 2 h 606"/>
                  <a:gd name="T22" fmla="*/ 46 w 478"/>
                  <a:gd name="T23" fmla="*/ 0 h 606"/>
                  <a:gd name="T24" fmla="*/ 59 w 478"/>
                  <a:gd name="T25" fmla="*/ 2 h 606"/>
                  <a:gd name="T26" fmla="*/ 71 w 478"/>
                  <a:gd name="T27" fmla="*/ 4 h 606"/>
                  <a:gd name="T28" fmla="*/ 86 w 478"/>
                  <a:gd name="T29" fmla="*/ 5 h 606"/>
                  <a:gd name="T30" fmla="*/ 343 w 478"/>
                  <a:gd name="T31" fmla="*/ 98 h 606"/>
                  <a:gd name="T32" fmla="*/ 343 w 478"/>
                  <a:gd name="T33" fmla="*/ 111 h 606"/>
                  <a:gd name="T34" fmla="*/ 409 w 478"/>
                  <a:gd name="T35" fmla="*/ 126 h 606"/>
                  <a:gd name="T36" fmla="*/ 457 w 478"/>
                  <a:gd name="T37" fmla="*/ 165 h 606"/>
                  <a:gd name="T38" fmla="*/ 478 w 478"/>
                  <a:gd name="T39" fmla="*/ 182 h 606"/>
                  <a:gd name="T40" fmla="*/ 461 w 478"/>
                  <a:gd name="T41" fmla="*/ 182 h 606"/>
                  <a:gd name="T42" fmla="*/ 440 w 478"/>
                  <a:gd name="T43" fmla="*/ 213 h 606"/>
                  <a:gd name="T44" fmla="*/ 341 w 478"/>
                  <a:gd name="T45" fmla="*/ 186 h 606"/>
                  <a:gd name="T46" fmla="*/ 341 w 478"/>
                  <a:gd name="T47" fmla="*/ 313 h 606"/>
                  <a:gd name="T48" fmla="*/ 371 w 478"/>
                  <a:gd name="T49" fmla="*/ 317 h 606"/>
                  <a:gd name="T50" fmla="*/ 318 w 478"/>
                  <a:gd name="T51" fmla="*/ 393 h 606"/>
                  <a:gd name="T52" fmla="*/ 469 w 478"/>
                  <a:gd name="T53" fmla="*/ 606 h 606"/>
                  <a:gd name="T54" fmla="*/ 253 w 478"/>
                  <a:gd name="T55" fmla="*/ 601 h 606"/>
                  <a:gd name="T56" fmla="*/ 253 w 478"/>
                  <a:gd name="T57" fmla="*/ 459 h 606"/>
                  <a:gd name="T58" fmla="*/ 299 w 478"/>
                  <a:gd name="T59" fmla="*/ 462 h 606"/>
                  <a:gd name="T60" fmla="*/ 299 w 478"/>
                  <a:gd name="T61" fmla="*/ 272 h 606"/>
                  <a:gd name="T62" fmla="*/ 312 w 478"/>
                  <a:gd name="T63" fmla="*/ 272 h 606"/>
                  <a:gd name="T64" fmla="*/ 314 w 478"/>
                  <a:gd name="T65" fmla="*/ 272 h 606"/>
                  <a:gd name="T66" fmla="*/ 316 w 478"/>
                  <a:gd name="T67" fmla="*/ 269 h 606"/>
                  <a:gd name="T68" fmla="*/ 316 w 478"/>
                  <a:gd name="T69" fmla="*/ 265 h 606"/>
                  <a:gd name="T70" fmla="*/ 314 w 478"/>
                  <a:gd name="T71" fmla="*/ 263 h 606"/>
                  <a:gd name="T72" fmla="*/ 310 w 478"/>
                  <a:gd name="T73" fmla="*/ 261 h 606"/>
                  <a:gd name="T74" fmla="*/ 299 w 478"/>
                  <a:gd name="T75" fmla="*/ 259 h 606"/>
                  <a:gd name="T76" fmla="*/ 299 w 478"/>
                  <a:gd name="T77" fmla="*/ 125 h 606"/>
                  <a:gd name="T78" fmla="*/ 197 w 478"/>
                  <a:gd name="T79" fmla="*/ 57 h 606"/>
                  <a:gd name="T80" fmla="*/ 151 w 478"/>
                  <a:gd name="T81" fmla="*/ 50 h 606"/>
                  <a:gd name="T82" fmla="*/ 107 w 478"/>
                  <a:gd name="T83" fmla="*/ 48 h 606"/>
                  <a:gd name="T84" fmla="*/ 63 w 478"/>
                  <a:gd name="T85" fmla="*/ 48 h 606"/>
                  <a:gd name="T86" fmla="*/ 29 w 478"/>
                  <a:gd name="T87" fmla="*/ 52 h 606"/>
                  <a:gd name="T88" fmla="*/ 29 w 478"/>
                  <a:gd name="T89" fmla="*/ 52 h 606"/>
                  <a:gd name="T90" fmla="*/ 23 w 478"/>
                  <a:gd name="T91" fmla="*/ 48 h 606"/>
                  <a:gd name="T92" fmla="*/ 19 w 478"/>
                  <a:gd name="T93" fmla="*/ 46 h 606"/>
                  <a:gd name="T94" fmla="*/ 10 w 478"/>
                  <a:gd name="T95" fmla="*/ 46 h 606"/>
                  <a:gd name="T96" fmla="*/ 4 w 478"/>
                  <a:gd name="T97" fmla="*/ 48 h 606"/>
                  <a:gd name="T98" fmla="*/ 2 w 478"/>
                  <a:gd name="T99" fmla="*/ 4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8" h="606">
                    <a:moveTo>
                      <a:pt x="2" y="40"/>
                    </a:moveTo>
                    <a:lnTo>
                      <a:pt x="0" y="34"/>
                    </a:lnTo>
                    <a:lnTo>
                      <a:pt x="0" y="25"/>
                    </a:lnTo>
                    <a:lnTo>
                      <a:pt x="2" y="19"/>
                    </a:lnTo>
                    <a:lnTo>
                      <a:pt x="2" y="15"/>
                    </a:lnTo>
                    <a:lnTo>
                      <a:pt x="8" y="11"/>
                    </a:lnTo>
                    <a:lnTo>
                      <a:pt x="12" y="7"/>
                    </a:lnTo>
                    <a:lnTo>
                      <a:pt x="17" y="4"/>
                    </a:lnTo>
                    <a:lnTo>
                      <a:pt x="25" y="4"/>
                    </a:lnTo>
                    <a:lnTo>
                      <a:pt x="33" y="2"/>
                    </a:lnTo>
                    <a:lnTo>
                      <a:pt x="40" y="2"/>
                    </a:lnTo>
                    <a:lnTo>
                      <a:pt x="46" y="0"/>
                    </a:lnTo>
                    <a:lnTo>
                      <a:pt x="59" y="2"/>
                    </a:lnTo>
                    <a:lnTo>
                      <a:pt x="71" y="4"/>
                    </a:lnTo>
                    <a:lnTo>
                      <a:pt x="86" y="5"/>
                    </a:lnTo>
                    <a:lnTo>
                      <a:pt x="343" y="98"/>
                    </a:lnTo>
                    <a:lnTo>
                      <a:pt x="343" y="111"/>
                    </a:lnTo>
                    <a:lnTo>
                      <a:pt x="409" y="126"/>
                    </a:lnTo>
                    <a:lnTo>
                      <a:pt x="457" y="165"/>
                    </a:lnTo>
                    <a:lnTo>
                      <a:pt x="478" y="182"/>
                    </a:lnTo>
                    <a:lnTo>
                      <a:pt x="461" y="182"/>
                    </a:lnTo>
                    <a:lnTo>
                      <a:pt x="440" y="213"/>
                    </a:lnTo>
                    <a:lnTo>
                      <a:pt x="341" y="186"/>
                    </a:lnTo>
                    <a:lnTo>
                      <a:pt x="341" y="313"/>
                    </a:lnTo>
                    <a:lnTo>
                      <a:pt x="371" y="317"/>
                    </a:lnTo>
                    <a:lnTo>
                      <a:pt x="318" y="393"/>
                    </a:lnTo>
                    <a:lnTo>
                      <a:pt x="469" y="606"/>
                    </a:lnTo>
                    <a:lnTo>
                      <a:pt x="253" y="601"/>
                    </a:lnTo>
                    <a:lnTo>
                      <a:pt x="253" y="459"/>
                    </a:lnTo>
                    <a:lnTo>
                      <a:pt x="299" y="462"/>
                    </a:lnTo>
                    <a:lnTo>
                      <a:pt x="299" y="272"/>
                    </a:lnTo>
                    <a:lnTo>
                      <a:pt x="312" y="272"/>
                    </a:lnTo>
                    <a:lnTo>
                      <a:pt x="314" y="272"/>
                    </a:lnTo>
                    <a:lnTo>
                      <a:pt x="316" y="269"/>
                    </a:lnTo>
                    <a:lnTo>
                      <a:pt x="316" y="265"/>
                    </a:lnTo>
                    <a:lnTo>
                      <a:pt x="314" y="263"/>
                    </a:lnTo>
                    <a:lnTo>
                      <a:pt x="310" y="261"/>
                    </a:lnTo>
                    <a:lnTo>
                      <a:pt x="299" y="259"/>
                    </a:lnTo>
                    <a:lnTo>
                      <a:pt x="299" y="125"/>
                    </a:lnTo>
                    <a:lnTo>
                      <a:pt x="197" y="57"/>
                    </a:lnTo>
                    <a:lnTo>
                      <a:pt x="151" y="50"/>
                    </a:lnTo>
                    <a:lnTo>
                      <a:pt x="107" y="48"/>
                    </a:lnTo>
                    <a:lnTo>
                      <a:pt x="63" y="48"/>
                    </a:lnTo>
                    <a:lnTo>
                      <a:pt x="29" y="52"/>
                    </a:lnTo>
                    <a:lnTo>
                      <a:pt x="29" y="52"/>
                    </a:lnTo>
                    <a:lnTo>
                      <a:pt x="23" y="48"/>
                    </a:lnTo>
                    <a:lnTo>
                      <a:pt x="19" y="46"/>
                    </a:lnTo>
                    <a:lnTo>
                      <a:pt x="10" y="46"/>
                    </a:lnTo>
                    <a:lnTo>
                      <a:pt x="4" y="48"/>
                    </a:lnTo>
                    <a:lnTo>
                      <a:pt x="2" y="40"/>
                    </a:lnTo>
                    <a:close/>
                  </a:path>
                </a:pathLst>
              </a:custGeom>
              <a:solidFill>
                <a:srgbClr val="80C2FF"/>
              </a:solidFill>
              <a:ln w="1588">
                <a:solidFill>
                  <a:srgbClr val="000000"/>
                </a:solidFill>
                <a:prstDash val="solid"/>
                <a:round/>
                <a:headEnd/>
                <a:tailEnd/>
              </a:ln>
            </p:spPr>
            <p:txBody>
              <a:bodyPr/>
              <a:lstStyle/>
              <a:p>
                <a:endParaRPr lang="en-AU"/>
              </a:p>
            </p:txBody>
          </p:sp>
          <p:sp>
            <p:nvSpPr>
              <p:cNvPr id="5294" name="Freeform 174"/>
              <p:cNvSpPr>
                <a:spLocks/>
              </p:cNvSpPr>
              <p:nvPr/>
            </p:nvSpPr>
            <p:spPr bwMode="auto">
              <a:xfrm>
                <a:off x="2871" y="3002"/>
                <a:ext cx="50" cy="72"/>
              </a:xfrm>
              <a:custGeom>
                <a:avLst/>
                <a:gdLst>
                  <a:gd name="T0" fmla="*/ 99 w 99"/>
                  <a:gd name="T1" fmla="*/ 27 h 144"/>
                  <a:gd name="T2" fmla="*/ 0 w 99"/>
                  <a:gd name="T3" fmla="*/ 0 h 144"/>
                  <a:gd name="T4" fmla="*/ 0 w 99"/>
                  <a:gd name="T5" fmla="*/ 127 h 144"/>
                  <a:gd name="T6" fmla="*/ 30 w 99"/>
                  <a:gd name="T7" fmla="*/ 131 h 144"/>
                  <a:gd name="T8" fmla="*/ 99 w 99"/>
                  <a:gd name="T9" fmla="*/ 144 h 144"/>
                  <a:gd name="T10" fmla="*/ 99 w 99"/>
                  <a:gd name="T11" fmla="*/ 27 h 144"/>
                </a:gdLst>
                <a:ahLst/>
                <a:cxnLst>
                  <a:cxn ang="0">
                    <a:pos x="T0" y="T1"/>
                  </a:cxn>
                  <a:cxn ang="0">
                    <a:pos x="T2" y="T3"/>
                  </a:cxn>
                  <a:cxn ang="0">
                    <a:pos x="T4" y="T5"/>
                  </a:cxn>
                  <a:cxn ang="0">
                    <a:pos x="T6" y="T7"/>
                  </a:cxn>
                  <a:cxn ang="0">
                    <a:pos x="T8" y="T9"/>
                  </a:cxn>
                  <a:cxn ang="0">
                    <a:pos x="T10" y="T11"/>
                  </a:cxn>
                </a:cxnLst>
                <a:rect l="0" t="0" r="r" b="b"/>
                <a:pathLst>
                  <a:path w="99" h="144">
                    <a:moveTo>
                      <a:pt x="99" y="27"/>
                    </a:moveTo>
                    <a:lnTo>
                      <a:pt x="0" y="0"/>
                    </a:lnTo>
                    <a:lnTo>
                      <a:pt x="0" y="127"/>
                    </a:lnTo>
                    <a:lnTo>
                      <a:pt x="30" y="131"/>
                    </a:lnTo>
                    <a:lnTo>
                      <a:pt x="99" y="144"/>
                    </a:lnTo>
                    <a:lnTo>
                      <a:pt x="99" y="27"/>
                    </a:lnTo>
                    <a:close/>
                  </a:path>
                </a:pathLst>
              </a:custGeom>
              <a:solidFill>
                <a:srgbClr val="000000"/>
              </a:solidFill>
              <a:ln w="1588">
                <a:solidFill>
                  <a:srgbClr val="000000"/>
                </a:solidFill>
                <a:prstDash val="solid"/>
                <a:round/>
                <a:headEnd/>
                <a:tailEnd/>
              </a:ln>
            </p:spPr>
            <p:txBody>
              <a:bodyPr/>
              <a:lstStyle/>
              <a:p>
                <a:endParaRPr lang="en-AU"/>
              </a:p>
            </p:txBody>
          </p:sp>
          <p:sp>
            <p:nvSpPr>
              <p:cNvPr id="5295" name="Freeform 175"/>
              <p:cNvSpPr>
                <a:spLocks/>
              </p:cNvSpPr>
              <p:nvPr/>
            </p:nvSpPr>
            <p:spPr bwMode="auto">
              <a:xfrm>
                <a:off x="2879" y="3009"/>
                <a:ext cx="12" cy="54"/>
              </a:xfrm>
              <a:custGeom>
                <a:avLst/>
                <a:gdLst>
                  <a:gd name="T0" fmla="*/ 0 w 25"/>
                  <a:gd name="T1" fmla="*/ 102 h 108"/>
                  <a:gd name="T2" fmla="*/ 0 w 25"/>
                  <a:gd name="T3" fmla="*/ 0 h 108"/>
                  <a:gd name="T4" fmla="*/ 25 w 25"/>
                  <a:gd name="T5" fmla="*/ 8 h 108"/>
                  <a:gd name="T6" fmla="*/ 25 w 25"/>
                  <a:gd name="T7" fmla="*/ 108 h 108"/>
                  <a:gd name="T8" fmla="*/ 0 w 25"/>
                  <a:gd name="T9" fmla="*/ 102 h 108"/>
                </a:gdLst>
                <a:ahLst/>
                <a:cxnLst>
                  <a:cxn ang="0">
                    <a:pos x="T0" y="T1"/>
                  </a:cxn>
                  <a:cxn ang="0">
                    <a:pos x="T2" y="T3"/>
                  </a:cxn>
                  <a:cxn ang="0">
                    <a:pos x="T4" y="T5"/>
                  </a:cxn>
                  <a:cxn ang="0">
                    <a:pos x="T6" y="T7"/>
                  </a:cxn>
                  <a:cxn ang="0">
                    <a:pos x="T8" y="T9"/>
                  </a:cxn>
                </a:cxnLst>
                <a:rect l="0" t="0" r="r" b="b"/>
                <a:pathLst>
                  <a:path w="25" h="108">
                    <a:moveTo>
                      <a:pt x="0" y="102"/>
                    </a:moveTo>
                    <a:lnTo>
                      <a:pt x="0" y="0"/>
                    </a:lnTo>
                    <a:lnTo>
                      <a:pt x="25" y="8"/>
                    </a:lnTo>
                    <a:lnTo>
                      <a:pt x="25" y="108"/>
                    </a:lnTo>
                    <a:lnTo>
                      <a:pt x="0" y="102"/>
                    </a:lnTo>
                    <a:close/>
                  </a:path>
                </a:pathLst>
              </a:custGeom>
              <a:solidFill>
                <a:srgbClr val="FFFFFF"/>
              </a:solidFill>
              <a:ln w="1588">
                <a:solidFill>
                  <a:srgbClr val="FFFFFF"/>
                </a:solidFill>
                <a:prstDash val="solid"/>
                <a:round/>
                <a:headEnd/>
                <a:tailEnd/>
              </a:ln>
            </p:spPr>
            <p:txBody>
              <a:bodyPr/>
              <a:lstStyle/>
              <a:p>
                <a:endParaRPr lang="en-AU"/>
              </a:p>
            </p:txBody>
          </p:sp>
          <p:sp>
            <p:nvSpPr>
              <p:cNvPr id="5296" name="Freeform 176"/>
              <p:cNvSpPr>
                <a:spLocks/>
              </p:cNvSpPr>
              <p:nvPr/>
            </p:nvSpPr>
            <p:spPr bwMode="auto">
              <a:xfrm>
                <a:off x="2896" y="3016"/>
                <a:ext cx="18" cy="49"/>
              </a:xfrm>
              <a:custGeom>
                <a:avLst/>
                <a:gdLst>
                  <a:gd name="T0" fmla="*/ 0 w 37"/>
                  <a:gd name="T1" fmla="*/ 88 h 98"/>
                  <a:gd name="T2" fmla="*/ 0 w 37"/>
                  <a:gd name="T3" fmla="*/ 0 h 98"/>
                  <a:gd name="T4" fmla="*/ 37 w 37"/>
                  <a:gd name="T5" fmla="*/ 8 h 98"/>
                  <a:gd name="T6" fmla="*/ 37 w 37"/>
                  <a:gd name="T7" fmla="*/ 98 h 98"/>
                  <a:gd name="T8" fmla="*/ 0 w 37"/>
                  <a:gd name="T9" fmla="*/ 88 h 98"/>
                </a:gdLst>
                <a:ahLst/>
                <a:cxnLst>
                  <a:cxn ang="0">
                    <a:pos x="T0" y="T1"/>
                  </a:cxn>
                  <a:cxn ang="0">
                    <a:pos x="T2" y="T3"/>
                  </a:cxn>
                  <a:cxn ang="0">
                    <a:pos x="T4" y="T5"/>
                  </a:cxn>
                  <a:cxn ang="0">
                    <a:pos x="T6" y="T7"/>
                  </a:cxn>
                  <a:cxn ang="0">
                    <a:pos x="T8" y="T9"/>
                  </a:cxn>
                </a:cxnLst>
                <a:rect l="0" t="0" r="r" b="b"/>
                <a:pathLst>
                  <a:path w="37" h="98">
                    <a:moveTo>
                      <a:pt x="0" y="88"/>
                    </a:moveTo>
                    <a:lnTo>
                      <a:pt x="0" y="0"/>
                    </a:lnTo>
                    <a:lnTo>
                      <a:pt x="37" y="8"/>
                    </a:lnTo>
                    <a:lnTo>
                      <a:pt x="37" y="98"/>
                    </a:lnTo>
                    <a:lnTo>
                      <a:pt x="0" y="88"/>
                    </a:lnTo>
                    <a:close/>
                  </a:path>
                </a:pathLst>
              </a:custGeom>
              <a:solidFill>
                <a:srgbClr val="FFFFFF"/>
              </a:solidFill>
              <a:ln w="1588">
                <a:solidFill>
                  <a:srgbClr val="FFFFFF"/>
                </a:solidFill>
                <a:prstDash val="solid"/>
                <a:round/>
                <a:headEnd/>
                <a:tailEnd/>
              </a:ln>
            </p:spPr>
            <p:txBody>
              <a:bodyPr/>
              <a:lstStyle/>
              <a:p>
                <a:endParaRPr lang="en-AU"/>
              </a:p>
            </p:txBody>
          </p:sp>
          <p:sp>
            <p:nvSpPr>
              <p:cNvPr id="5297" name="Freeform 177"/>
              <p:cNvSpPr>
                <a:spLocks/>
              </p:cNvSpPr>
              <p:nvPr/>
            </p:nvSpPr>
            <p:spPr bwMode="auto">
              <a:xfrm>
                <a:off x="2860" y="3001"/>
                <a:ext cx="117" cy="212"/>
              </a:xfrm>
              <a:custGeom>
                <a:avLst/>
                <a:gdLst>
                  <a:gd name="T0" fmla="*/ 53 w 235"/>
                  <a:gd name="T1" fmla="*/ 135 h 424"/>
                  <a:gd name="T2" fmla="*/ 122 w 235"/>
                  <a:gd name="T3" fmla="*/ 148 h 424"/>
                  <a:gd name="T4" fmla="*/ 122 w 235"/>
                  <a:gd name="T5" fmla="*/ 31 h 424"/>
                  <a:gd name="T6" fmla="*/ 143 w 235"/>
                  <a:gd name="T7" fmla="*/ 0 h 424"/>
                  <a:gd name="T8" fmla="*/ 160 w 235"/>
                  <a:gd name="T9" fmla="*/ 0 h 424"/>
                  <a:gd name="T10" fmla="*/ 160 w 235"/>
                  <a:gd name="T11" fmla="*/ 119 h 424"/>
                  <a:gd name="T12" fmla="*/ 151 w 235"/>
                  <a:gd name="T13" fmla="*/ 117 h 424"/>
                  <a:gd name="T14" fmla="*/ 151 w 235"/>
                  <a:gd name="T15" fmla="*/ 123 h 424"/>
                  <a:gd name="T16" fmla="*/ 160 w 235"/>
                  <a:gd name="T17" fmla="*/ 127 h 424"/>
                  <a:gd name="T18" fmla="*/ 160 w 235"/>
                  <a:gd name="T19" fmla="*/ 302 h 424"/>
                  <a:gd name="T20" fmla="*/ 222 w 235"/>
                  <a:gd name="T21" fmla="*/ 305 h 424"/>
                  <a:gd name="T22" fmla="*/ 235 w 235"/>
                  <a:gd name="T23" fmla="*/ 305 h 424"/>
                  <a:gd name="T24" fmla="*/ 151 w 235"/>
                  <a:gd name="T25" fmla="*/ 424 h 424"/>
                  <a:gd name="T26" fmla="*/ 0 w 235"/>
                  <a:gd name="T27" fmla="*/ 211 h 424"/>
                  <a:gd name="T28" fmla="*/ 53 w 235"/>
                  <a:gd name="T29" fmla="*/ 13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424">
                    <a:moveTo>
                      <a:pt x="53" y="135"/>
                    </a:moveTo>
                    <a:lnTo>
                      <a:pt x="122" y="148"/>
                    </a:lnTo>
                    <a:lnTo>
                      <a:pt x="122" y="31"/>
                    </a:lnTo>
                    <a:lnTo>
                      <a:pt x="143" y="0"/>
                    </a:lnTo>
                    <a:lnTo>
                      <a:pt x="160" y="0"/>
                    </a:lnTo>
                    <a:lnTo>
                      <a:pt x="160" y="119"/>
                    </a:lnTo>
                    <a:lnTo>
                      <a:pt x="151" y="117"/>
                    </a:lnTo>
                    <a:lnTo>
                      <a:pt x="151" y="123"/>
                    </a:lnTo>
                    <a:lnTo>
                      <a:pt x="160" y="127"/>
                    </a:lnTo>
                    <a:lnTo>
                      <a:pt x="160" y="302"/>
                    </a:lnTo>
                    <a:lnTo>
                      <a:pt x="222" y="305"/>
                    </a:lnTo>
                    <a:lnTo>
                      <a:pt x="235" y="305"/>
                    </a:lnTo>
                    <a:lnTo>
                      <a:pt x="151" y="424"/>
                    </a:lnTo>
                    <a:lnTo>
                      <a:pt x="0" y="211"/>
                    </a:lnTo>
                    <a:lnTo>
                      <a:pt x="53" y="135"/>
                    </a:lnTo>
                    <a:close/>
                  </a:path>
                </a:pathLst>
              </a:custGeom>
              <a:solidFill>
                <a:srgbClr val="80C2FF"/>
              </a:solidFill>
              <a:ln w="1588">
                <a:solidFill>
                  <a:srgbClr val="000000"/>
                </a:solidFill>
                <a:prstDash val="solid"/>
                <a:round/>
                <a:headEnd/>
                <a:tailEnd/>
              </a:ln>
            </p:spPr>
            <p:txBody>
              <a:bodyPr/>
              <a:lstStyle/>
              <a:p>
                <a:endParaRPr lang="en-AU"/>
              </a:p>
            </p:txBody>
          </p:sp>
          <p:sp>
            <p:nvSpPr>
              <p:cNvPr id="5298" name="Freeform 178"/>
              <p:cNvSpPr>
                <a:spLocks/>
              </p:cNvSpPr>
              <p:nvPr/>
            </p:nvSpPr>
            <p:spPr bwMode="auto">
              <a:xfrm>
                <a:off x="2935" y="3074"/>
                <a:ext cx="88" cy="140"/>
              </a:xfrm>
              <a:custGeom>
                <a:avLst/>
                <a:gdLst>
                  <a:gd name="T0" fmla="*/ 176 w 176"/>
                  <a:gd name="T1" fmla="*/ 19 h 278"/>
                  <a:gd name="T2" fmla="*/ 176 w 176"/>
                  <a:gd name="T3" fmla="*/ 213 h 278"/>
                  <a:gd name="T4" fmla="*/ 172 w 176"/>
                  <a:gd name="T5" fmla="*/ 213 h 278"/>
                  <a:gd name="T6" fmla="*/ 172 w 176"/>
                  <a:gd name="T7" fmla="*/ 278 h 278"/>
                  <a:gd name="T8" fmla="*/ 0 w 176"/>
                  <a:gd name="T9" fmla="*/ 276 h 278"/>
                  <a:gd name="T10" fmla="*/ 84 w 176"/>
                  <a:gd name="T11" fmla="*/ 157 h 278"/>
                  <a:gd name="T12" fmla="*/ 97 w 176"/>
                  <a:gd name="T13" fmla="*/ 159 h 278"/>
                  <a:gd name="T14" fmla="*/ 97 w 176"/>
                  <a:gd name="T15" fmla="*/ 159 h 278"/>
                  <a:gd name="T16" fmla="*/ 97 w 176"/>
                  <a:gd name="T17" fmla="*/ 0 h 278"/>
                  <a:gd name="T18" fmla="*/ 105 w 176"/>
                  <a:gd name="T19" fmla="*/ 2 h 278"/>
                  <a:gd name="T20" fmla="*/ 105 w 176"/>
                  <a:gd name="T21" fmla="*/ 161 h 278"/>
                  <a:gd name="T22" fmla="*/ 168 w 176"/>
                  <a:gd name="T23" fmla="*/ 165 h 278"/>
                  <a:gd name="T24" fmla="*/ 168 w 176"/>
                  <a:gd name="T25" fmla="*/ 17 h 278"/>
                  <a:gd name="T26" fmla="*/ 176 w 176"/>
                  <a:gd name="T27"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278">
                    <a:moveTo>
                      <a:pt x="176" y="19"/>
                    </a:moveTo>
                    <a:lnTo>
                      <a:pt x="176" y="213"/>
                    </a:lnTo>
                    <a:lnTo>
                      <a:pt x="172" y="213"/>
                    </a:lnTo>
                    <a:lnTo>
                      <a:pt x="172" y="278"/>
                    </a:lnTo>
                    <a:lnTo>
                      <a:pt x="0" y="276"/>
                    </a:lnTo>
                    <a:lnTo>
                      <a:pt x="84" y="157"/>
                    </a:lnTo>
                    <a:lnTo>
                      <a:pt x="97" y="159"/>
                    </a:lnTo>
                    <a:lnTo>
                      <a:pt x="97" y="159"/>
                    </a:lnTo>
                    <a:lnTo>
                      <a:pt x="97" y="0"/>
                    </a:lnTo>
                    <a:lnTo>
                      <a:pt x="105" y="2"/>
                    </a:lnTo>
                    <a:lnTo>
                      <a:pt x="105" y="161"/>
                    </a:lnTo>
                    <a:lnTo>
                      <a:pt x="168" y="165"/>
                    </a:lnTo>
                    <a:lnTo>
                      <a:pt x="168" y="17"/>
                    </a:lnTo>
                    <a:lnTo>
                      <a:pt x="176" y="19"/>
                    </a:lnTo>
                    <a:close/>
                  </a:path>
                </a:pathLst>
              </a:custGeom>
              <a:solidFill>
                <a:srgbClr val="000000"/>
              </a:solidFill>
              <a:ln w="1588">
                <a:solidFill>
                  <a:srgbClr val="000000"/>
                </a:solidFill>
                <a:prstDash val="solid"/>
                <a:round/>
                <a:headEnd/>
                <a:tailEnd/>
              </a:ln>
            </p:spPr>
            <p:txBody>
              <a:bodyPr/>
              <a:lstStyle/>
              <a:p>
                <a:endParaRPr lang="en-AU"/>
              </a:p>
            </p:txBody>
          </p:sp>
          <p:sp>
            <p:nvSpPr>
              <p:cNvPr id="5299" name="Freeform 179"/>
              <p:cNvSpPr>
                <a:spLocks/>
              </p:cNvSpPr>
              <p:nvPr/>
            </p:nvSpPr>
            <p:spPr bwMode="auto">
              <a:xfrm>
                <a:off x="2804" y="3166"/>
                <a:ext cx="217" cy="171"/>
              </a:xfrm>
              <a:custGeom>
                <a:avLst/>
                <a:gdLst>
                  <a:gd name="T0" fmla="*/ 46 w 434"/>
                  <a:gd name="T1" fmla="*/ 89 h 342"/>
                  <a:gd name="T2" fmla="*/ 46 w 434"/>
                  <a:gd name="T3" fmla="*/ 0 h 342"/>
                  <a:gd name="T4" fmla="*/ 34 w 434"/>
                  <a:gd name="T5" fmla="*/ 0 h 342"/>
                  <a:gd name="T6" fmla="*/ 34 w 434"/>
                  <a:gd name="T7" fmla="*/ 41 h 342"/>
                  <a:gd name="T8" fmla="*/ 0 w 434"/>
                  <a:gd name="T9" fmla="*/ 41 h 342"/>
                  <a:gd name="T10" fmla="*/ 0 w 434"/>
                  <a:gd name="T11" fmla="*/ 342 h 342"/>
                  <a:gd name="T12" fmla="*/ 9 w 434"/>
                  <a:gd name="T13" fmla="*/ 338 h 342"/>
                  <a:gd name="T14" fmla="*/ 23 w 434"/>
                  <a:gd name="T15" fmla="*/ 242 h 342"/>
                  <a:gd name="T16" fmla="*/ 28 w 434"/>
                  <a:gd name="T17" fmla="*/ 196 h 342"/>
                  <a:gd name="T18" fmla="*/ 32 w 434"/>
                  <a:gd name="T19" fmla="*/ 156 h 342"/>
                  <a:gd name="T20" fmla="*/ 434 w 434"/>
                  <a:gd name="T21" fmla="*/ 144 h 342"/>
                  <a:gd name="T22" fmla="*/ 434 w 434"/>
                  <a:gd name="T23" fmla="*/ 96 h 342"/>
                  <a:gd name="T24" fmla="*/ 262 w 434"/>
                  <a:gd name="T25" fmla="*/ 94 h 342"/>
                  <a:gd name="T26" fmla="*/ 46 w 434"/>
                  <a:gd name="T27" fmla="*/ 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342">
                    <a:moveTo>
                      <a:pt x="46" y="89"/>
                    </a:moveTo>
                    <a:lnTo>
                      <a:pt x="46" y="0"/>
                    </a:lnTo>
                    <a:lnTo>
                      <a:pt x="34" y="0"/>
                    </a:lnTo>
                    <a:lnTo>
                      <a:pt x="34" y="41"/>
                    </a:lnTo>
                    <a:lnTo>
                      <a:pt x="0" y="41"/>
                    </a:lnTo>
                    <a:lnTo>
                      <a:pt x="0" y="342"/>
                    </a:lnTo>
                    <a:lnTo>
                      <a:pt x="9" y="338"/>
                    </a:lnTo>
                    <a:lnTo>
                      <a:pt x="23" y="242"/>
                    </a:lnTo>
                    <a:lnTo>
                      <a:pt x="28" y="196"/>
                    </a:lnTo>
                    <a:lnTo>
                      <a:pt x="32" y="156"/>
                    </a:lnTo>
                    <a:lnTo>
                      <a:pt x="434" y="144"/>
                    </a:lnTo>
                    <a:lnTo>
                      <a:pt x="434" y="96"/>
                    </a:lnTo>
                    <a:lnTo>
                      <a:pt x="262" y="94"/>
                    </a:lnTo>
                    <a:lnTo>
                      <a:pt x="46" y="89"/>
                    </a:lnTo>
                    <a:close/>
                  </a:path>
                </a:pathLst>
              </a:custGeom>
              <a:solidFill>
                <a:srgbClr val="80C2FF"/>
              </a:solidFill>
              <a:ln w="1588">
                <a:solidFill>
                  <a:srgbClr val="000000"/>
                </a:solidFill>
                <a:prstDash val="solid"/>
                <a:round/>
                <a:headEnd/>
                <a:tailEnd/>
              </a:ln>
            </p:spPr>
            <p:txBody>
              <a:bodyPr/>
              <a:lstStyle/>
              <a:p>
                <a:endParaRPr lang="en-AU"/>
              </a:p>
            </p:txBody>
          </p:sp>
          <p:sp>
            <p:nvSpPr>
              <p:cNvPr id="5300" name="Freeform 180"/>
              <p:cNvSpPr>
                <a:spLocks/>
              </p:cNvSpPr>
              <p:nvPr/>
            </p:nvSpPr>
            <p:spPr bwMode="auto">
              <a:xfrm>
                <a:off x="2819" y="3226"/>
                <a:ext cx="404" cy="100"/>
              </a:xfrm>
              <a:custGeom>
                <a:avLst/>
                <a:gdLst>
                  <a:gd name="T0" fmla="*/ 303 w 809"/>
                  <a:gd name="T1" fmla="*/ 165 h 200"/>
                  <a:gd name="T2" fmla="*/ 310 w 809"/>
                  <a:gd name="T3" fmla="*/ 146 h 200"/>
                  <a:gd name="T4" fmla="*/ 324 w 809"/>
                  <a:gd name="T5" fmla="*/ 123 h 200"/>
                  <a:gd name="T6" fmla="*/ 326 w 809"/>
                  <a:gd name="T7" fmla="*/ 98 h 200"/>
                  <a:gd name="T8" fmla="*/ 318 w 809"/>
                  <a:gd name="T9" fmla="*/ 75 h 200"/>
                  <a:gd name="T10" fmla="*/ 297 w 809"/>
                  <a:gd name="T11" fmla="*/ 62 h 200"/>
                  <a:gd name="T12" fmla="*/ 285 w 809"/>
                  <a:gd name="T13" fmla="*/ 35 h 200"/>
                  <a:gd name="T14" fmla="*/ 272 w 809"/>
                  <a:gd name="T15" fmla="*/ 56 h 200"/>
                  <a:gd name="T16" fmla="*/ 218 w 809"/>
                  <a:gd name="T17" fmla="*/ 62 h 200"/>
                  <a:gd name="T18" fmla="*/ 201 w 809"/>
                  <a:gd name="T19" fmla="*/ 73 h 200"/>
                  <a:gd name="T20" fmla="*/ 159 w 809"/>
                  <a:gd name="T21" fmla="*/ 133 h 200"/>
                  <a:gd name="T22" fmla="*/ 117 w 809"/>
                  <a:gd name="T23" fmla="*/ 83 h 200"/>
                  <a:gd name="T24" fmla="*/ 106 w 809"/>
                  <a:gd name="T25" fmla="*/ 137 h 200"/>
                  <a:gd name="T26" fmla="*/ 67 w 809"/>
                  <a:gd name="T27" fmla="*/ 83 h 200"/>
                  <a:gd name="T28" fmla="*/ 50 w 809"/>
                  <a:gd name="T29" fmla="*/ 75 h 200"/>
                  <a:gd name="T30" fmla="*/ 4 w 809"/>
                  <a:gd name="T31" fmla="*/ 35 h 200"/>
                  <a:gd name="T32" fmla="*/ 406 w 809"/>
                  <a:gd name="T33" fmla="*/ 2 h 200"/>
                  <a:gd name="T34" fmla="*/ 809 w 809"/>
                  <a:gd name="T35" fmla="*/ 94 h 200"/>
                  <a:gd name="T36" fmla="*/ 794 w 809"/>
                  <a:gd name="T37" fmla="*/ 125 h 200"/>
                  <a:gd name="T38" fmla="*/ 735 w 809"/>
                  <a:gd name="T39" fmla="*/ 119 h 200"/>
                  <a:gd name="T40" fmla="*/ 764 w 809"/>
                  <a:gd name="T41" fmla="*/ 66 h 200"/>
                  <a:gd name="T42" fmla="*/ 748 w 809"/>
                  <a:gd name="T43" fmla="*/ 27 h 200"/>
                  <a:gd name="T44" fmla="*/ 733 w 809"/>
                  <a:gd name="T45" fmla="*/ 35 h 200"/>
                  <a:gd name="T46" fmla="*/ 721 w 809"/>
                  <a:gd name="T47" fmla="*/ 71 h 200"/>
                  <a:gd name="T48" fmla="*/ 714 w 809"/>
                  <a:gd name="T49" fmla="*/ 35 h 200"/>
                  <a:gd name="T50" fmla="*/ 677 w 809"/>
                  <a:gd name="T51" fmla="*/ 31 h 200"/>
                  <a:gd name="T52" fmla="*/ 662 w 809"/>
                  <a:gd name="T53" fmla="*/ 35 h 200"/>
                  <a:gd name="T54" fmla="*/ 658 w 809"/>
                  <a:gd name="T55" fmla="*/ 133 h 200"/>
                  <a:gd name="T56" fmla="*/ 660 w 809"/>
                  <a:gd name="T57" fmla="*/ 142 h 200"/>
                  <a:gd name="T58" fmla="*/ 651 w 809"/>
                  <a:gd name="T59" fmla="*/ 158 h 200"/>
                  <a:gd name="T60" fmla="*/ 635 w 809"/>
                  <a:gd name="T61" fmla="*/ 160 h 200"/>
                  <a:gd name="T62" fmla="*/ 622 w 809"/>
                  <a:gd name="T63" fmla="*/ 148 h 200"/>
                  <a:gd name="T64" fmla="*/ 620 w 809"/>
                  <a:gd name="T65" fmla="*/ 129 h 200"/>
                  <a:gd name="T66" fmla="*/ 643 w 809"/>
                  <a:gd name="T67" fmla="*/ 29 h 200"/>
                  <a:gd name="T68" fmla="*/ 408 w 809"/>
                  <a:gd name="T69" fmla="*/ 43 h 200"/>
                  <a:gd name="T70" fmla="*/ 410 w 809"/>
                  <a:gd name="T71" fmla="*/ 110 h 200"/>
                  <a:gd name="T72" fmla="*/ 285 w 809"/>
                  <a:gd name="T73" fmla="*/ 200 h 200"/>
                  <a:gd name="T74" fmla="*/ 239 w 809"/>
                  <a:gd name="T75" fmla="*/ 192 h 200"/>
                  <a:gd name="T76" fmla="*/ 243 w 809"/>
                  <a:gd name="T77" fmla="*/ 165 h 200"/>
                  <a:gd name="T78" fmla="*/ 261 w 809"/>
                  <a:gd name="T79" fmla="*/ 14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9" h="200">
                    <a:moveTo>
                      <a:pt x="261" y="165"/>
                    </a:moveTo>
                    <a:lnTo>
                      <a:pt x="303" y="165"/>
                    </a:lnTo>
                    <a:lnTo>
                      <a:pt x="303" y="150"/>
                    </a:lnTo>
                    <a:lnTo>
                      <a:pt x="310" y="146"/>
                    </a:lnTo>
                    <a:lnTo>
                      <a:pt x="318" y="135"/>
                    </a:lnTo>
                    <a:lnTo>
                      <a:pt x="324" y="123"/>
                    </a:lnTo>
                    <a:lnTo>
                      <a:pt x="326" y="110"/>
                    </a:lnTo>
                    <a:lnTo>
                      <a:pt x="326" y="98"/>
                    </a:lnTo>
                    <a:lnTo>
                      <a:pt x="322" y="85"/>
                    </a:lnTo>
                    <a:lnTo>
                      <a:pt x="318" y="75"/>
                    </a:lnTo>
                    <a:lnTo>
                      <a:pt x="308" y="66"/>
                    </a:lnTo>
                    <a:lnTo>
                      <a:pt x="297" y="62"/>
                    </a:lnTo>
                    <a:lnTo>
                      <a:pt x="285" y="60"/>
                    </a:lnTo>
                    <a:lnTo>
                      <a:pt x="285" y="35"/>
                    </a:lnTo>
                    <a:lnTo>
                      <a:pt x="272" y="35"/>
                    </a:lnTo>
                    <a:lnTo>
                      <a:pt x="272" y="56"/>
                    </a:lnTo>
                    <a:lnTo>
                      <a:pt x="234" y="60"/>
                    </a:lnTo>
                    <a:lnTo>
                      <a:pt x="218" y="62"/>
                    </a:lnTo>
                    <a:lnTo>
                      <a:pt x="209" y="66"/>
                    </a:lnTo>
                    <a:lnTo>
                      <a:pt x="201" y="73"/>
                    </a:lnTo>
                    <a:lnTo>
                      <a:pt x="176" y="133"/>
                    </a:lnTo>
                    <a:lnTo>
                      <a:pt x="159" y="133"/>
                    </a:lnTo>
                    <a:lnTo>
                      <a:pt x="159" y="83"/>
                    </a:lnTo>
                    <a:lnTo>
                      <a:pt x="117" y="83"/>
                    </a:lnTo>
                    <a:lnTo>
                      <a:pt x="117" y="137"/>
                    </a:lnTo>
                    <a:lnTo>
                      <a:pt x="106" y="137"/>
                    </a:lnTo>
                    <a:lnTo>
                      <a:pt x="71" y="89"/>
                    </a:lnTo>
                    <a:lnTo>
                      <a:pt x="67" y="83"/>
                    </a:lnTo>
                    <a:lnTo>
                      <a:pt x="60" y="79"/>
                    </a:lnTo>
                    <a:lnTo>
                      <a:pt x="50" y="75"/>
                    </a:lnTo>
                    <a:lnTo>
                      <a:pt x="0" y="75"/>
                    </a:lnTo>
                    <a:lnTo>
                      <a:pt x="4" y="35"/>
                    </a:lnTo>
                    <a:lnTo>
                      <a:pt x="406" y="23"/>
                    </a:lnTo>
                    <a:lnTo>
                      <a:pt x="406" y="2"/>
                    </a:lnTo>
                    <a:lnTo>
                      <a:pt x="804" y="0"/>
                    </a:lnTo>
                    <a:lnTo>
                      <a:pt x="809" y="94"/>
                    </a:lnTo>
                    <a:lnTo>
                      <a:pt x="802" y="112"/>
                    </a:lnTo>
                    <a:lnTo>
                      <a:pt x="794" y="125"/>
                    </a:lnTo>
                    <a:lnTo>
                      <a:pt x="725" y="121"/>
                    </a:lnTo>
                    <a:lnTo>
                      <a:pt x="735" y="119"/>
                    </a:lnTo>
                    <a:lnTo>
                      <a:pt x="741" y="66"/>
                    </a:lnTo>
                    <a:lnTo>
                      <a:pt x="764" y="66"/>
                    </a:lnTo>
                    <a:lnTo>
                      <a:pt x="765" y="27"/>
                    </a:lnTo>
                    <a:lnTo>
                      <a:pt x="748" y="27"/>
                    </a:lnTo>
                    <a:lnTo>
                      <a:pt x="739" y="29"/>
                    </a:lnTo>
                    <a:lnTo>
                      <a:pt x="733" y="35"/>
                    </a:lnTo>
                    <a:lnTo>
                      <a:pt x="729" y="43"/>
                    </a:lnTo>
                    <a:lnTo>
                      <a:pt x="721" y="71"/>
                    </a:lnTo>
                    <a:lnTo>
                      <a:pt x="718" y="43"/>
                    </a:lnTo>
                    <a:lnTo>
                      <a:pt x="714" y="35"/>
                    </a:lnTo>
                    <a:lnTo>
                      <a:pt x="706" y="29"/>
                    </a:lnTo>
                    <a:lnTo>
                      <a:pt x="677" y="31"/>
                    </a:lnTo>
                    <a:lnTo>
                      <a:pt x="670" y="31"/>
                    </a:lnTo>
                    <a:lnTo>
                      <a:pt x="662" y="35"/>
                    </a:lnTo>
                    <a:lnTo>
                      <a:pt x="658" y="39"/>
                    </a:lnTo>
                    <a:lnTo>
                      <a:pt x="658" y="133"/>
                    </a:lnTo>
                    <a:lnTo>
                      <a:pt x="662" y="133"/>
                    </a:lnTo>
                    <a:lnTo>
                      <a:pt x="660" y="142"/>
                    </a:lnTo>
                    <a:lnTo>
                      <a:pt x="658" y="150"/>
                    </a:lnTo>
                    <a:lnTo>
                      <a:pt x="651" y="158"/>
                    </a:lnTo>
                    <a:lnTo>
                      <a:pt x="643" y="160"/>
                    </a:lnTo>
                    <a:lnTo>
                      <a:pt x="635" y="160"/>
                    </a:lnTo>
                    <a:lnTo>
                      <a:pt x="630" y="156"/>
                    </a:lnTo>
                    <a:lnTo>
                      <a:pt x="622" y="148"/>
                    </a:lnTo>
                    <a:lnTo>
                      <a:pt x="620" y="141"/>
                    </a:lnTo>
                    <a:lnTo>
                      <a:pt x="620" y="129"/>
                    </a:lnTo>
                    <a:lnTo>
                      <a:pt x="645" y="91"/>
                    </a:lnTo>
                    <a:lnTo>
                      <a:pt x="643" y="29"/>
                    </a:lnTo>
                    <a:lnTo>
                      <a:pt x="398" y="39"/>
                    </a:lnTo>
                    <a:lnTo>
                      <a:pt x="408" y="43"/>
                    </a:lnTo>
                    <a:lnTo>
                      <a:pt x="410" y="48"/>
                    </a:lnTo>
                    <a:lnTo>
                      <a:pt x="410" y="110"/>
                    </a:lnTo>
                    <a:lnTo>
                      <a:pt x="358" y="196"/>
                    </a:lnTo>
                    <a:lnTo>
                      <a:pt x="285" y="200"/>
                    </a:lnTo>
                    <a:lnTo>
                      <a:pt x="285" y="190"/>
                    </a:lnTo>
                    <a:lnTo>
                      <a:pt x="239" y="192"/>
                    </a:lnTo>
                    <a:lnTo>
                      <a:pt x="239" y="179"/>
                    </a:lnTo>
                    <a:lnTo>
                      <a:pt x="243" y="165"/>
                    </a:lnTo>
                    <a:lnTo>
                      <a:pt x="251" y="154"/>
                    </a:lnTo>
                    <a:lnTo>
                      <a:pt x="261" y="146"/>
                    </a:lnTo>
                    <a:lnTo>
                      <a:pt x="261" y="165"/>
                    </a:lnTo>
                    <a:close/>
                  </a:path>
                </a:pathLst>
              </a:custGeom>
              <a:solidFill>
                <a:srgbClr val="000000"/>
              </a:solidFill>
              <a:ln w="1588">
                <a:solidFill>
                  <a:srgbClr val="000000"/>
                </a:solidFill>
                <a:prstDash val="solid"/>
                <a:round/>
                <a:headEnd/>
                <a:tailEnd/>
              </a:ln>
            </p:spPr>
            <p:txBody>
              <a:bodyPr/>
              <a:lstStyle/>
              <a:p>
                <a:endParaRPr lang="en-AU"/>
              </a:p>
            </p:txBody>
          </p:sp>
          <p:sp>
            <p:nvSpPr>
              <p:cNvPr id="5301" name="Freeform 181"/>
              <p:cNvSpPr>
                <a:spLocks/>
              </p:cNvSpPr>
              <p:nvPr/>
            </p:nvSpPr>
            <p:spPr bwMode="auto">
              <a:xfrm>
                <a:off x="2797" y="3287"/>
                <a:ext cx="56" cy="63"/>
              </a:xfrm>
              <a:custGeom>
                <a:avLst/>
                <a:gdLst>
                  <a:gd name="T0" fmla="*/ 0 w 113"/>
                  <a:gd name="T1" fmla="*/ 116 h 127"/>
                  <a:gd name="T2" fmla="*/ 0 w 113"/>
                  <a:gd name="T3" fmla="*/ 100 h 127"/>
                  <a:gd name="T4" fmla="*/ 16 w 113"/>
                  <a:gd name="T5" fmla="*/ 100 h 127"/>
                  <a:gd name="T6" fmla="*/ 25 w 113"/>
                  <a:gd name="T7" fmla="*/ 96 h 127"/>
                  <a:gd name="T8" fmla="*/ 39 w 113"/>
                  <a:gd name="T9" fmla="*/ 0 h 127"/>
                  <a:gd name="T10" fmla="*/ 90 w 113"/>
                  <a:gd name="T11" fmla="*/ 0 h 127"/>
                  <a:gd name="T12" fmla="*/ 113 w 113"/>
                  <a:gd name="T13" fmla="*/ 39 h 127"/>
                  <a:gd name="T14" fmla="*/ 106 w 113"/>
                  <a:gd name="T15" fmla="*/ 41 h 127"/>
                  <a:gd name="T16" fmla="*/ 100 w 113"/>
                  <a:gd name="T17" fmla="*/ 43 h 127"/>
                  <a:gd name="T18" fmla="*/ 96 w 113"/>
                  <a:gd name="T19" fmla="*/ 46 h 127"/>
                  <a:gd name="T20" fmla="*/ 90 w 113"/>
                  <a:gd name="T21" fmla="*/ 52 h 127"/>
                  <a:gd name="T22" fmla="*/ 88 w 113"/>
                  <a:gd name="T23" fmla="*/ 58 h 127"/>
                  <a:gd name="T24" fmla="*/ 87 w 113"/>
                  <a:gd name="T25" fmla="*/ 64 h 127"/>
                  <a:gd name="T26" fmla="*/ 83 w 113"/>
                  <a:gd name="T27" fmla="*/ 69 h 127"/>
                  <a:gd name="T28" fmla="*/ 81 w 113"/>
                  <a:gd name="T29" fmla="*/ 75 h 127"/>
                  <a:gd name="T30" fmla="*/ 81 w 113"/>
                  <a:gd name="T31" fmla="*/ 119 h 127"/>
                  <a:gd name="T32" fmla="*/ 33 w 113"/>
                  <a:gd name="T33" fmla="*/ 125 h 127"/>
                  <a:gd name="T34" fmla="*/ 0 w 113"/>
                  <a:gd name="T35" fmla="*/ 127 h 127"/>
                  <a:gd name="T36" fmla="*/ 0 w 113"/>
                  <a:gd name="T37" fmla="*/ 11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27">
                    <a:moveTo>
                      <a:pt x="0" y="116"/>
                    </a:moveTo>
                    <a:lnTo>
                      <a:pt x="0" y="100"/>
                    </a:lnTo>
                    <a:lnTo>
                      <a:pt x="16" y="100"/>
                    </a:lnTo>
                    <a:lnTo>
                      <a:pt x="25" y="96"/>
                    </a:lnTo>
                    <a:lnTo>
                      <a:pt x="39" y="0"/>
                    </a:lnTo>
                    <a:lnTo>
                      <a:pt x="90" y="0"/>
                    </a:lnTo>
                    <a:lnTo>
                      <a:pt x="113" y="39"/>
                    </a:lnTo>
                    <a:lnTo>
                      <a:pt x="106" y="41"/>
                    </a:lnTo>
                    <a:lnTo>
                      <a:pt x="100" y="43"/>
                    </a:lnTo>
                    <a:lnTo>
                      <a:pt x="96" y="46"/>
                    </a:lnTo>
                    <a:lnTo>
                      <a:pt x="90" y="52"/>
                    </a:lnTo>
                    <a:lnTo>
                      <a:pt x="88" y="58"/>
                    </a:lnTo>
                    <a:lnTo>
                      <a:pt x="87" y="64"/>
                    </a:lnTo>
                    <a:lnTo>
                      <a:pt x="83" y="69"/>
                    </a:lnTo>
                    <a:lnTo>
                      <a:pt x="81" y="75"/>
                    </a:lnTo>
                    <a:lnTo>
                      <a:pt x="81" y="119"/>
                    </a:lnTo>
                    <a:lnTo>
                      <a:pt x="33" y="125"/>
                    </a:lnTo>
                    <a:lnTo>
                      <a:pt x="0" y="127"/>
                    </a:lnTo>
                    <a:lnTo>
                      <a:pt x="0" y="116"/>
                    </a:lnTo>
                    <a:close/>
                  </a:path>
                </a:pathLst>
              </a:custGeom>
              <a:solidFill>
                <a:srgbClr val="000000"/>
              </a:solidFill>
              <a:ln w="1588">
                <a:solidFill>
                  <a:srgbClr val="000000"/>
                </a:solidFill>
                <a:prstDash val="solid"/>
                <a:round/>
                <a:headEnd/>
                <a:tailEnd/>
              </a:ln>
            </p:spPr>
            <p:txBody>
              <a:bodyPr/>
              <a:lstStyle/>
              <a:p>
                <a:endParaRPr lang="en-AU"/>
              </a:p>
            </p:txBody>
          </p:sp>
          <p:sp>
            <p:nvSpPr>
              <p:cNvPr id="5302" name="Freeform 182"/>
              <p:cNvSpPr>
                <a:spLocks/>
              </p:cNvSpPr>
              <p:nvPr/>
            </p:nvSpPr>
            <p:spPr bwMode="auto">
              <a:xfrm>
                <a:off x="2837" y="3306"/>
                <a:ext cx="65" cy="35"/>
              </a:xfrm>
              <a:custGeom>
                <a:avLst/>
                <a:gdLst>
                  <a:gd name="T0" fmla="*/ 130 w 130"/>
                  <a:gd name="T1" fmla="*/ 44 h 71"/>
                  <a:gd name="T2" fmla="*/ 63 w 130"/>
                  <a:gd name="T3" fmla="*/ 52 h 71"/>
                  <a:gd name="T4" fmla="*/ 32 w 130"/>
                  <a:gd name="T5" fmla="*/ 0 h 71"/>
                  <a:gd name="T6" fmla="*/ 25 w 130"/>
                  <a:gd name="T7" fmla="*/ 2 h 71"/>
                  <a:gd name="T8" fmla="*/ 19 w 130"/>
                  <a:gd name="T9" fmla="*/ 4 h 71"/>
                  <a:gd name="T10" fmla="*/ 15 w 130"/>
                  <a:gd name="T11" fmla="*/ 7 h 71"/>
                  <a:gd name="T12" fmla="*/ 9 w 130"/>
                  <a:gd name="T13" fmla="*/ 13 h 71"/>
                  <a:gd name="T14" fmla="*/ 7 w 130"/>
                  <a:gd name="T15" fmla="*/ 19 h 71"/>
                  <a:gd name="T16" fmla="*/ 6 w 130"/>
                  <a:gd name="T17" fmla="*/ 25 h 71"/>
                  <a:gd name="T18" fmla="*/ 2 w 130"/>
                  <a:gd name="T19" fmla="*/ 30 h 71"/>
                  <a:gd name="T20" fmla="*/ 0 w 130"/>
                  <a:gd name="T21" fmla="*/ 36 h 71"/>
                  <a:gd name="T22" fmla="*/ 0 w 130"/>
                  <a:gd name="T23" fmla="*/ 71 h 71"/>
                  <a:gd name="T24" fmla="*/ 130 w 130"/>
                  <a:gd name="T25" fmla="*/ 52 h 71"/>
                  <a:gd name="T26" fmla="*/ 130 w 130"/>
                  <a:gd name="T27"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71">
                    <a:moveTo>
                      <a:pt x="130" y="44"/>
                    </a:moveTo>
                    <a:lnTo>
                      <a:pt x="63" y="52"/>
                    </a:lnTo>
                    <a:lnTo>
                      <a:pt x="32" y="0"/>
                    </a:lnTo>
                    <a:lnTo>
                      <a:pt x="25" y="2"/>
                    </a:lnTo>
                    <a:lnTo>
                      <a:pt x="19" y="4"/>
                    </a:lnTo>
                    <a:lnTo>
                      <a:pt x="15" y="7"/>
                    </a:lnTo>
                    <a:lnTo>
                      <a:pt x="9" y="13"/>
                    </a:lnTo>
                    <a:lnTo>
                      <a:pt x="7" y="19"/>
                    </a:lnTo>
                    <a:lnTo>
                      <a:pt x="6" y="25"/>
                    </a:lnTo>
                    <a:lnTo>
                      <a:pt x="2" y="30"/>
                    </a:lnTo>
                    <a:lnTo>
                      <a:pt x="0" y="36"/>
                    </a:lnTo>
                    <a:lnTo>
                      <a:pt x="0" y="71"/>
                    </a:lnTo>
                    <a:lnTo>
                      <a:pt x="130" y="52"/>
                    </a:lnTo>
                    <a:lnTo>
                      <a:pt x="130" y="44"/>
                    </a:lnTo>
                    <a:close/>
                  </a:path>
                </a:pathLst>
              </a:custGeom>
              <a:solidFill>
                <a:srgbClr val="80C2FF"/>
              </a:solidFill>
              <a:ln w="1588">
                <a:solidFill>
                  <a:srgbClr val="000000"/>
                </a:solidFill>
                <a:prstDash val="solid"/>
                <a:round/>
                <a:headEnd/>
                <a:tailEnd/>
              </a:ln>
            </p:spPr>
            <p:txBody>
              <a:bodyPr/>
              <a:lstStyle/>
              <a:p>
                <a:endParaRPr lang="en-AU"/>
              </a:p>
            </p:txBody>
          </p:sp>
          <p:sp>
            <p:nvSpPr>
              <p:cNvPr id="5303" name="Freeform 183"/>
              <p:cNvSpPr>
                <a:spLocks/>
              </p:cNvSpPr>
              <p:nvPr/>
            </p:nvSpPr>
            <p:spPr bwMode="auto">
              <a:xfrm>
                <a:off x="2922" y="3276"/>
                <a:ext cx="39" cy="52"/>
              </a:xfrm>
              <a:custGeom>
                <a:avLst/>
                <a:gdLst>
                  <a:gd name="T0" fmla="*/ 65 w 78"/>
                  <a:gd name="T1" fmla="*/ 33 h 104"/>
                  <a:gd name="T2" fmla="*/ 54 w 78"/>
                  <a:gd name="T3" fmla="*/ 33 h 104"/>
                  <a:gd name="T4" fmla="*/ 54 w 78"/>
                  <a:gd name="T5" fmla="*/ 46 h 104"/>
                  <a:gd name="T6" fmla="*/ 44 w 78"/>
                  <a:gd name="T7" fmla="*/ 54 h 104"/>
                  <a:gd name="T8" fmla="*/ 36 w 78"/>
                  <a:gd name="T9" fmla="*/ 65 h 104"/>
                  <a:gd name="T10" fmla="*/ 32 w 78"/>
                  <a:gd name="T11" fmla="*/ 79 h 104"/>
                  <a:gd name="T12" fmla="*/ 32 w 78"/>
                  <a:gd name="T13" fmla="*/ 92 h 104"/>
                  <a:gd name="T14" fmla="*/ 78 w 78"/>
                  <a:gd name="T15" fmla="*/ 90 h 104"/>
                  <a:gd name="T16" fmla="*/ 78 w 78"/>
                  <a:gd name="T17" fmla="*/ 100 h 104"/>
                  <a:gd name="T18" fmla="*/ 38 w 78"/>
                  <a:gd name="T19" fmla="*/ 104 h 104"/>
                  <a:gd name="T20" fmla="*/ 19 w 78"/>
                  <a:gd name="T21" fmla="*/ 104 h 104"/>
                  <a:gd name="T22" fmla="*/ 19 w 78"/>
                  <a:gd name="T23" fmla="*/ 90 h 104"/>
                  <a:gd name="T24" fmla="*/ 11 w 78"/>
                  <a:gd name="T25" fmla="*/ 73 h 104"/>
                  <a:gd name="T26" fmla="*/ 6 w 78"/>
                  <a:gd name="T27" fmla="*/ 64 h 104"/>
                  <a:gd name="T28" fmla="*/ 0 w 78"/>
                  <a:gd name="T29" fmla="*/ 56 h 104"/>
                  <a:gd name="T30" fmla="*/ 23 w 78"/>
                  <a:gd name="T31" fmla="*/ 4 h 104"/>
                  <a:gd name="T32" fmla="*/ 65 w 78"/>
                  <a:gd name="T33" fmla="*/ 0 h 104"/>
                  <a:gd name="T34" fmla="*/ 65 w 78"/>
                  <a:gd name="T35" fmla="*/ 3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4">
                    <a:moveTo>
                      <a:pt x="65" y="33"/>
                    </a:moveTo>
                    <a:lnTo>
                      <a:pt x="54" y="33"/>
                    </a:lnTo>
                    <a:lnTo>
                      <a:pt x="54" y="46"/>
                    </a:lnTo>
                    <a:lnTo>
                      <a:pt x="44" y="54"/>
                    </a:lnTo>
                    <a:lnTo>
                      <a:pt x="36" y="65"/>
                    </a:lnTo>
                    <a:lnTo>
                      <a:pt x="32" y="79"/>
                    </a:lnTo>
                    <a:lnTo>
                      <a:pt x="32" y="92"/>
                    </a:lnTo>
                    <a:lnTo>
                      <a:pt x="78" y="90"/>
                    </a:lnTo>
                    <a:lnTo>
                      <a:pt x="78" y="100"/>
                    </a:lnTo>
                    <a:lnTo>
                      <a:pt x="38" y="104"/>
                    </a:lnTo>
                    <a:lnTo>
                      <a:pt x="19" y="104"/>
                    </a:lnTo>
                    <a:lnTo>
                      <a:pt x="19" y="90"/>
                    </a:lnTo>
                    <a:lnTo>
                      <a:pt x="11" y="73"/>
                    </a:lnTo>
                    <a:lnTo>
                      <a:pt x="6" y="64"/>
                    </a:lnTo>
                    <a:lnTo>
                      <a:pt x="0" y="56"/>
                    </a:lnTo>
                    <a:lnTo>
                      <a:pt x="23" y="4"/>
                    </a:lnTo>
                    <a:lnTo>
                      <a:pt x="65" y="0"/>
                    </a:lnTo>
                    <a:lnTo>
                      <a:pt x="65" y="33"/>
                    </a:lnTo>
                    <a:close/>
                  </a:path>
                </a:pathLst>
              </a:custGeom>
              <a:solidFill>
                <a:srgbClr val="80C2FF"/>
              </a:solidFill>
              <a:ln w="1588">
                <a:solidFill>
                  <a:srgbClr val="000000"/>
                </a:solidFill>
                <a:prstDash val="solid"/>
                <a:round/>
                <a:headEnd/>
                <a:tailEnd/>
              </a:ln>
            </p:spPr>
            <p:txBody>
              <a:bodyPr/>
              <a:lstStyle/>
              <a:p>
                <a:endParaRPr lang="en-AU"/>
              </a:p>
            </p:txBody>
          </p:sp>
          <p:sp>
            <p:nvSpPr>
              <p:cNvPr id="5304" name="Freeform 184"/>
              <p:cNvSpPr>
                <a:spLocks/>
              </p:cNvSpPr>
              <p:nvPr/>
            </p:nvSpPr>
            <p:spPr bwMode="auto">
              <a:xfrm>
                <a:off x="2816" y="3254"/>
                <a:ext cx="139" cy="78"/>
              </a:xfrm>
              <a:custGeom>
                <a:avLst/>
                <a:gdLst>
                  <a:gd name="T0" fmla="*/ 5 w 277"/>
                  <a:gd name="T1" fmla="*/ 19 h 156"/>
                  <a:gd name="T2" fmla="*/ 55 w 277"/>
                  <a:gd name="T3" fmla="*/ 19 h 156"/>
                  <a:gd name="T4" fmla="*/ 65 w 277"/>
                  <a:gd name="T5" fmla="*/ 23 h 156"/>
                  <a:gd name="T6" fmla="*/ 72 w 277"/>
                  <a:gd name="T7" fmla="*/ 27 h 156"/>
                  <a:gd name="T8" fmla="*/ 76 w 277"/>
                  <a:gd name="T9" fmla="*/ 33 h 156"/>
                  <a:gd name="T10" fmla="*/ 111 w 277"/>
                  <a:gd name="T11" fmla="*/ 81 h 156"/>
                  <a:gd name="T12" fmla="*/ 122 w 277"/>
                  <a:gd name="T13" fmla="*/ 81 h 156"/>
                  <a:gd name="T14" fmla="*/ 122 w 277"/>
                  <a:gd name="T15" fmla="*/ 27 h 156"/>
                  <a:gd name="T16" fmla="*/ 164 w 277"/>
                  <a:gd name="T17" fmla="*/ 27 h 156"/>
                  <a:gd name="T18" fmla="*/ 164 w 277"/>
                  <a:gd name="T19" fmla="*/ 77 h 156"/>
                  <a:gd name="T20" fmla="*/ 181 w 277"/>
                  <a:gd name="T21" fmla="*/ 77 h 156"/>
                  <a:gd name="T22" fmla="*/ 206 w 277"/>
                  <a:gd name="T23" fmla="*/ 17 h 156"/>
                  <a:gd name="T24" fmla="*/ 214 w 277"/>
                  <a:gd name="T25" fmla="*/ 10 h 156"/>
                  <a:gd name="T26" fmla="*/ 223 w 277"/>
                  <a:gd name="T27" fmla="*/ 6 h 156"/>
                  <a:gd name="T28" fmla="*/ 239 w 277"/>
                  <a:gd name="T29" fmla="*/ 4 h 156"/>
                  <a:gd name="T30" fmla="*/ 277 w 277"/>
                  <a:gd name="T31" fmla="*/ 0 h 156"/>
                  <a:gd name="T32" fmla="*/ 277 w 277"/>
                  <a:gd name="T33" fmla="*/ 44 h 156"/>
                  <a:gd name="T34" fmla="*/ 235 w 277"/>
                  <a:gd name="T35" fmla="*/ 48 h 156"/>
                  <a:gd name="T36" fmla="*/ 212 w 277"/>
                  <a:gd name="T37" fmla="*/ 100 h 156"/>
                  <a:gd name="T38" fmla="*/ 191 w 277"/>
                  <a:gd name="T39" fmla="*/ 144 h 156"/>
                  <a:gd name="T40" fmla="*/ 187 w 277"/>
                  <a:gd name="T41" fmla="*/ 146 h 156"/>
                  <a:gd name="T42" fmla="*/ 172 w 277"/>
                  <a:gd name="T43" fmla="*/ 148 h 156"/>
                  <a:gd name="T44" fmla="*/ 105 w 277"/>
                  <a:gd name="T45" fmla="*/ 156 h 156"/>
                  <a:gd name="T46" fmla="*/ 74 w 277"/>
                  <a:gd name="T47" fmla="*/ 104 h 156"/>
                  <a:gd name="T48" fmla="*/ 51 w 277"/>
                  <a:gd name="T49" fmla="*/ 65 h 156"/>
                  <a:gd name="T50" fmla="*/ 0 w 277"/>
                  <a:gd name="T51" fmla="*/ 65 h 156"/>
                  <a:gd name="T52" fmla="*/ 5 w 277"/>
                  <a:gd name="T53" fmla="*/ 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7" h="156">
                    <a:moveTo>
                      <a:pt x="5" y="19"/>
                    </a:moveTo>
                    <a:lnTo>
                      <a:pt x="55" y="19"/>
                    </a:lnTo>
                    <a:lnTo>
                      <a:pt x="65" y="23"/>
                    </a:lnTo>
                    <a:lnTo>
                      <a:pt x="72" y="27"/>
                    </a:lnTo>
                    <a:lnTo>
                      <a:pt x="76" y="33"/>
                    </a:lnTo>
                    <a:lnTo>
                      <a:pt x="111" y="81"/>
                    </a:lnTo>
                    <a:lnTo>
                      <a:pt x="122" y="81"/>
                    </a:lnTo>
                    <a:lnTo>
                      <a:pt x="122" y="27"/>
                    </a:lnTo>
                    <a:lnTo>
                      <a:pt x="164" y="27"/>
                    </a:lnTo>
                    <a:lnTo>
                      <a:pt x="164" y="77"/>
                    </a:lnTo>
                    <a:lnTo>
                      <a:pt x="181" y="77"/>
                    </a:lnTo>
                    <a:lnTo>
                      <a:pt x="206" y="17"/>
                    </a:lnTo>
                    <a:lnTo>
                      <a:pt x="214" y="10"/>
                    </a:lnTo>
                    <a:lnTo>
                      <a:pt x="223" y="6"/>
                    </a:lnTo>
                    <a:lnTo>
                      <a:pt x="239" y="4"/>
                    </a:lnTo>
                    <a:lnTo>
                      <a:pt x="277" y="0"/>
                    </a:lnTo>
                    <a:lnTo>
                      <a:pt x="277" y="44"/>
                    </a:lnTo>
                    <a:lnTo>
                      <a:pt x="235" y="48"/>
                    </a:lnTo>
                    <a:lnTo>
                      <a:pt x="212" y="100"/>
                    </a:lnTo>
                    <a:lnTo>
                      <a:pt x="191" y="144"/>
                    </a:lnTo>
                    <a:lnTo>
                      <a:pt x="187" y="146"/>
                    </a:lnTo>
                    <a:lnTo>
                      <a:pt x="172" y="148"/>
                    </a:lnTo>
                    <a:lnTo>
                      <a:pt x="105" y="156"/>
                    </a:lnTo>
                    <a:lnTo>
                      <a:pt x="74" y="104"/>
                    </a:lnTo>
                    <a:lnTo>
                      <a:pt x="51" y="65"/>
                    </a:lnTo>
                    <a:lnTo>
                      <a:pt x="0" y="65"/>
                    </a:lnTo>
                    <a:lnTo>
                      <a:pt x="5" y="19"/>
                    </a:lnTo>
                    <a:close/>
                  </a:path>
                </a:pathLst>
              </a:custGeom>
              <a:solidFill>
                <a:srgbClr val="000000"/>
              </a:solidFill>
              <a:ln w="1588">
                <a:solidFill>
                  <a:srgbClr val="000000"/>
                </a:solidFill>
                <a:prstDash val="solid"/>
                <a:round/>
                <a:headEnd/>
                <a:tailEnd/>
              </a:ln>
            </p:spPr>
            <p:txBody>
              <a:bodyPr/>
              <a:lstStyle/>
              <a:p>
                <a:endParaRPr lang="en-AU"/>
              </a:p>
            </p:txBody>
          </p:sp>
          <p:sp>
            <p:nvSpPr>
              <p:cNvPr id="5305" name="Freeform 185"/>
              <p:cNvSpPr>
                <a:spLocks/>
              </p:cNvSpPr>
              <p:nvPr/>
            </p:nvSpPr>
            <p:spPr bwMode="auto">
              <a:xfrm>
                <a:off x="2961" y="3256"/>
                <a:ext cx="20" cy="45"/>
              </a:xfrm>
              <a:custGeom>
                <a:avLst/>
                <a:gdLst>
                  <a:gd name="T0" fmla="*/ 0 w 41"/>
                  <a:gd name="T1" fmla="*/ 73 h 90"/>
                  <a:gd name="T2" fmla="*/ 0 w 41"/>
                  <a:gd name="T3" fmla="*/ 0 h 90"/>
                  <a:gd name="T4" fmla="*/ 12 w 41"/>
                  <a:gd name="T5" fmla="*/ 2 h 90"/>
                  <a:gd name="T6" fmla="*/ 23 w 41"/>
                  <a:gd name="T7" fmla="*/ 6 h 90"/>
                  <a:gd name="T8" fmla="*/ 33 w 41"/>
                  <a:gd name="T9" fmla="*/ 15 h 90"/>
                  <a:gd name="T10" fmla="*/ 37 w 41"/>
                  <a:gd name="T11" fmla="*/ 25 h 90"/>
                  <a:gd name="T12" fmla="*/ 41 w 41"/>
                  <a:gd name="T13" fmla="*/ 38 h 90"/>
                  <a:gd name="T14" fmla="*/ 41 w 41"/>
                  <a:gd name="T15" fmla="*/ 50 h 90"/>
                  <a:gd name="T16" fmla="*/ 39 w 41"/>
                  <a:gd name="T17" fmla="*/ 63 h 90"/>
                  <a:gd name="T18" fmla="*/ 33 w 41"/>
                  <a:gd name="T19" fmla="*/ 75 h 90"/>
                  <a:gd name="T20" fmla="*/ 25 w 41"/>
                  <a:gd name="T21" fmla="*/ 86 h 90"/>
                  <a:gd name="T22" fmla="*/ 18 w 41"/>
                  <a:gd name="T23" fmla="*/ 90 h 90"/>
                  <a:gd name="T24" fmla="*/ 18 w 41"/>
                  <a:gd name="T25" fmla="*/ 73 h 90"/>
                  <a:gd name="T26" fmla="*/ 0 w 41"/>
                  <a:gd name="T2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90">
                    <a:moveTo>
                      <a:pt x="0" y="73"/>
                    </a:moveTo>
                    <a:lnTo>
                      <a:pt x="0" y="0"/>
                    </a:lnTo>
                    <a:lnTo>
                      <a:pt x="12" y="2"/>
                    </a:lnTo>
                    <a:lnTo>
                      <a:pt x="23" y="6"/>
                    </a:lnTo>
                    <a:lnTo>
                      <a:pt x="33" y="15"/>
                    </a:lnTo>
                    <a:lnTo>
                      <a:pt x="37" y="25"/>
                    </a:lnTo>
                    <a:lnTo>
                      <a:pt x="41" y="38"/>
                    </a:lnTo>
                    <a:lnTo>
                      <a:pt x="41" y="50"/>
                    </a:lnTo>
                    <a:lnTo>
                      <a:pt x="39" y="63"/>
                    </a:lnTo>
                    <a:lnTo>
                      <a:pt x="33" y="75"/>
                    </a:lnTo>
                    <a:lnTo>
                      <a:pt x="25" y="86"/>
                    </a:lnTo>
                    <a:lnTo>
                      <a:pt x="18" y="90"/>
                    </a:lnTo>
                    <a:lnTo>
                      <a:pt x="18" y="73"/>
                    </a:lnTo>
                    <a:lnTo>
                      <a:pt x="0" y="73"/>
                    </a:lnTo>
                    <a:close/>
                  </a:path>
                </a:pathLst>
              </a:custGeom>
              <a:solidFill>
                <a:srgbClr val="000000"/>
              </a:solidFill>
              <a:ln w="1588">
                <a:solidFill>
                  <a:srgbClr val="000000"/>
                </a:solidFill>
                <a:prstDash val="solid"/>
                <a:round/>
                <a:headEnd/>
                <a:tailEnd/>
              </a:ln>
            </p:spPr>
            <p:txBody>
              <a:bodyPr/>
              <a:lstStyle/>
              <a:p>
                <a:endParaRPr lang="en-AU"/>
              </a:p>
            </p:txBody>
          </p:sp>
          <p:sp>
            <p:nvSpPr>
              <p:cNvPr id="5306" name="Rectangle 186"/>
              <p:cNvSpPr>
                <a:spLocks noChangeArrowheads="1"/>
              </p:cNvSpPr>
              <p:nvPr/>
            </p:nvSpPr>
            <p:spPr bwMode="auto">
              <a:xfrm>
                <a:off x="2887" y="3277"/>
                <a:ext cx="3" cy="15"/>
              </a:xfrm>
              <a:prstGeom prst="rect">
                <a:avLst/>
              </a:prstGeom>
              <a:solidFill>
                <a:srgbClr val="000000"/>
              </a:solidFill>
              <a:ln w="1588">
                <a:solidFill>
                  <a:srgbClr val="000000"/>
                </a:solidFill>
                <a:miter lim="800000"/>
                <a:headEnd/>
                <a:tailEnd/>
              </a:ln>
            </p:spPr>
            <p:txBody>
              <a:bodyPr/>
              <a:lstStyle/>
              <a:p>
                <a:endParaRPr lang="en-AU"/>
              </a:p>
            </p:txBody>
          </p:sp>
          <p:sp>
            <p:nvSpPr>
              <p:cNvPr id="5307" name="Rectangle 187"/>
              <p:cNvSpPr>
                <a:spLocks noChangeArrowheads="1"/>
              </p:cNvSpPr>
              <p:nvPr/>
            </p:nvSpPr>
            <p:spPr bwMode="auto">
              <a:xfrm>
                <a:off x="2955" y="3243"/>
                <a:ext cx="6" cy="49"/>
              </a:xfrm>
              <a:prstGeom prst="rect">
                <a:avLst/>
              </a:prstGeom>
              <a:solidFill>
                <a:srgbClr val="000000"/>
              </a:solidFill>
              <a:ln w="1588">
                <a:solidFill>
                  <a:srgbClr val="000000"/>
                </a:solidFill>
                <a:miter lim="800000"/>
                <a:headEnd/>
                <a:tailEnd/>
              </a:ln>
            </p:spPr>
            <p:txBody>
              <a:bodyPr/>
              <a:lstStyle/>
              <a:p>
                <a:endParaRPr lang="en-AU"/>
              </a:p>
            </p:txBody>
          </p:sp>
          <p:sp>
            <p:nvSpPr>
              <p:cNvPr id="5308" name="Rectangle 188"/>
              <p:cNvSpPr>
                <a:spLocks noChangeArrowheads="1"/>
              </p:cNvSpPr>
              <p:nvPr/>
            </p:nvSpPr>
            <p:spPr bwMode="auto">
              <a:xfrm>
                <a:off x="2949" y="3292"/>
                <a:ext cx="15" cy="17"/>
              </a:xfrm>
              <a:prstGeom prst="rect">
                <a:avLst/>
              </a:prstGeom>
              <a:solidFill>
                <a:srgbClr val="000000"/>
              </a:solidFill>
              <a:ln w="1588">
                <a:solidFill>
                  <a:srgbClr val="000000"/>
                </a:solidFill>
                <a:miter lim="800000"/>
                <a:headEnd/>
                <a:tailEnd/>
              </a:ln>
            </p:spPr>
            <p:txBody>
              <a:bodyPr/>
              <a:lstStyle/>
              <a:p>
                <a:endParaRPr lang="en-AU"/>
              </a:p>
            </p:txBody>
          </p:sp>
          <p:sp>
            <p:nvSpPr>
              <p:cNvPr id="5309" name="Rectangle 189"/>
              <p:cNvSpPr>
                <a:spLocks noChangeArrowheads="1"/>
              </p:cNvSpPr>
              <p:nvPr/>
            </p:nvSpPr>
            <p:spPr bwMode="auto">
              <a:xfrm>
                <a:off x="2964" y="3292"/>
                <a:ext cx="6" cy="17"/>
              </a:xfrm>
              <a:prstGeom prst="rect">
                <a:avLst/>
              </a:prstGeom>
              <a:solidFill>
                <a:srgbClr val="FFFFFF"/>
              </a:solidFill>
              <a:ln w="1588">
                <a:solidFill>
                  <a:srgbClr val="000000"/>
                </a:solidFill>
                <a:miter lim="800000"/>
                <a:headEnd/>
                <a:tailEnd/>
              </a:ln>
            </p:spPr>
            <p:txBody>
              <a:bodyPr/>
              <a:lstStyle/>
              <a:p>
                <a:endParaRPr lang="en-AU"/>
              </a:p>
            </p:txBody>
          </p:sp>
          <p:sp>
            <p:nvSpPr>
              <p:cNvPr id="5310" name="Freeform 190"/>
              <p:cNvSpPr>
                <a:spLocks/>
              </p:cNvSpPr>
              <p:nvPr/>
            </p:nvSpPr>
            <p:spPr bwMode="auto">
              <a:xfrm>
                <a:off x="2821" y="3304"/>
                <a:ext cx="12" cy="30"/>
              </a:xfrm>
              <a:custGeom>
                <a:avLst/>
                <a:gdLst>
                  <a:gd name="T0" fmla="*/ 2 w 25"/>
                  <a:gd name="T1" fmla="*/ 56 h 59"/>
                  <a:gd name="T2" fmla="*/ 4 w 25"/>
                  <a:gd name="T3" fmla="*/ 56 h 59"/>
                  <a:gd name="T4" fmla="*/ 6 w 25"/>
                  <a:gd name="T5" fmla="*/ 54 h 59"/>
                  <a:gd name="T6" fmla="*/ 8 w 25"/>
                  <a:gd name="T7" fmla="*/ 54 h 59"/>
                  <a:gd name="T8" fmla="*/ 10 w 25"/>
                  <a:gd name="T9" fmla="*/ 52 h 59"/>
                  <a:gd name="T10" fmla="*/ 12 w 25"/>
                  <a:gd name="T11" fmla="*/ 52 h 59"/>
                  <a:gd name="T12" fmla="*/ 12 w 25"/>
                  <a:gd name="T13" fmla="*/ 48 h 59"/>
                  <a:gd name="T14" fmla="*/ 14 w 25"/>
                  <a:gd name="T15" fmla="*/ 48 h 59"/>
                  <a:gd name="T16" fmla="*/ 14 w 25"/>
                  <a:gd name="T17" fmla="*/ 44 h 59"/>
                  <a:gd name="T18" fmla="*/ 14 w 25"/>
                  <a:gd name="T19" fmla="*/ 44 h 59"/>
                  <a:gd name="T20" fmla="*/ 16 w 25"/>
                  <a:gd name="T21" fmla="*/ 40 h 59"/>
                  <a:gd name="T22" fmla="*/ 16 w 25"/>
                  <a:gd name="T23" fmla="*/ 11 h 59"/>
                  <a:gd name="T24" fmla="*/ 14 w 25"/>
                  <a:gd name="T25" fmla="*/ 8 h 59"/>
                  <a:gd name="T26" fmla="*/ 14 w 25"/>
                  <a:gd name="T27" fmla="*/ 6 h 59"/>
                  <a:gd name="T28" fmla="*/ 14 w 25"/>
                  <a:gd name="T29" fmla="*/ 4 h 59"/>
                  <a:gd name="T30" fmla="*/ 12 w 25"/>
                  <a:gd name="T31" fmla="*/ 2 h 59"/>
                  <a:gd name="T32" fmla="*/ 12 w 25"/>
                  <a:gd name="T33" fmla="*/ 0 h 59"/>
                  <a:gd name="T34" fmla="*/ 12 w 25"/>
                  <a:gd name="T35" fmla="*/ 2 h 59"/>
                  <a:gd name="T36" fmla="*/ 14 w 25"/>
                  <a:gd name="T37" fmla="*/ 2 h 59"/>
                  <a:gd name="T38" fmla="*/ 16 w 25"/>
                  <a:gd name="T39" fmla="*/ 4 h 59"/>
                  <a:gd name="T40" fmla="*/ 16 w 25"/>
                  <a:gd name="T41" fmla="*/ 4 h 59"/>
                  <a:gd name="T42" fmla="*/ 19 w 25"/>
                  <a:gd name="T43" fmla="*/ 6 h 59"/>
                  <a:gd name="T44" fmla="*/ 19 w 25"/>
                  <a:gd name="T45" fmla="*/ 8 h 59"/>
                  <a:gd name="T46" fmla="*/ 21 w 25"/>
                  <a:gd name="T47" fmla="*/ 9 h 59"/>
                  <a:gd name="T48" fmla="*/ 21 w 25"/>
                  <a:gd name="T49" fmla="*/ 15 h 59"/>
                  <a:gd name="T50" fmla="*/ 23 w 25"/>
                  <a:gd name="T51" fmla="*/ 17 h 59"/>
                  <a:gd name="T52" fmla="*/ 25 w 25"/>
                  <a:gd name="T53" fmla="*/ 19 h 59"/>
                  <a:gd name="T54" fmla="*/ 25 w 25"/>
                  <a:gd name="T55" fmla="*/ 40 h 59"/>
                  <a:gd name="T56" fmla="*/ 23 w 25"/>
                  <a:gd name="T57" fmla="*/ 42 h 59"/>
                  <a:gd name="T58" fmla="*/ 21 w 25"/>
                  <a:gd name="T59" fmla="*/ 44 h 59"/>
                  <a:gd name="T60" fmla="*/ 21 w 25"/>
                  <a:gd name="T61" fmla="*/ 48 h 59"/>
                  <a:gd name="T62" fmla="*/ 19 w 25"/>
                  <a:gd name="T63" fmla="*/ 52 h 59"/>
                  <a:gd name="T64" fmla="*/ 19 w 25"/>
                  <a:gd name="T65" fmla="*/ 54 h 59"/>
                  <a:gd name="T66" fmla="*/ 16 w 25"/>
                  <a:gd name="T67" fmla="*/ 56 h 59"/>
                  <a:gd name="T68" fmla="*/ 16 w 25"/>
                  <a:gd name="T69" fmla="*/ 57 h 59"/>
                  <a:gd name="T70" fmla="*/ 14 w 25"/>
                  <a:gd name="T71" fmla="*/ 57 h 59"/>
                  <a:gd name="T72" fmla="*/ 14 w 25"/>
                  <a:gd name="T73" fmla="*/ 57 h 59"/>
                  <a:gd name="T74" fmla="*/ 12 w 25"/>
                  <a:gd name="T75" fmla="*/ 59 h 59"/>
                  <a:gd name="T76" fmla="*/ 8 w 25"/>
                  <a:gd name="T77" fmla="*/ 59 h 59"/>
                  <a:gd name="T78" fmla="*/ 4 w 25"/>
                  <a:gd name="T79" fmla="*/ 57 h 59"/>
                  <a:gd name="T80" fmla="*/ 0 w 25"/>
                  <a:gd name="T81" fmla="*/ 56 h 59"/>
                  <a:gd name="T82" fmla="*/ 2 w 25"/>
                  <a:gd name="T83"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59">
                    <a:moveTo>
                      <a:pt x="2" y="56"/>
                    </a:moveTo>
                    <a:lnTo>
                      <a:pt x="4" y="56"/>
                    </a:lnTo>
                    <a:lnTo>
                      <a:pt x="6" y="54"/>
                    </a:lnTo>
                    <a:lnTo>
                      <a:pt x="8" y="54"/>
                    </a:lnTo>
                    <a:lnTo>
                      <a:pt x="10" y="52"/>
                    </a:lnTo>
                    <a:lnTo>
                      <a:pt x="12" y="52"/>
                    </a:lnTo>
                    <a:lnTo>
                      <a:pt x="12" y="48"/>
                    </a:lnTo>
                    <a:lnTo>
                      <a:pt x="14" y="48"/>
                    </a:lnTo>
                    <a:lnTo>
                      <a:pt x="14" y="44"/>
                    </a:lnTo>
                    <a:lnTo>
                      <a:pt x="14" y="44"/>
                    </a:lnTo>
                    <a:lnTo>
                      <a:pt x="16" y="40"/>
                    </a:lnTo>
                    <a:lnTo>
                      <a:pt x="16" y="11"/>
                    </a:lnTo>
                    <a:lnTo>
                      <a:pt x="14" y="8"/>
                    </a:lnTo>
                    <a:lnTo>
                      <a:pt x="14" y="6"/>
                    </a:lnTo>
                    <a:lnTo>
                      <a:pt x="14" y="4"/>
                    </a:lnTo>
                    <a:lnTo>
                      <a:pt x="12" y="2"/>
                    </a:lnTo>
                    <a:lnTo>
                      <a:pt x="12" y="0"/>
                    </a:lnTo>
                    <a:lnTo>
                      <a:pt x="12" y="2"/>
                    </a:lnTo>
                    <a:lnTo>
                      <a:pt x="14" y="2"/>
                    </a:lnTo>
                    <a:lnTo>
                      <a:pt x="16" y="4"/>
                    </a:lnTo>
                    <a:lnTo>
                      <a:pt x="16" y="4"/>
                    </a:lnTo>
                    <a:lnTo>
                      <a:pt x="19" y="6"/>
                    </a:lnTo>
                    <a:lnTo>
                      <a:pt x="19" y="8"/>
                    </a:lnTo>
                    <a:lnTo>
                      <a:pt x="21" y="9"/>
                    </a:lnTo>
                    <a:lnTo>
                      <a:pt x="21" y="15"/>
                    </a:lnTo>
                    <a:lnTo>
                      <a:pt x="23" y="17"/>
                    </a:lnTo>
                    <a:lnTo>
                      <a:pt x="25" y="19"/>
                    </a:lnTo>
                    <a:lnTo>
                      <a:pt x="25" y="40"/>
                    </a:lnTo>
                    <a:lnTo>
                      <a:pt x="23" y="42"/>
                    </a:lnTo>
                    <a:lnTo>
                      <a:pt x="21" y="44"/>
                    </a:lnTo>
                    <a:lnTo>
                      <a:pt x="21" y="48"/>
                    </a:lnTo>
                    <a:lnTo>
                      <a:pt x="19" y="52"/>
                    </a:lnTo>
                    <a:lnTo>
                      <a:pt x="19" y="54"/>
                    </a:lnTo>
                    <a:lnTo>
                      <a:pt x="16" y="56"/>
                    </a:lnTo>
                    <a:lnTo>
                      <a:pt x="16" y="57"/>
                    </a:lnTo>
                    <a:lnTo>
                      <a:pt x="14" y="57"/>
                    </a:lnTo>
                    <a:lnTo>
                      <a:pt x="14" y="57"/>
                    </a:lnTo>
                    <a:lnTo>
                      <a:pt x="12" y="59"/>
                    </a:lnTo>
                    <a:lnTo>
                      <a:pt x="8" y="59"/>
                    </a:lnTo>
                    <a:lnTo>
                      <a:pt x="4" y="57"/>
                    </a:lnTo>
                    <a:lnTo>
                      <a:pt x="0" y="56"/>
                    </a:lnTo>
                    <a:lnTo>
                      <a:pt x="2" y="56"/>
                    </a:lnTo>
                    <a:close/>
                  </a:path>
                </a:pathLst>
              </a:custGeom>
              <a:solidFill>
                <a:srgbClr val="000000"/>
              </a:solidFill>
              <a:ln w="1588">
                <a:solidFill>
                  <a:srgbClr val="000000"/>
                </a:solidFill>
                <a:prstDash val="solid"/>
                <a:round/>
                <a:headEnd/>
                <a:tailEnd/>
              </a:ln>
            </p:spPr>
            <p:txBody>
              <a:bodyPr/>
              <a:lstStyle/>
              <a:p>
                <a:endParaRPr lang="en-AU"/>
              </a:p>
            </p:txBody>
          </p:sp>
          <p:sp>
            <p:nvSpPr>
              <p:cNvPr id="5311" name="Freeform 191"/>
              <p:cNvSpPr>
                <a:spLocks/>
              </p:cNvSpPr>
              <p:nvPr/>
            </p:nvSpPr>
            <p:spPr bwMode="auto">
              <a:xfrm>
                <a:off x="2818" y="3304"/>
                <a:ext cx="10" cy="28"/>
              </a:xfrm>
              <a:custGeom>
                <a:avLst/>
                <a:gdLst>
                  <a:gd name="T0" fmla="*/ 7 w 21"/>
                  <a:gd name="T1" fmla="*/ 56 h 56"/>
                  <a:gd name="T2" fmla="*/ 9 w 21"/>
                  <a:gd name="T3" fmla="*/ 56 h 56"/>
                  <a:gd name="T4" fmla="*/ 11 w 21"/>
                  <a:gd name="T5" fmla="*/ 54 h 56"/>
                  <a:gd name="T6" fmla="*/ 13 w 21"/>
                  <a:gd name="T7" fmla="*/ 54 h 56"/>
                  <a:gd name="T8" fmla="*/ 15 w 21"/>
                  <a:gd name="T9" fmla="*/ 52 h 56"/>
                  <a:gd name="T10" fmla="*/ 17 w 21"/>
                  <a:gd name="T11" fmla="*/ 52 h 56"/>
                  <a:gd name="T12" fmla="*/ 17 w 21"/>
                  <a:gd name="T13" fmla="*/ 48 h 56"/>
                  <a:gd name="T14" fmla="*/ 19 w 21"/>
                  <a:gd name="T15" fmla="*/ 48 h 56"/>
                  <a:gd name="T16" fmla="*/ 19 w 21"/>
                  <a:gd name="T17" fmla="*/ 44 h 56"/>
                  <a:gd name="T18" fmla="*/ 19 w 21"/>
                  <a:gd name="T19" fmla="*/ 44 h 56"/>
                  <a:gd name="T20" fmla="*/ 21 w 21"/>
                  <a:gd name="T21" fmla="*/ 40 h 56"/>
                  <a:gd name="T22" fmla="*/ 21 w 21"/>
                  <a:gd name="T23" fmla="*/ 11 h 56"/>
                  <a:gd name="T24" fmla="*/ 19 w 21"/>
                  <a:gd name="T25" fmla="*/ 8 h 56"/>
                  <a:gd name="T26" fmla="*/ 19 w 21"/>
                  <a:gd name="T27" fmla="*/ 6 h 56"/>
                  <a:gd name="T28" fmla="*/ 19 w 21"/>
                  <a:gd name="T29" fmla="*/ 4 h 56"/>
                  <a:gd name="T30" fmla="*/ 17 w 21"/>
                  <a:gd name="T31" fmla="*/ 2 h 56"/>
                  <a:gd name="T32" fmla="*/ 17 w 21"/>
                  <a:gd name="T33" fmla="*/ 0 h 56"/>
                  <a:gd name="T34" fmla="*/ 13 w 21"/>
                  <a:gd name="T35" fmla="*/ 0 h 56"/>
                  <a:gd name="T36" fmla="*/ 9 w 21"/>
                  <a:gd name="T37" fmla="*/ 2 h 56"/>
                  <a:gd name="T38" fmla="*/ 7 w 21"/>
                  <a:gd name="T39" fmla="*/ 2 h 56"/>
                  <a:gd name="T40" fmla="*/ 7 w 21"/>
                  <a:gd name="T41" fmla="*/ 4 h 56"/>
                  <a:gd name="T42" fmla="*/ 5 w 21"/>
                  <a:gd name="T43" fmla="*/ 4 h 56"/>
                  <a:gd name="T44" fmla="*/ 5 w 21"/>
                  <a:gd name="T45" fmla="*/ 6 h 56"/>
                  <a:gd name="T46" fmla="*/ 3 w 21"/>
                  <a:gd name="T47" fmla="*/ 9 h 56"/>
                  <a:gd name="T48" fmla="*/ 1 w 21"/>
                  <a:gd name="T49" fmla="*/ 11 h 56"/>
                  <a:gd name="T50" fmla="*/ 1 w 21"/>
                  <a:gd name="T51" fmla="*/ 15 h 56"/>
                  <a:gd name="T52" fmla="*/ 0 w 21"/>
                  <a:gd name="T53" fmla="*/ 17 h 56"/>
                  <a:gd name="T54" fmla="*/ 0 w 21"/>
                  <a:gd name="T55" fmla="*/ 44 h 56"/>
                  <a:gd name="T56" fmla="*/ 1 w 21"/>
                  <a:gd name="T57" fmla="*/ 44 h 56"/>
                  <a:gd name="T58" fmla="*/ 1 w 21"/>
                  <a:gd name="T59" fmla="*/ 48 h 56"/>
                  <a:gd name="T60" fmla="*/ 5 w 21"/>
                  <a:gd name="T61" fmla="*/ 52 h 56"/>
                  <a:gd name="T62" fmla="*/ 5 w 21"/>
                  <a:gd name="T63" fmla="*/ 54 h 56"/>
                  <a:gd name="T64" fmla="*/ 5 w 21"/>
                  <a:gd name="T65" fmla="*/ 56 h 56"/>
                  <a:gd name="T66" fmla="*/ 7 w 21"/>
                  <a:gd name="T6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56">
                    <a:moveTo>
                      <a:pt x="7" y="56"/>
                    </a:moveTo>
                    <a:lnTo>
                      <a:pt x="9" y="56"/>
                    </a:lnTo>
                    <a:lnTo>
                      <a:pt x="11" y="54"/>
                    </a:lnTo>
                    <a:lnTo>
                      <a:pt x="13" y="54"/>
                    </a:lnTo>
                    <a:lnTo>
                      <a:pt x="15" y="52"/>
                    </a:lnTo>
                    <a:lnTo>
                      <a:pt x="17" y="52"/>
                    </a:lnTo>
                    <a:lnTo>
                      <a:pt x="17" y="48"/>
                    </a:lnTo>
                    <a:lnTo>
                      <a:pt x="19" y="48"/>
                    </a:lnTo>
                    <a:lnTo>
                      <a:pt x="19" y="44"/>
                    </a:lnTo>
                    <a:lnTo>
                      <a:pt x="19" y="44"/>
                    </a:lnTo>
                    <a:lnTo>
                      <a:pt x="21" y="40"/>
                    </a:lnTo>
                    <a:lnTo>
                      <a:pt x="21" y="11"/>
                    </a:lnTo>
                    <a:lnTo>
                      <a:pt x="19" y="8"/>
                    </a:lnTo>
                    <a:lnTo>
                      <a:pt x="19" y="6"/>
                    </a:lnTo>
                    <a:lnTo>
                      <a:pt x="19" y="4"/>
                    </a:lnTo>
                    <a:lnTo>
                      <a:pt x="17" y="2"/>
                    </a:lnTo>
                    <a:lnTo>
                      <a:pt x="17" y="0"/>
                    </a:lnTo>
                    <a:lnTo>
                      <a:pt x="13" y="0"/>
                    </a:lnTo>
                    <a:lnTo>
                      <a:pt x="9" y="2"/>
                    </a:lnTo>
                    <a:lnTo>
                      <a:pt x="7" y="2"/>
                    </a:lnTo>
                    <a:lnTo>
                      <a:pt x="7" y="4"/>
                    </a:lnTo>
                    <a:lnTo>
                      <a:pt x="5" y="4"/>
                    </a:lnTo>
                    <a:lnTo>
                      <a:pt x="5" y="6"/>
                    </a:lnTo>
                    <a:lnTo>
                      <a:pt x="3" y="9"/>
                    </a:lnTo>
                    <a:lnTo>
                      <a:pt x="1" y="11"/>
                    </a:lnTo>
                    <a:lnTo>
                      <a:pt x="1" y="15"/>
                    </a:lnTo>
                    <a:lnTo>
                      <a:pt x="0" y="17"/>
                    </a:lnTo>
                    <a:lnTo>
                      <a:pt x="0" y="44"/>
                    </a:lnTo>
                    <a:lnTo>
                      <a:pt x="1" y="44"/>
                    </a:lnTo>
                    <a:lnTo>
                      <a:pt x="1" y="48"/>
                    </a:lnTo>
                    <a:lnTo>
                      <a:pt x="5" y="52"/>
                    </a:lnTo>
                    <a:lnTo>
                      <a:pt x="5" y="54"/>
                    </a:lnTo>
                    <a:lnTo>
                      <a:pt x="5" y="56"/>
                    </a:lnTo>
                    <a:lnTo>
                      <a:pt x="7" y="56"/>
                    </a:lnTo>
                    <a:close/>
                  </a:path>
                </a:pathLst>
              </a:custGeom>
              <a:solidFill>
                <a:srgbClr val="FFFFFF"/>
              </a:solidFill>
              <a:ln w="1588">
                <a:solidFill>
                  <a:srgbClr val="000000"/>
                </a:solidFill>
                <a:prstDash val="solid"/>
                <a:round/>
                <a:headEnd/>
                <a:tailEnd/>
              </a:ln>
            </p:spPr>
            <p:txBody>
              <a:bodyPr/>
              <a:lstStyle/>
              <a:p>
                <a:endParaRPr lang="en-AU"/>
              </a:p>
            </p:txBody>
          </p:sp>
          <p:sp>
            <p:nvSpPr>
              <p:cNvPr id="5312" name="Freeform 192"/>
              <p:cNvSpPr>
                <a:spLocks/>
              </p:cNvSpPr>
              <p:nvPr/>
            </p:nvSpPr>
            <p:spPr bwMode="auto">
              <a:xfrm>
                <a:off x="3018" y="3241"/>
                <a:ext cx="123" cy="40"/>
              </a:xfrm>
              <a:custGeom>
                <a:avLst/>
                <a:gdLst>
                  <a:gd name="T0" fmla="*/ 0 w 247"/>
                  <a:gd name="T1" fmla="*/ 10 h 81"/>
                  <a:gd name="T2" fmla="*/ 10 w 247"/>
                  <a:gd name="T3" fmla="*/ 14 h 81"/>
                  <a:gd name="T4" fmla="*/ 12 w 247"/>
                  <a:gd name="T5" fmla="*/ 19 h 81"/>
                  <a:gd name="T6" fmla="*/ 12 w 247"/>
                  <a:gd name="T7" fmla="*/ 81 h 81"/>
                  <a:gd name="T8" fmla="*/ 247 w 247"/>
                  <a:gd name="T9" fmla="*/ 62 h 81"/>
                  <a:gd name="T10" fmla="*/ 245 w 247"/>
                  <a:gd name="T11" fmla="*/ 0 h 81"/>
                  <a:gd name="T12" fmla="*/ 0 w 247"/>
                  <a:gd name="T13" fmla="*/ 10 h 81"/>
                </a:gdLst>
                <a:ahLst/>
                <a:cxnLst>
                  <a:cxn ang="0">
                    <a:pos x="T0" y="T1"/>
                  </a:cxn>
                  <a:cxn ang="0">
                    <a:pos x="T2" y="T3"/>
                  </a:cxn>
                  <a:cxn ang="0">
                    <a:pos x="T4" y="T5"/>
                  </a:cxn>
                  <a:cxn ang="0">
                    <a:pos x="T6" y="T7"/>
                  </a:cxn>
                  <a:cxn ang="0">
                    <a:pos x="T8" y="T9"/>
                  </a:cxn>
                  <a:cxn ang="0">
                    <a:pos x="T10" y="T11"/>
                  </a:cxn>
                  <a:cxn ang="0">
                    <a:pos x="T12" y="T13"/>
                  </a:cxn>
                </a:cxnLst>
                <a:rect l="0" t="0" r="r" b="b"/>
                <a:pathLst>
                  <a:path w="247" h="81">
                    <a:moveTo>
                      <a:pt x="0" y="10"/>
                    </a:moveTo>
                    <a:lnTo>
                      <a:pt x="10" y="14"/>
                    </a:lnTo>
                    <a:lnTo>
                      <a:pt x="12" y="19"/>
                    </a:lnTo>
                    <a:lnTo>
                      <a:pt x="12" y="81"/>
                    </a:lnTo>
                    <a:lnTo>
                      <a:pt x="247" y="62"/>
                    </a:lnTo>
                    <a:lnTo>
                      <a:pt x="245" y="0"/>
                    </a:lnTo>
                    <a:lnTo>
                      <a:pt x="0" y="10"/>
                    </a:lnTo>
                    <a:close/>
                  </a:path>
                </a:pathLst>
              </a:custGeom>
              <a:solidFill>
                <a:srgbClr val="00FF00"/>
              </a:solidFill>
              <a:ln w="1588">
                <a:solidFill>
                  <a:srgbClr val="000000"/>
                </a:solidFill>
                <a:prstDash val="solid"/>
                <a:round/>
                <a:headEnd/>
                <a:tailEnd/>
              </a:ln>
            </p:spPr>
            <p:txBody>
              <a:bodyPr/>
              <a:lstStyle/>
              <a:p>
                <a:endParaRPr lang="en-AU"/>
              </a:p>
            </p:txBody>
          </p:sp>
          <p:sp>
            <p:nvSpPr>
              <p:cNvPr id="5313" name="Freeform 193"/>
              <p:cNvSpPr>
                <a:spLocks/>
              </p:cNvSpPr>
              <p:nvPr/>
            </p:nvSpPr>
            <p:spPr bwMode="auto">
              <a:xfrm>
                <a:off x="2998" y="3271"/>
                <a:ext cx="143" cy="53"/>
              </a:xfrm>
              <a:custGeom>
                <a:avLst/>
                <a:gdLst>
                  <a:gd name="T0" fmla="*/ 287 w 287"/>
                  <a:gd name="T1" fmla="*/ 0 h 105"/>
                  <a:gd name="T2" fmla="*/ 52 w 287"/>
                  <a:gd name="T3" fmla="*/ 19 h 105"/>
                  <a:gd name="T4" fmla="*/ 0 w 287"/>
                  <a:gd name="T5" fmla="*/ 105 h 105"/>
                  <a:gd name="T6" fmla="*/ 245 w 287"/>
                  <a:gd name="T7" fmla="*/ 63 h 105"/>
                  <a:gd name="T8" fmla="*/ 253 w 287"/>
                  <a:gd name="T9" fmla="*/ 50 h 105"/>
                  <a:gd name="T10" fmla="*/ 262 w 287"/>
                  <a:gd name="T11" fmla="*/ 38 h 105"/>
                  <a:gd name="T12" fmla="*/ 287 w 287"/>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287" h="105">
                    <a:moveTo>
                      <a:pt x="287" y="0"/>
                    </a:moveTo>
                    <a:lnTo>
                      <a:pt x="52" y="19"/>
                    </a:lnTo>
                    <a:lnTo>
                      <a:pt x="0" y="105"/>
                    </a:lnTo>
                    <a:lnTo>
                      <a:pt x="245" y="63"/>
                    </a:lnTo>
                    <a:lnTo>
                      <a:pt x="253" y="50"/>
                    </a:lnTo>
                    <a:lnTo>
                      <a:pt x="262" y="38"/>
                    </a:lnTo>
                    <a:lnTo>
                      <a:pt x="287" y="0"/>
                    </a:lnTo>
                    <a:close/>
                  </a:path>
                </a:pathLst>
              </a:custGeom>
              <a:solidFill>
                <a:srgbClr val="80C2FF"/>
              </a:solidFill>
              <a:ln w="1588">
                <a:solidFill>
                  <a:srgbClr val="000000"/>
                </a:solidFill>
                <a:prstDash val="solid"/>
                <a:round/>
                <a:headEnd/>
                <a:tailEnd/>
              </a:ln>
            </p:spPr>
            <p:txBody>
              <a:bodyPr/>
              <a:lstStyle/>
              <a:p>
                <a:endParaRPr lang="en-AU"/>
              </a:p>
            </p:txBody>
          </p:sp>
          <p:sp>
            <p:nvSpPr>
              <p:cNvPr id="5314" name="Freeform 194"/>
              <p:cNvSpPr>
                <a:spLocks/>
              </p:cNvSpPr>
              <p:nvPr/>
            </p:nvSpPr>
            <p:spPr bwMode="auto">
              <a:xfrm>
                <a:off x="3148" y="3242"/>
                <a:ext cx="9" cy="18"/>
              </a:xfrm>
              <a:custGeom>
                <a:avLst/>
                <a:gdLst>
                  <a:gd name="T0" fmla="*/ 0 w 19"/>
                  <a:gd name="T1" fmla="*/ 37 h 37"/>
                  <a:gd name="T2" fmla="*/ 19 w 19"/>
                  <a:gd name="T3" fmla="*/ 37 h 37"/>
                  <a:gd name="T4" fmla="*/ 19 w 19"/>
                  <a:gd name="T5" fmla="*/ 0 h 37"/>
                  <a:gd name="T6" fmla="*/ 12 w 19"/>
                  <a:gd name="T7" fmla="*/ 0 h 37"/>
                  <a:gd name="T8" fmla="*/ 4 w 19"/>
                  <a:gd name="T9" fmla="*/ 4 h 37"/>
                  <a:gd name="T10" fmla="*/ 0 w 19"/>
                  <a:gd name="T11" fmla="*/ 8 h 37"/>
                  <a:gd name="T12" fmla="*/ 0 w 19"/>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0" y="37"/>
                    </a:moveTo>
                    <a:lnTo>
                      <a:pt x="19" y="37"/>
                    </a:lnTo>
                    <a:lnTo>
                      <a:pt x="19" y="0"/>
                    </a:lnTo>
                    <a:lnTo>
                      <a:pt x="12" y="0"/>
                    </a:lnTo>
                    <a:lnTo>
                      <a:pt x="4" y="4"/>
                    </a:lnTo>
                    <a:lnTo>
                      <a:pt x="0" y="8"/>
                    </a:lnTo>
                    <a:lnTo>
                      <a:pt x="0" y="37"/>
                    </a:lnTo>
                    <a:close/>
                  </a:path>
                </a:pathLst>
              </a:custGeom>
              <a:solidFill>
                <a:srgbClr val="000000"/>
              </a:solidFill>
              <a:ln w="1588">
                <a:solidFill>
                  <a:srgbClr val="000000"/>
                </a:solidFill>
                <a:prstDash val="solid"/>
                <a:round/>
                <a:headEnd/>
                <a:tailEnd/>
              </a:ln>
            </p:spPr>
            <p:txBody>
              <a:bodyPr/>
              <a:lstStyle/>
              <a:p>
                <a:endParaRPr lang="en-AU"/>
              </a:p>
            </p:txBody>
          </p:sp>
          <p:sp>
            <p:nvSpPr>
              <p:cNvPr id="5315" name="Freeform 195"/>
              <p:cNvSpPr>
                <a:spLocks/>
              </p:cNvSpPr>
              <p:nvPr/>
            </p:nvSpPr>
            <p:spPr bwMode="auto">
              <a:xfrm>
                <a:off x="3157" y="3240"/>
                <a:ext cx="44" cy="49"/>
              </a:xfrm>
              <a:custGeom>
                <a:avLst/>
                <a:gdLst>
                  <a:gd name="T0" fmla="*/ 0 w 88"/>
                  <a:gd name="T1" fmla="*/ 41 h 98"/>
                  <a:gd name="T2" fmla="*/ 8 w 88"/>
                  <a:gd name="T3" fmla="*/ 41 h 98"/>
                  <a:gd name="T4" fmla="*/ 25 w 88"/>
                  <a:gd name="T5" fmla="*/ 98 h 98"/>
                  <a:gd name="T6" fmla="*/ 48 w 88"/>
                  <a:gd name="T7" fmla="*/ 94 h 98"/>
                  <a:gd name="T8" fmla="*/ 58 w 88"/>
                  <a:gd name="T9" fmla="*/ 92 h 98"/>
                  <a:gd name="T10" fmla="*/ 64 w 88"/>
                  <a:gd name="T11" fmla="*/ 39 h 98"/>
                  <a:gd name="T12" fmla="*/ 87 w 88"/>
                  <a:gd name="T13" fmla="*/ 39 h 98"/>
                  <a:gd name="T14" fmla="*/ 88 w 88"/>
                  <a:gd name="T15" fmla="*/ 0 h 98"/>
                  <a:gd name="T16" fmla="*/ 71 w 88"/>
                  <a:gd name="T17" fmla="*/ 0 h 98"/>
                  <a:gd name="T18" fmla="*/ 62 w 88"/>
                  <a:gd name="T19" fmla="*/ 2 h 98"/>
                  <a:gd name="T20" fmla="*/ 56 w 88"/>
                  <a:gd name="T21" fmla="*/ 8 h 98"/>
                  <a:gd name="T22" fmla="*/ 52 w 88"/>
                  <a:gd name="T23" fmla="*/ 16 h 98"/>
                  <a:gd name="T24" fmla="*/ 44 w 88"/>
                  <a:gd name="T25" fmla="*/ 44 h 98"/>
                  <a:gd name="T26" fmla="*/ 41 w 88"/>
                  <a:gd name="T27" fmla="*/ 16 h 98"/>
                  <a:gd name="T28" fmla="*/ 37 w 88"/>
                  <a:gd name="T29" fmla="*/ 8 h 98"/>
                  <a:gd name="T30" fmla="*/ 29 w 88"/>
                  <a:gd name="T31" fmla="*/ 2 h 98"/>
                  <a:gd name="T32" fmla="*/ 0 w 88"/>
                  <a:gd name="T33" fmla="*/ 4 h 98"/>
                  <a:gd name="T34" fmla="*/ 0 w 88"/>
                  <a:gd name="T35" fmla="*/ 4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98">
                    <a:moveTo>
                      <a:pt x="0" y="41"/>
                    </a:moveTo>
                    <a:lnTo>
                      <a:pt x="8" y="41"/>
                    </a:lnTo>
                    <a:lnTo>
                      <a:pt x="25" y="98"/>
                    </a:lnTo>
                    <a:lnTo>
                      <a:pt x="48" y="94"/>
                    </a:lnTo>
                    <a:lnTo>
                      <a:pt x="58" y="92"/>
                    </a:lnTo>
                    <a:lnTo>
                      <a:pt x="64" y="39"/>
                    </a:lnTo>
                    <a:lnTo>
                      <a:pt x="87" y="39"/>
                    </a:lnTo>
                    <a:lnTo>
                      <a:pt x="88" y="0"/>
                    </a:lnTo>
                    <a:lnTo>
                      <a:pt x="71" y="0"/>
                    </a:lnTo>
                    <a:lnTo>
                      <a:pt x="62" y="2"/>
                    </a:lnTo>
                    <a:lnTo>
                      <a:pt x="56" y="8"/>
                    </a:lnTo>
                    <a:lnTo>
                      <a:pt x="52" y="16"/>
                    </a:lnTo>
                    <a:lnTo>
                      <a:pt x="44" y="44"/>
                    </a:lnTo>
                    <a:lnTo>
                      <a:pt x="41" y="16"/>
                    </a:lnTo>
                    <a:lnTo>
                      <a:pt x="37" y="8"/>
                    </a:lnTo>
                    <a:lnTo>
                      <a:pt x="29" y="2"/>
                    </a:lnTo>
                    <a:lnTo>
                      <a:pt x="0" y="4"/>
                    </a:lnTo>
                    <a:lnTo>
                      <a:pt x="0" y="41"/>
                    </a:lnTo>
                    <a:close/>
                  </a:path>
                </a:pathLst>
              </a:custGeom>
              <a:solidFill>
                <a:srgbClr val="000000"/>
              </a:solidFill>
              <a:ln w="1588">
                <a:solidFill>
                  <a:srgbClr val="000000"/>
                </a:solidFill>
                <a:prstDash val="solid"/>
                <a:round/>
                <a:headEnd/>
                <a:tailEnd/>
              </a:ln>
            </p:spPr>
            <p:txBody>
              <a:bodyPr/>
              <a:lstStyle/>
              <a:p>
                <a:endParaRPr lang="en-AU"/>
              </a:p>
            </p:txBody>
          </p:sp>
          <p:sp>
            <p:nvSpPr>
              <p:cNvPr id="5316" name="Freeform 196"/>
              <p:cNvSpPr>
                <a:spLocks/>
              </p:cNvSpPr>
              <p:nvPr/>
            </p:nvSpPr>
            <p:spPr bwMode="auto">
              <a:xfrm>
                <a:off x="3148" y="3260"/>
                <a:ext cx="33" cy="39"/>
              </a:xfrm>
              <a:custGeom>
                <a:avLst/>
                <a:gdLst>
                  <a:gd name="T0" fmla="*/ 67 w 67"/>
                  <a:gd name="T1" fmla="*/ 53 h 78"/>
                  <a:gd name="T2" fmla="*/ 44 w 67"/>
                  <a:gd name="T3" fmla="*/ 57 h 78"/>
                  <a:gd name="T4" fmla="*/ 27 w 67"/>
                  <a:gd name="T5" fmla="*/ 0 h 78"/>
                  <a:gd name="T6" fmla="*/ 0 w 67"/>
                  <a:gd name="T7" fmla="*/ 0 h 78"/>
                  <a:gd name="T8" fmla="*/ 0 w 67"/>
                  <a:gd name="T9" fmla="*/ 65 h 78"/>
                  <a:gd name="T10" fmla="*/ 4 w 67"/>
                  <a:gd name="T11" fmla="*/ 65 h 78"/>
                  <a:gd name="T12" fmla="*/ 21 w 67"/>
                  <a:gd name="T13" fmla="*/ 63 h 78"/>
                  <a:gd name="T14" fmla="*/ 29 w 67"/>
                  <a:gd name="T15" fmla="*/ 61 h 78"/>
                  <a:gd name="T16" fmla="*/ 33 w 67"/>
                  <a:gd name="T17" fmla="*/ 69 h 78"/>
                  <a:gd name="T18" fmla="*/ 39 w 67"/>
                  <a:gd name="T19" fmla="*/ 76 h 78"/>
                  <a:gd name="T20" fmla="*/ 46 w 67"/>
                  <a:gd name="T21" fmla="*/ 78 h 78"/>
                  <a:gd name="T22" fmla="*/ 54 w 67"/>
                  <a:gd name="T23" fmla="*/ 78 h 78"/>
                  <a:gd name="T24" fmla="*/ 60 w 67"/>
                  <a:gd name="T25" fmla="*/ 74 h 78"/>
                  <a:gd name="T26" fmla="*/ 67 w 67"/>
                  <a:gd name="T27" fmla="*/ 65 h 78"/>
                  <a:gd name="T28" fmla="*/ 67 w 67"/>
                  <a:gd name="T29" fmla="*/ 57 h 78"/>
                  <a:gd name="T30" fmla="*/ 67 w 67"/>
                  <a:gd name="T31" fmla="*/ 5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78">
                    <a:moveTo>
                      <a:pt x="67" y="53"/>
                    </a:moveTo>
                    <a:lnTo>
                      <a:pt x="44" y="57"/>
                    </a:lnTo>
                    <a:lnTo>
                      <a:pt x="27" y="0"/>
                    </a:lnTo>
                    <a:lnTo>
                      <a:pt x="0" y="0"/>
                    </a:lnTo>
                    <a:lnTo>
                      <a:pt x="0" y="65"/>
                    </a:lnTo>
                    <a:lnTo>
                      <a:pt x="4" y="65"/>
                    </a:lnTo>
                    <a:lnTo>
                      <a:pt x="21" y="63"/>
                    </a:lnTo>
                    <a:lnTo>
                      <a:pt x="29" y="61"/>
                    </a:lnTo>
                    <a:lnTo>
                      <a:pt x="33" y="69"/>
                    </a:lnTo>
                    <a:lnTo>
                      <a:pt x="39" y="76"/>
                    </a:lnTo>
                    <a:lnTo>
                      <a:pt x="46" y="78"/>
                    </a:lnTo>
                    <a:lnTo>
                      <a:pt x="54" y="78"/>
                    </a:lnTo>
                    <a:lnTo>
                      <a:pt x="60" y="74"/>
                    </a:lnTo>
                    <a:lnTo>
                      <a:pt x="67" y="65"/>
                    </a:lnTo>
                    <a:lnTo>
                      <a:pt x="67" y="57"/>
                    </a:lnTo>
                    <a:lnTo>
                      <a:pt x="67" y="53"/>
                    </a:lnTo>
                    <a:close/>
                  </a:path>
                </a:pathLst>
              </a:custGeom>
              <a:solidFill>
                <a:srgbClr val="000000"/>
              </a:solidFill>
              <a:ln w="1588">
                <a:solidFill>
                  <a:srgbClr val="000000"/>
                </a:solidFill>
                <a:prstDash val="solid"/>
                <a:round/>
                <a:headEnd/>
                <a:tailEnd/>
              </a:ln>
            </p:spPr>
            <p:txBody>
              <a:bodyPr/>
              <a:lstStyle/>
              <a:p>
                <a:endParaRPr lang="en-AU"/>
              </a:p>
            </p:txBody>
          </p:sp>
          <p:sp>
            <p:nvSpPr>
              <p:cNvPr id="5317" name="Freeform 197"/>
              <p:cNvSpPr>
                <a:spLocks/>
              </p:cNvSpPr>
              <p:nvPr/>
            </p:nvSpPr>
            <p:spPr bwMode="auto">
              <a:xfrm>
                <a:off x="3124" y="3290"/>
                <a:ext cx="12" cy="16"/>
              </a:xfrm>
              <a:custGeom>
                <a:avLst/>
                <a:gdLst>
                  <a:gd name="T0" fmla="*/ 9 w 24"/>
                  <a:gd name="T1" fmla="*/ 0 h 31"/>
                  <a:gd name="T2" fmla="*/ 9 w 24"/>
                  <a:gd name="T3" fmla="*/ 12 h 31"/>
                  <a:gd name="T4" fmla="*/ 11 w 24"/>
                  <a:gd name="T5" fmla="*/ 19 h 31"/>
                  <a:gd name="T6" fmla="*/ 19 w 24"/>
                  <a:gd name="T7" fmla="*/ 27 h 31"/>
                  <a:gd name="T8" fmla="*/ 24 w 24"/>
                  <a:gd name="T9" fmla="*/ 31 h 31"/>
                  <a:gd name="T10" fmla="*/ 15 w 24"/>
                  <a:gd name="T11" fmla="*/ 31 h 31"/>
                  <a:gd name="T12" fmla="*/ 7 w 24"/>
                  <a:gd name="T13" fmla="*/ 27 h 31"/>
                  <a:gd name="T14" fmla="*/ 1 w 24"/>
                  <a:gd name="T15" fmla="*/ 21 h 31"/>
                  <a:gd name="T16" fmla="*/ 0 w 24"/>
                  <a:gd name="T17" fmla="*/ 12 h 31"/>
                  <a:gd name="T18" fmla="*/ 9 w 24"/>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9" y="0"/>
                    </a:moveTo>
                    <a:lnTo>
                      <a:pt x="9" y="12"/>
                    </a:lnTo>
                    <a:lnTo>
                      <a:pt x="11" y="19"/>
                    </a:lnTo>
                    <a:lnTo>
                      <a:pt x="19" y="27"/>
                    </a:lnTo>
                    <a:lnTo>
                      <a:pt x="24" y="31"/>
                    </a:lnTo>
                    <a:lnTo>
                      <a:pt x="15" y="31"/>
                    </a:lnTo>
                    <a:lnTo>
                      <a:pt x="7" y="27"/>
                    </a:lnTo>
                    <a:lnTo>
                      <a:pt x="1" y="21"/>
                    </a:lnTo>
                    <a:lnTo>
                      <a:pt x="0" y="12"/>
                    </a:lnTo>
                    <a:lnTo>
                      <a:pt x="9" y="0"/>
                    </a:lnTo>
                    <a:close/>
                  </a:path>
                </a:pathLst>
              </a:custGeom>
              <a:solidFill>
                <a:srgbClr val="FFFFFF"/>
              </a:solidFill>
              <a:ln w="1588">
                <a:solidFill>
                  <a:srgbClr val="000000"/>
                </a:solidFill>
                <a:prstDash val="solid"/>
                <a:round/>
                <a:headEnd/>
                <a:tailEnd/>
              </a:ln>
            </p:spPr>
            <p:txBody>
              <a:bodyPr/>
              <a:lstStyle/>
              <a:p>
                <a:endParaRPr lang="en-AU"/>
              </a:p>
            </p:txBody>
          </p:sp>
          <p:sp>
            <p:nvSpPr>
              <p:cNvPr id="5318" name="Freeform 198"/>
              <p:cNvSpPr>
                <a:spLocks/>
              </p:cNvSpPr>
              <p:nvPr/>
            </p:nvSpPr>
            <p:spPr bwMode="auto">
              <a:xfrm>
                <a:off x="3158" y="3290"/>
                <a:ext cx="13" cy="9"/>
              </a:xfrm>
              <a:custGeom>
                <a:avLst/>
                <a:gdLst>
                  <a:gd name="T0" fmla="*/ 8 w 25"/>
                  <a:gd name="T1" fmla="*/ 0 h 17"/>
                  <a:gd name="T2" fmla="*/ 12 w 25"/>
                  <a:gd name="T3" fmla="*/ 8 h 17"/>
                  <a:gd name="T4" fmla="*/ 18 w 25"/>
                  <a:gd name="T5" fmla="*/ 15 h 17"/>
                  <a:gd name="T6" fmla="*/ 25 w 25"/>
                  <a:gd name="T7" fmla="*/ 17 h 17"/>
                  <a:gd name="T8" fmla="*/ 18 w 25"/>
                  <a:gd name="T9" fmla="*/ 17 h 17"/>
                  <a:gd name="T10" fmla="*/ 10 w 25"/>
                  <a:gd name="T11" fmla="*/ 17 h 17"/>
                  <a:gd name="T12" fmla="*/ 4 w 25"/>
                  <a:gd name="T13" fmla="*/ 12 h 17"/>
                  <a:gd name="T14" fmla="*/ 0 w 25"/>
                  <a:gd name="T15" fmla="*/ 2 h 17"/>
                  <a:gd name="T16" fmla="*/ 8 w 25"/>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7">
                    <a:moveTo>
                      <a:pt x="8" y="0"/>
                    </a:moveTo>
                    <a:lnTo>
                      <a:pt x="12" y="8"/>
                    </a:lnTo>
                    <a:lnTo>
                      <a:pt x="18" y="15"/>
                    </a:lnTo>
                    <a:lnTo>
                      <a:pt x="25" y="17"/>
                    </a:lnTo>
                    <a:lnTo>
                      <a:pt x="18" y="17"/>
                    </a:lnTo>
                    <a:lnTo>
                      <a:pt x="10" y="17"/>
                    </a:lnTo>
                    <a:lnTo>
                      <a:pt x="4" y="12"/>
                    </a:lnTo>
                    <a:lnTo>
                      <a:pt x="0" y="2"/>
                    </a:lnTo>
                    <a:lnTo>
                      <a:pt x="8" y="0"/>
                    </a:lnTo>
                    <a:close/>
                  </a:path>
                </a:pathLst>
              </a:custGeom>
              <a:solidFill>
                <a:srgbClr val="FFFFFF"/>
              </a:solidFill>
              <a:ln w="1588">
                <a:solidFill>
                  <a:srgbClr val="000000"/>
                </a:solidFill>
                <a:prstDash val="solid"/>
                <a:round/>
                <a:headEnd/>
                <a:tailEnd/>
              </a:ln>
            </p:spPr>
            <p:txBody>
              <a:bodyPr/>
              <a:lstStyle/>
              <a:p>
                <a:endParaRPr lang="en-AU"/>
              </a:p>
            </p:txBody>
          </p:sp>
          <p:sp>
            <p:nvSpPr>
              <p:cNvPr id="5319" name="Freeform 199"/>
              <p:cNvSpPr>
                <a:spLocks/>
              </p:cNvSpPr>
              <p:nvPr/>
            </p:nvSpPr>
            <p:spPr bwMode="auto">
              <a:xfrm>
                <a:off x="2776" y="3344"/>
                <a:ext cx="37" cy="27"/>
              </a:xfrm>
              <a:custGeom>
                <a:avLst/>
                <a:gdLst>
                  <a:gd name="T0" fmla="*/ 42 w 75"/>
                  <a:gd name="T1" fmla="*/ 11 h 53"/>
                  <a:gd name="T2" fmla="*/ 42 w 75"/>
                  <a:gd name="T3" fmla="*/ 0 h 53"/>
                  <a:gd name="T4" fmla="*/ 0 w 75"/>
                  <a:gd name="T5" fmla="*/ 5 h 53"/>
                  <a:gd name="T6" fmla="*/ 0 w 75"/>
                  <a:gd name="T7" fmla="*/ 11 h 53"/>
                  <a:gd name="T8" fmla="*/ 2 w 75"/>
                  <a:gd name="T9" fmla="*/ 17 h 53"/>
                  <a:gd name="T10" fmla="*/ 4 w 75"/>
                  <a:gd name="T11" fmla="*/ 24 h 53"/>
                  <a:gd name="T12" fmla="*/ 6 w 75"/>
                  <a:gd name="T13" fmla="*/ 30 h 53"/>
                  <a:gd name="T14" fmla="*/ 10 w 75"/>
                  <a:gd name="T15" fmla="*/ 36 h 53"/>
                  <a:gd name="T16" fmla="*/ 12 w 75"/>
                  <a:gd name="T17" fmla="*/ 42 h 53"/>
                  <a:gd name="T18" fmla="*/ 18 w 75"/>
                  <a:gd name="T19" fmla="*/ 44 h 53"/>
                  <a:gd name="T20" fmla="*/ 21 w 75"/>
                  <a:gd name="T21" fmla="*/ 48 h 53"/>
                  <a:gd name="T22" fmla="*/ 25 w 75"/>
                  <a:gd name="T23" fmla="*/ 51 h 53"/>
                  <a:gd name="T24" fmla="*/ 31 w 75"/>
                  <a:gd name="T25" fmla="*/ 53 h 53"/>
                  <a:gd name="T26" fmla="*/ 41 w 75"/>
                  <a:gd name="T27" fmla="*/ 53 h 53"/>
                  <a:gd name="T28" fmla="*/ 46 w 75"/>
                  <a:gd name="T29" fmla="*/ 51 h 53"/>
                  <a:gd name="T30" fmla="*/ 50 w 75"/>
                  <a:gd name="T31" fmla="*/ 49 h 53"/>
                  <a:gd name="T32" fmla="*/ 56 w 75"/>
                  <a:gd name="T33" fmla="*/ 46 h 53"/>
                  <a:gd name="T34" fmla="*/ 63 w 75"/>
                  <a:gd name="T35" fmla="*/ 38 h 53"/>
                  <a:gd name="T36" fmla="*/ 67 w 75"/>
                  <a:gd name="T37" fmla="*/ 32 h 53"/>
                  <a:gd name="T38" fmla="*/ 69 w 75"/>
                  <a:gd name="T39" fmla="*/ 26 h 53"/>
                  <a:gd name="T40" fmla="*/ 73 w 75"/>
                  <a:gd name="T41" fmla="*/ 19 h 53"/>
                  <a:gd name="T42" fmla="*/ 73 w 75"/>
                  <a:gd name="T43" fmla="*/ 15 h 53"/>
                  <a:gd name="T44" fmla="*/ 75 w 75"/>
                  <a:gd name="T45" fmla="*/ 9 h 53"/>
                  <a:gd name="T46" fmla="*/ 42 w 75"/>
                  <a:gd name="T4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 h="53">
                    <a:moveTo>
                      <a:pt x="42" y="11"/>
                    </a:moveTo>
                    <a:lnTo>
                      <a:pt x="42" y="0"/>
                    </a:lnTo>
                    <a:lnTo>
                      <a:pt x="0" y="5"/>
                    </a:lnTo>
                    <a:lnTo>
                      <a:pt x="0" y="11"/>
                    </a:lnTo>
                    <a:lnTo>
                      <a:pt x="2" y="17"/>
                    </a:lnTo>
                    <a:lnTo>
                      <a:pt x="4" y="24"/>
                    </a:lnTo>
                    <a:lnTo>
                      <a:pt x="6" y="30"/>
                    </a:lnTo>
                    <a:lnTo>
                      <a:pt x="10" y="36"/>
                    </a:lnTo>
                    <a:lnTo>
                      <a:pt x="12" y="42"/>
                    </a:lnTo>
                    <a:lnTo>
                      <a:pt x="18" y="44"/>
                    </a:lnTo>
                    <a:lnTo>
                      <a:pt x="21" y="48"/>
                    </a:lnTo>
                    <a:lnTo>
                      <a:pt x="25" y="51"/>
                    </a:lnTo>
                    <a:lnTo>
                      <a:pt x="31" y="53"/>
                    </a:lnTo>
                    <a:lnTo>
                      <a:pt x="41" y="53"/>
                    </a:lnTo>
                    <a:lnTo>
                      <a:pt x="46" y="51"/>
                    </a:lnTo>
                    <a:lnTo>
                      <a:pt x="50" y="49"/>
                    </a:lnTo>
                    <a:lnTo>
                      <a:pt x="56" y="46"/>
                    </a:lnTo>
                    <a:lnTo>
                      <a:pt x="63" y="38"/>
                    </a:lnTo>
                    <a:lnTo>
                      <a:pt x="67" y="32"/>
                    </a:lnTo>
                    <a:lnTo>
                      <a:pt x="69" y="26"/>
                    </a:lnTo>
                    <a:lnTo>
                      <a:pt x="73" y="19"/>
                    </a:lnTo>
                    <a:lnTo>
                      <a:pt x="73" y="15"/>
                    </a:lnTo>
                    <a:lnTo>
                      <a:pt x="75" y="9"/>
                    </a:lnTo>
                    <a:lnTo>
                      <a:pt x="42" y="11"/>
                    </a:lnTo>
                    <a:close/>
                  </a:path>
                </a:pathLst>
              </a:custGeom>
              <a:solidFill>
                <a:srgbClr val="000000"/>
              </a:solidFill>
              <a:ln w="1588">
                <a:solidFill>
                  <a:srgbClr val="000000"/>
                </a:solidFill>
                <a:prstDash val="solid"/>
                <a:round/>
                <a:headEnd/>
                <a:tailEnd/>
              </a:ln>
            </p:spPr>
            <p:txBody>
              <a:bodyPr/>
              <a:lstStyle/>
              <a:p>
                <a:endParaRPr lang="en-AU"/>
              </a:p>
            </p:txBody>
          </p:sp>
          <p:sp>
            <p:nvSpPr>
              <p:cNvPr id="5320" name="Freeform 200"/>
              <p:cNvSpPr>
                <a:spLocks/>
              </p:cNvSpPr>
              <p:nvPr/>
            </p:nvSpPr>
            <p:spPr bwMode="auto">
              <a:xfrm>
                <a:off x="2768" y="3347"/>
                <a:ext cx="26" cy="24"/>
              </a:xfrm>
              <a:custGeom>
                <a:avLst/>
                <a:gdLst>
                  <a:gd name="T0" fmla="*/ 0 w 52"/>
                  <a:gd name="T1" fmla="*/ 4 h 48"/>
                  <a:gd name="T2" fmla="*/ 0 w 52"/>
                  <a:gd name="T3" fmla="*/ 12 h 48"/>
                  <a:gd name="T4" fmla="*/ 0 w 52"/>
                  <a:gd name="T5" fmla="*/ 19 h 48"/>
                  <a:gd name="T6" fmla="*/ 4 w 52"/>
                  <a:gd name="T7" fmla="*/ 25 h 48"/>
                  <a:gd name="T8" fmla="*/ 8 w 52"/>
                  <a:gd name="T9" fmla="*/ 31 h 48"/>
                  <a:gd name="T10" fmla="*/ 10 w 52"/>
                  <a:gd name="T11" fmla="*/ 37 h 48"/>
                  <a:gd name="T12" fmla="*/ 13 w 52"/>
                  <a:gd name="T13" fmla="*/ 39 h 48"/>
                  <a:gd name="T14" fmla="*/ 19 w 52"/>
                  <a:gd name="T15" fmla="*/ 43 h 48"/>
                  <a:gd name="T16" fmla="*/ 25 w 52"/>
                  <a:gd name="T17" fmla="*/ 46 h 48"/>
                  <a:gd name="T18" fmla="*/ 29 w 52"/>
                  <a:gd name="T19" fmla="*/ 48 h 48"/>
                  <a:gd name="T20" fmla="*/ 52 w 52"/>
                  <a:gd name="T21" fmla="*/ 48 h 48"/>
                  <a:gd name="T22" fmla="*/ 46 w 52"/>
                  <a:gd name="T23" fmla="*/ 48 h 48"/>
                  <a:gd name="T24" fmla="*/ 40 w 52"/>
                  <a:gd name="T25" fmla="*/ 46 h 48"/>
                  <a:gd name="T26" fmla="*/ 36 w 52"/>
                  <a:gd name="T27" fmla="*/ 43 h 48"/>
                  <a:gd name="T28" fmla="*/ 33 w 52"/>
                  <a:gd name="T29" fmla="*/ 39 h 48"/>
                  <a:gd name="T30" fmla="*/ 27 w 52"/>
                  <a:gd name="T31" fmla="*/ 37 h 48"/>
                  <a:gd name="T32" fmla="*/ 25 w 52"/>
                  <a:gd name="T33" fmla="*/ 31 h 48"/>
                  <a:gd name="T34" fmla="*/ 21 w 52"/>
                  <a:gd name="T35" fmla="*/ 25 h 48"/>
                  <a:gd name="T36" fmla="*/ 19 w 52"/>
                  <a:gd name="T37" fmla="*/ 19 h 48"/>
                  <a:gd name="T38" fmla="*/ 17 w 52"/>
                  <a:gd name="T39" fmla="*/ 12 h 48"/>
                  <a:gd name="T40" fmla="*/ 15 w 52"/>
                  <a:gd name="T41" fmla="*/ 6 h 48"/>
                  <a:gd name="T42" fmla="*/ 15 w 52"/>
                  <a:gd name="T43" fmla="*/ 0 h 48"/>
                  <a:gd name="T44" fmla="*/ 0 w 52"/>
                  <a:gd name="T45"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8">
                    <a:moveTo>
                      <a:pt x="0" y="4"/>
                    </a:moveTo>
                    <a:lnTo>
                      <a:pt x="0" y="12"/>
                    </a:lnTo>
                    <a:lnTo>
                      <a:pt x="0" y="19"/>
                    </a:lnTo>
                    <a:lnTo>
                      <a:pt x="4" y="25"/>
                    </a:lnTo>
                    <a:lnTo>
                      <a:pt x="8" y="31"/>
                    </a:lnTo>
                    <a:lnTo>
                      <a:pt x="10" y="37"/>
                    </a:lnTo>
                    <a:lnTo>
                      <a:pt x="13" y="39"/>
                    </a:lnTo>
                    <a:lnTo>
                      <a:pt x="19" y="43"/>
                    </a:lnTo>
                    <a:lnTo>
                      <a:pt x="25" y="46"/>
                    </a:lnTo>
                    <a:lnTo>
                      <a:pt x="29" y="48"/>
                    </a:lnTo>
                    <a:lnTo>
                      <a:pt x="52" y="48"/>
                    </a:lnTo>
                    <a:lnTo>
                      <a:pt x="46" y="48"/>
                    </a:lnTo>
                    <a:lnTo>
                      <a:pt x="40" y="46"/>
                    </a:lnTo>
                    <a:lnTo>
                      <a:pt x="36" y="43"/>
                    </a:lnTo>
                    <a:lnTo>
                      <a:pt x="33" y="39"/>
                    </a:lnTo>
                    <a:lnTo>
                      <a:pt x="27" y="37"/>
                    </a:lnTo>
                    <a:lnTo>
                      <a:pt x="25" y="31"/>
                    </a:lnTo>
                    <a:lnTo>
                      <a:pt x="21" y="25"/>
                    </a:lnTo>
                    <a:lnTo>
                      <a:pt x="19" y="19"/>
                    </a:lnTo>
                    <a:lnTo>
                      <a:pt x="17" y="12"/>
                    </a:lnTo>
                    <a:lnTo>
                      <a:pt x="15" y="6"/>
                    </a:lnTo>
                    <a:lnTo>
                      <a:pt x="15" y="0"/>
                    </a:lnTo>
                    <a:lnTo>
                      <a:pt x="0" y="4"/>
                    </a:lnTo>
                    <a:close/>
                  </a:path>
                </a:pathLst>
              </a:custGeom>
              <a:solidFill>
                <a:srgbClr val="FFFFFF"/>
              </a:solidFill>
              <a:ln w="1588">
                <a:solidFill>
                  <a:srgbClr val="000000"/>
                </a:solidFill>
                <a:prstDash val="solid"/>
                <a:round/>
                <a:headEnd/>
                <a:tailEnd/>
              </a:ln>
            </p:spPr>
            <p:txBody>
              <a:bodyPr/>
              <a:lstStyle/>
              <a:p>
                <a:endParaRPr lang="en-AU"/>
              </a:p>
            </p:txBody>
          </p:sp>
          <p:sp>
            <p:nvSpPr>
              <p:cNvPr id="5321" name="Freeform 201"/>
              <p:cNvSpPr>
                <a:spLocks/>
              </p:cNvSpPr>
              <p:nvPr/>
            </p:nvSpPr>
            <p:spPr bwMode="auto">
              <a:xfrm>
                <a:off x="2902" y="3327"/>
                <a:ext cx="23" cy="22"/>
              </a:xfrm>
              <a:custGeom>
                <a:avLst/>
                <a:gdLst>
                  <a:gd name="T0" fmla="*/ 0 w 46"/>
                  <a:gd name="T1" fmla="*/ 2 h 44"/>
                  <a:gd name="T2" fmla="*/ 0 w 46"/>
                  <a:gd name="T3" fmla="*/ 10 h 44"/>
                  <a:gd name="T4" fmla="*/ 4 w 46"/>
                  <a:gd name="T5" fmla="*/ 15 h 44"/>
                  <a:gd name="T6" fmla="*/ 6 w 46"/>
                  <a:gd name="T7" fmla="*/ 23 h 44"/>
                  <a:gd name="T8" fmla="*/ 7 w 46"/>
                  <a:gd name="T9" fmla="*/ 29 h 44"/>
                  <a:gd name="T10" fmla="*/ 11 w 46"/>
                  <a:gd name="T11" fmla="*/ 33 h 44"/>
                  <a:gd name="T12" fmla="*/ 15 w 46"/>
                  <a:gd name="T13" fmla="*/ 38 h 44"/>
                  <a:gd name="T14" fmla="*/ 21 w 46"/>
                  <a:gd name="T15" fmla="*/ 40 h 44"/>
                  <a:gd name="T16" fmla="*/ 25 w 46"/>
                  <a:gd name="T17" fmla="*/ 42 h 44"/>
                  <a:gd name="T18" fmla="*/ 30 w 46"/>
                  <a:gd name="T19" fmla="*/ 44 h 44"/>
                  <a:gd name="T20" fmla="*/ 46 w 46"/>
                  <a:gd name="T21" fmla="*/ 44 h 44"/>
                  <a:gd name="T22" fmla="*/ 40 w 46"/>
                  <a:gd name="T23" fmla="*/ 42 h 44"/>
                  <a:gd name="T24" fmla="*/ 34 w 46"/>
                  <a:gd name="T25" fmla="*/ 40 h 44"/>
                  <a:gd name="T26" fmla="*/ 23 w 46"/>
                  <a:gd name="T27" fmla="*/ 29 h 44"/>
                  <a:gd name="T28" fmla="*/ 21 w 46"/>
                  <a:gd name="T29" fmla="*/ 23 h 44"/>
                  <a:gd name="T30" fmla="*/ 19 w 46"/>
                  <a:gd name="T31" fmla="*/ 15 h 44"/>
                  <a:gd name="T32" fmla="*/ 17 w 46"/>
                  <a:gd name="T33" fmla="*/ 10 h 44"/>
                  <a:gd name="T34" fmla="*/ 15 w 46"/>
                  <a:gd name="T35" fmla="*/ 0 h 44"/>
                  <a:gd name="T36" fmla="*/ 0 w 46"/>
                  <a:gd name="T3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44">
                    <a:moveTo>
                      <a:pt x="0" y="2"/>
                    </a:moveTo>
                    <a:lnTo>
                      <a:pt x="0" y="10"/>
                    </a:lnTo>
                    <a:lnTo>
                      <a:pt x="4" y="15"/>
                    </a:lnTo>
                    <a:lnTo>
                      <a:pt x="6" y="23"/>
                    </a:lnTo>
                    <a:lnTo>
                      <a:pt x="7" y="29"/>
                    </a:lnTo>
                    <a:lnTo>
                      <a:pt x="11" y="33"/>
                    </a:lnTo>
                    <a:lnTo>
                      <a:pt x="15" y="38"/>
                    </a:lnTo>
                    <a:lnTo>
                      <a:pt x="21" y="40"/>
                    </a:lnTo>
                    <a:lnTo>
                      <a:pt x="25" y="42"/>
                    </a:lnTo>
                    <a:lnTo>
                      <a:pt x="30" y="44"/>
                    </a:lnTo>
                    <a:lnTo>
                      <a:pt x="46" y="44"/>
                    </a:lnTo>
                    <a:lnTo>
                      <a:pt x="40" y="42"/>
                    </a:lnTo>
                    <a:lnTo>
                      <a:pt x="34" y="40"/>
                    </a:lnTo>
                    <a:lnTo>
                      <a:pt x="23" y="29"/>
                    </a:lnTo>
                    <a:lnTo>
                      <a:pt x="21" y="23"/>
                    </a:lnTo>
                    <a:lnTo>
                      <a:pt x="19" y="15"/>
                    </a:lnTo>
                    <a:lnTo>
                      <a:pt x="17" y="10"/>
                    </a:lnTo>
                    <a:lnTo>
                      <a:pt x="15" y="0"/>
                    </a:lnTo>
                    <a:lnTo>
                      <a:pt x="0" y="2"/>
                    </a:lnTo>
                    <a:close/>
                  </a:path>
                </a:pathLst>
              </a:custGeom>
              <a:solidFill>
                <a:srgbClr val="FFFFFF"/>
              </a:solidFill>
              <a:ln w="1588">
                <a:solidFill>
                  <a:srgbClr val="000000"/>
                </a:solidFill>
                <a:prstDash val="solid"/>
                <a:round/>
                <a:headEnd/>
                <a:tailEnd/>
              </a:ln>
            </p:spPr>
            <p:txBody>
              <a:bodyPr/>
              <a:lstStyle/>
              <a:p>
                <a:endParaRPr lang="en-AU"/>
              </a:p>
            </p:txBody>
          </p:sp>
          <p:sp>
            <p:nvSpPr>
              <p:cNvPr id="5322" name="Freeform 202"/>
              <p:cNvSpPr>
                <a:spLocks/>
              </p:cNvSpPr>
              <p:nvPr/>
            </p:nvSpPr>
            <p:spPr bwMode="auto">
              <a:xfrm>
                <a:off x="2910" y="3304"/>
                <a:ext cx="31" cy="45"/>
              </a:xfrm>
              <a:custGeom>
                <a:avLst/>
                <a:gdLst>
                  <a:gd name="T0" fmla="*/ 44 w 63"/>
                  <a:gd name="T1" fmla="*/ 48 h 90"/>
                  <a:gd name="T2" fmla="*/ 44 w 63"/>
                  <a:gd name="T3" fmla="*/ 34 h 90"/>
                  <a:gd name="T4" fmla="*/ 36 w 63"/>
                  <a:gd name="T5" fmla="*/ 17 h 90"/>
                  <a:gd name="T6" fmla="*/ 31 w 63"/>
                  <a:gd name="T7" fmla="*/ 8 h 90"/>
                  <a:gd name="T8" fmla="*/ 25 w 63"/>
                  <a:gd name="T9" fmla="*/ 0 h 90"/>
                  <a:gd name="T10" fmla="*/ 4 w 63"/>
                  <a:gd name="T11" fmla="*/ 44 h 90"/>
                  <a:gd name="T12" fmla="*/ 0 w 63"/>
                  <a:gd name="T13" fmla="*/ 46 h 90"/>
                  <a:gd name="T14" fmla="*/ 2 w 63"/>
                  <a:gd name="T15" fmla="*/ 56 h 90"/>
                  <a:gd name="T16" fmla="*/ 4 w 63"/>
                  <a:gd name="T17" fmla="*/ 61 h 90"/>
                  <a:gd name="T18" fmla="*/ 6 w 63"/>
                  <a:gd name="T19" fmla="*/ 69 h 90"/>
                  <a:gd name="T20" fmla="*/ 8 w 63"/>
                  <a:gd name="T21" fmla="*/ 75 h 90"/>
                  <a:gd name="T22" fmla="*/ 19 w 63"/>
                  <a:gd name="T23" fmla="*/ 86 h 90"/>
                  <a:gd name="T24" fmla="*/ 25 w 63"/>
                  <a:gd name="T25" fmla="*/ 88 h 90"/>
                  <a:gd name="T26" fmla="*/ 31 w 63"/>
                  <a:gd name="T27" fmla="*/ 90 h 90"/>
                  <a:gd name="T28" fmla="*/ 35 w 63"/>
                  <a:gd name="T29" fmla="*/ 90 h 90"/>
                  <a:gd name="T30" fmla="*/ 40 w 63"/>
                  <a:gd name="T31" fmla="*/ 88 h 90"/>
                  <a:gd name="T32" fmla="*/ 44 w 63"/>
                  <a:gd name="T33" fmla="*/ 86 h 90"/>
                  <a:gd name="T34" fmla="*/ 48 w 63"/>
                  <a:gd name="T35" fmla="*/ 84 h 90"/>
                  <a:gd name="T36" fmla="*/ 52 w 63"/>
                  <a:gd name="T37" fmla="*/ 79 h 90"/>
                  <a:gd name="T38" fmla="*/ 57 w 63"/>
                  <a:gd name="T39" fmla="*/ 73 h 90"/>
                  <a:gd name="T40" fmla="*/ 57 w 63"/>
                  <a:gd name="T41" fmla="*/ 69 h 90"/>
                  <a:gd name="T42" fmla="*/ 61 w 63"/>
                  <a:gd name="T43" fmla="*/ 61 h 90"/>
                  <a:gd name="T44" fmla="*/ 61 w 63"/>
                  <a:gd name="T45" fmla="*/ 54 h 90"/>
                  <a:gd name="T46" fmla="*/ 63 w 63"/>
                  <a:gd name="T47" fmla="*/ 48 h 90"/>
                  <a:gd name="T48" fmla="*/ 44 w 63"/>
                  <a:gd name="T49" fmla="*/ 4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90">
                    <a:moveTo>
                      <a:pt x="44" y="48"/>
                    </a:moveTo>
                    <a:lnTo>
                      <a:pt x="44" y="34"/>
                    </a:lnTo>
                    <a:lnTo>
                      <a:pt x="36" y="17"/>
                    </a:lnTo>
                    <a:lnTo>
                      <a:pt x="31" y="8"/>
                    </a:lnTo>
                    <a:lnTo>
                      <a:pt x="25" y="0"/>
                    </a:lnTo>
                    <a:lnTo>
                      <a:pt x="4" y="44"/>
                    </a:lnTo>
                    <a:lnTo>
                      <a:pt x="0" y="46"/>
                    </a:lnTo>
                    <a:lnTo>
                      <a:pt x="2" y="56"/>
                    </a:lnTo>
                    <a:lnTo>
                      <a:pt x="4" y="61"/>
                    </a:lnTo>
                    <a:lnTo>
                      <a:pt x="6" y="69"/>
                    </a:lnTo>
                    <a:lnTo>
                      <a:pt x="8" y="75"/>
                    </a:lnTo>
                    <a:lnTo>
                      <a:pt x="19" y="86"/>
                    </a:lnTo>
                    <a:lnTo>
                      <a:pt x="25" y="88"/>
                    </a:lnTo>
                    <a:lnTo>
                      <a:pt x="31" y="90"/>
                    </a:lnTo>
                    <a:lnTo>
                      <a:pt x="35" y="90"/>
                    </a:lnTo>
                    <a:lnTo>
                      <a:pt x="40" y="88"/>
                    </a:lnTo>
                    <a:lnTo>
                      <a:pt x="44" y="86"/>
                    </a:lnTo>
                    <a:lnTo>
                      <a:pt x="48" y="84"/>
                    </a:lnTo>
                    <a:lnTo>
                      <a:pt x="52" y="79"/>
                    </a:lnTo>
                    <a:lnTo>
                      <a:pt x="57" y="73"/>
                    </a:lnTo>
                    <a:lnTo>
                      <a:pt x="57" y="69"/>
                    </a:lnTo>
                    <a:lnTo>
                      <a:pt x="61" y="61"/>
                    </a:lnTo>
                    <a:lnTo>
                      <a:pt x="61" y="54"/>
                    </a:lnTo>
                    <a:lnTo>
                      <a:pt x="63" y="48"/>
                    </a:lnTo>
                    <a:lnTo>
                      <a:pt x="44" y="48"/>
                    </a:lnTo>
                    <a:close/>
                  </a:path>
                </a:pathLst>
              </a:custGeom>
              <a:solidFill>
                <a:srgbClr val="000000"/>
              </a:solidFill>
              <a:ln w="1588">
                <a:solidFill>
                  <a:srgbClr val="000000"/>
                </a:solidFill>
                <a:prstDash val="solid"/>
                <a:round/>
                <a:headEnd/>
                <a:tailEnd/>
              </a:ln>
            </p:spPr>
            <p:txBody>
              <a:bodyPr/>
              <a:lstStyle/>
              <a:p>
                <a:endParaRPr lang="en-AU"/>
              </a:p>
            </p:txBody>
          </p:sp>
          <p:sp>
            <p:nvSpPr>
              <p:cNvPr id="5323" name="Freeform 203"/>
              <p:cNvSpPr>
                <a:spLocks/>
              </p:cNvSpPr>
              <p:nvPr/>
            </p:nvSpPr>
            <p:spPr bwMode="auto">
              <a:xfrm>
                <a:off x="2930" y="2992"/>
                <a:ext cx="270" cy="129"/>
              </a:xfrm>
              <a:custGeom>
                <a:avLst/>
                <a:gdLst>
                  <a:gd name="T0" fmla="*/ 21 w 542"/>
                  <a:gd name="T1" fmla="*/ 17 h 257"/>
                  <a:gd name="T2" fmla="*/ 21 w 542"/>
                  <a:gd name="T3" fmla="*/ 111 h 257"/>
                  <a:gd name="T4" fmla="*/ 542 w 542"/>
                  <a:gd name="T5" fmla="*/ 257 h 257"/>
                  <a:gd name="T6" fmla="*/ 542 w 542"/>
                  <a:gd name="T7" fmla="*/ 213 h 257"/>
                  <a:gd name="T8" fmla="*/ 411 w 542"/>
                  <a:gd name="T9" fmla="*/ 171 h 257"/>
                  <a:gd name="T10" fmla="*/ 446 w 542"/>
                  <a:gd name="T11" fmla="*/ 161 h 257"/>
                  <a:gd name="T12" fmla="*/ 446 w 542"/>
                  <a:gd name="T13" fmla="*/ 125 h 257"/>
                  <a:gd name="T14" fmla="*/ 440 w 542"/>
                  <a:gd name="T15" fmla="*/ 119 h 257"/>
                  <a:gd name="T16" fmla="*/ 429 w 542"/>
                  <a:gd name="T17" fmla="*/ 111 h 257"/>
                  <a:gd name="T18" fmla="*/ 415 w 542"/>
                  <a:gd name="T19" fmla="*/ 107 h 257"/>
                  <a:gd name="T20" fmla="*/ 411 w 542"/>
                  <a:gd name="T21" fmla="*/ 107 h 257"/>
                  <a:gd name="T22" fmla="*/ 341 w 542"/>
                  <a:gd name="T23" fmla="*/ 105 h 257"/>
                  <a:gd name="T24" fmla="*/ 0 w 542"/>
                  <a:gd name="T25" fmla="*/ 0 h 257"/>
                  <a:gd name="T26" fmla="*/ 21 w 542"/>
                  <a:gd name="T27" fmla="*/ 1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2" h="257">
                    <a:moveTo>
                      <a:pt x="21" y="17"/>
                    </a:moveTo>
                    <a:lnTo>
                      <a:pt x="21" y="111"/>
                    </a:lnTo>
                    <a:lnTo>
                      <a:pt x="542" y="257"/>
                    </a:lnTo>
                    <a:lnTo>
                      <a:pt x="542" y="213"/>
                    </a:lnTo>
                    <a:lnTo>
                      <a:pt x="411" y="171"/>
                    </a:lnTo>
                    <a:lnTo>
                      <a:pt x="446" y="161"/>
                    </a:lnTo>
                    <a:lnTo>
                      <a:pt x="446" y="125"/>
                    </a:lnTo>
                    <a:lnTo>
                      <a:pt x="440" y="119"/>
                    </a:lnTo>
                    <a:lnTo>
                      <a:pt x="429" y="111"/>
                    </a:lnTo>
                    <a:lnTo>
                      <a:pt x="415" y="107"/>
                    </a:lnTo>
                    <a:lnTo>
                      <a:pt x="411" y="107"/>
                    </a:lnTo>
                    <a:lnTo>
                      <a:pt x="341" y="105"/>
                    </a:lnTo>
                    <a:lnTo>
                      <a:pt x="0" y="0"/>
                    </a:lnTo>
                    <a:lnTo>
                      <a:pt x="21" y="17"/>
                    </a:lnTo>
                    <a:close/>
                  </a:path>
                </a:pathLst>
              </a:custGeom>
              <a:solidFill>
                <a:srgbClr val="80C2FF"/>
              </a:solidFill>
              <a:ln w="1588">
                <a:solidFill>
                  <a:srgbClr val="000000"/>
                </a:solidFill>
                <a:prstDash val="solid"/>
                <a:round/>
                <a:headEnd/>
                <a:tailEnd/>
              </a:ln>
            </p:spPr>
            <p:txBody>
              <a:bodyPr/>
              <a:lstStyle/>
              <a:p>
                <a:endParaRPr lang="en-AU"/>
              </a:p>
            </p:txBody>
          </p:sp>
          <p:sp>
            <p:nvSpPr>
              <p:cNvPr id="5324" name="Freeform 204"/>
              <p:cNvSpPr>
                <a:spLocks/>
              </p:cNvSpPr>
              <p:nvPr/>
            </p:nvSpPr>
            <p:spPr bwMode="auto">
              <a:xfrm>
                <a:off x="3135" y="3051"/>
                <a:ext cx="80" cy="47"/>
              </a:xfrm>
              <a:custGeom>
                <a:avLst/>
                <a:gdLst>
                  <a:gd name="T0" fmla="*/ 131 w 159"/>
                  <a:gd name="T1" fmla="*/ 94 h 94"/>
                  <a:gd name="T2" fmla="*/ 0 w 159"/>
                  <a:gd name="T3" fmla="*/ 52 h 94"/>
                  <a:gd name="T4" fmla="*/ 35 w 159"/>
                  <a:gd name="T5" fmla="*/ 42 h 94"/>
                  <a:gd name="T6" fmla="*/ 35 w 159"/>
                  <a:gd name="T7" fmla="*/ 6 h 94"/>
                  <a:gd name="T8" fmla="*/ 29 w 159"/>
                  <a:gd name="T9" fmla="*/ 0 h 94"/>
                  <a:gd name="T10" fmla="*/ 159 w 159"/>
                  <a:gd name="T11" fmla="*/ 42 h 94"/>
                  <a:gd name="T12" fmla="*/ 159 w 159"/>
                  <a:gd name="T13" fmla="*/ 86 h 94"/>
                  <a:gd name="T14" fmla="*/ 131 w 159"/>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94">
                    <a:moveTo>
                      <a:pt x="131" y="94"/>
                    </a:moveTo>
                    <a:lnTo>
                      <a:pt x="0" y="52"/>
                    </a:lnTo>
                    <a:lnTo>
                      <a:pt x="35" y="42"/>
                    </a:lnTo>
                    <a:lnTo>
                      <a:pt x="35" y="6"/>
                    </a:lnTo>
                    <a:lnTo>
                      <a:pt x="29" y="0"/>
                    </a:lnTo>
                    <a:lnTo>
                      <a:pt x="159" y="42"/>
                    </a:lnTo>
                    <a:lnTo>
                      <a:pt x="159" y="86"/>
                    </a:lnTo>
                    <a:lnTo>
                      <a:pt x="131" y="94"/>
                    </a:lnTo>
                    <a:close/>
                  </a:path>
                </a:pathLst>
              </a:custGeom>
              <a:solidFill>
                <a:srgbClr val="00FF00"/>
              </a:solidFill>
              <a:ln w="1588">
                <a:solidFill>
                  <a:srgbClr val="000000"/>
                </a:solidFill>
                <a:prstDash val="solid"/>
                <a:round/>
                <a:headEnd/>
                <a:tailEnd/>
              </a:ln>
            </p:spPr>
            <p:txBody>
              <a:bodyPr/>
              <a:lstStyle/>
              <a:p>
                <a:endParaRPr lang="en-AU"/>
              </a:p>
            </p:txBody>
          </p:sp>
          <p:sp>
            <p:nvSpPr>
              <p:cNvPr id="5325" name="Freeform 205"/>
              <p:cNvSpPr>
                <a:spLocks/>
              </p:cNvSpPr>
              <p:nvPr/>
            </p:nvSpPr>
            <p:spPr bwMode="auto">
              <a:xfrm>
                <a:off x="2940" y="3048"/>
                <a:ext cx="260" cy="100"/>
              </a:xfrm>
              <a:custGeom>
                <a:avLst/>
                <a:gdLst>
                  <a:gd name="T0" fmla="*/ 521 w 521"/>
                  <a:gd name="T1" fmla="*/ 202 h 202"/>
                  <a:gd name="T2" fmla="*/ 207 w 521"/>
                  <a:gd name="T3" fmla="*/ 152 h 202"/>
                  <a:gd name="T4" fmla="*/ 184 w 521"/>
                  <a:gd name="T5" fmla="*/ 71 h 202"/>
                  <a:gd name="T6" fmla="*/ 0 w 521"/>
                  <a:gd name="T7" fmla="*/ 25 h 202"/>
                  <a:gd name="T8" fmla="*/ 0 w 521"/>
                  <a:gd name="T9" fmla="*/ 0 h 202"/>
                  <a:gd name="T10" fmla="*/ 521 w 521"/>
                  <a:gd name="T11" fmla="*/ 146 h 202"/>
                  <a:gd name="T12" fmla="*/ 521 w 521"/>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521" h="202">
                    <a:moveTo>
                      <a:pt x="521" y="202"/>
                    </a:moveTo>
                    <a:lnTo>
                      <a:pt x="207" y="152"/>
                    </a:lnTo>
                    <a:lnTo>
                      <a:pt x="184" y="71"/>
                    </a:lnTo>
                    <a:lnTo>
                      <a:pt x="0" y="25"/>
                    </a:lnTo>
                    <a:lnTo>
                      <a:pt x="0" y="0"/>
                    </a:lnTo>
                    <a:lnTo>
                      <a:pt x="521" y="146"/>
                    </a:lnTo>
                    <a:lnTo>
                      <a:pt x="521" y="202"/>
                    </a:lnTo>
                    <a:close/>
                  </a:path>
                </a:pathLst>
              </a:custGeom>
              <a:solidFill>
                <a:srgbClr val="80C2FF"/>
              </a:solidFill>
              <a:ln w="1588">
                <a:solidFill>
                  <a:srgbClr val="000000"/>
                </a:solidFill>
                <a:prstDash val="solid"/>
                <a:round/>
                <a:headEnd/>
                <a:tailEnd/>
              </a:ln>
            </p:spPr>
            <p:txBody>
              <a:bodyPr/>
              <a:lstStyle/>
              <a:p>
                <a:endParaRPr lang="en-AU"/>
              </a:p>
            </p:txBody>
          </p:sp>
          <p:sp>
            <p:nvSpPr>
              <p:cNvPr id="5326" name="Freeform 206"/>
              <p:cNvSpPr>
                <a:spLocks/>
              </p:cNvSpPr>
              <p:nvPr/>
            </p:nvSpPr>
            <p:spPr bwMode="auto">
              <a:xfrm>
                <a:off x="2935" y="3059"/>
                <a:ext cx="287" cy="160"/>
              </a:xfrm>
              <a:custGeom>
                <a:avLst/>
                <a:gdLst>
                  <a:gd name="T0" fmla="*/ 568 w 573"/>
                  <a:gd name="T1" fmla="*/ 192 h 321"/>
                  <a:gd name="T2" fmla="*/ 568 w 573"/>
                  <a:gd name="T3" fmla="*/ 319 h 321"/>
                  <a:gd name="T4" fmla="*/ 573 w 573"/>
                  <a:gd name="T5" fmla="*/ 321 h 321"/>
                  <a:gd name="T6" fmla="*/ 573 w 573"/>
                  <a:gd name="T7" fmla="*/ 186 h 321"/>
                  <a:gd name="T8" fmla="*/ 530 w 573"/>
                  <a:gd name="T9" fmla="*/ 179 h 321"/>
                  <a:gd name="T10" fmla="*/ 216 w 573"/>
                  <a:gd name="T11" fmla="*/ 129 h 321"/>
                  <a:gd name="T12" fmla="*/ 193 w 573"/>
                  <a:gd name="T13" fmla="*/ 48 h 321"/>
                  <a:gd name="T14" fmla="*/ 9 w 573"/>
                  <a:gd name="T15" fmla="*/ 2 h 321"/>
                  <a:gd name="T16" fmla="*/ 0 w 573"/>
                  <a:gd name="T17" fmla="*/ 0 h 321"/>
                  <a:gd name="T18" fmla="*/ 0 w 573"/>
                  <a:gd name="T19" fmla="*/ 6 h 321"/>
                  <a:gd name="T20" fmla="*/ 9 w 573"/>
                  <a:gd name="T21" fmla="*/ 10 h 321"/>
                  <a:gd name="T22" fmla="*/ 97 w 573"/>
                  <a:gd name="T23" fmla="*/ 31 h 321"/>
                  <a:gd name="T24" fmla="*/ 105 w 573"/>
                  <a:gd name="T25" fmla="*/ 33 h 321"/>
                  <a:gd name="T26" fmla="*/ 168 w 573"/>
                  <a:gd name="T27" fmla="*/ 48 h 321"/>
                  <a:gd name="T28" fmla="*/ 176 w 573"/>
                  <a:gd name="T29" fmla="*/ 50 h 321"/>
                  <a:gd name="T30" fmla="*/ 189 w 573"/>
                  <a:gd name="T31" fmla="*/ 52 h 321"/>
                  <a:gd name="T32" fmla="*/ 210 w 573"/>
                  <a:gd name="T33" fmla="*/ 133 h 321"/>
                  <a:gd name="T34" fmla="*/ 235 w 573"/>
                  <a:gd name="T35" fmla="*/ 137 h 321"/>
                  <a:gd name="T36" fmla="*/ 304 w 573"/>
                  <a:gd name="T37" fmla="*/ 148 h 321"/>
                  <a:gd name="T38" fmla="*/ 365 w 573"/>
                  <a:gd name="T39" fmla="*/ 160 h 321"/>
                  <a:gd name="T40" fmla="*/ 415 w 573"/>
                  <a:gd name="T41" fmla="*/ 167 h 321"/>
                  <a:gd name="T42" fmla="*/ 466 w 573"/>
                  <a:gd name="T43" fmla="*/ 175 h 321"/>
                  <a:gd name="T44" fmla="*/ 522 w 573"/>
                  <a:gd name="T45" fmla="*/ 185 h 321"/>
                  <a:gd name="T46" fmla="*/ 530 w 573"/>
                  <a:gd name="T47" fmla="*/ 186 h 321"/>
                  <a:gd name="T48" fmla="*/ 568 w 573"/>
                  <a:gd name="T49" fmla="*/ 19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3" h="321">
                    <a:moveTo>
                      <a:pt x="568" y="192"/>
                    </a:moveTo>
                    <a:lnTo>
                      <a:pt x="568" y="319"/>
                    </a:lnTo>
                    <a:lnTo>
                      <a:pt x="573" y="321"/>
                    </a:lnTo>
                    <a:lnTo>
                      <a:pt x="573" y="186"/>
                    </a:lnTo>
                    <a:lnTo>
                      <a:pt x="530" y="179"/>
                    </a:lnTo>
                    <a:lnTo>
                      <a:pt x="216" y="129"/>
                    </a:lnTo>
                    <a:lnTo>
                      <a:pt x="193" y="48"/>
                    </a:lnTo>
                    <a:lnTo>
                      <a:pt x="9" y="2"/>
                    </a:lnTo>
                    <a:lnTo>
                      <a:pt x="0" y="0"/>
                    </a:lnTo>
                    <a:lnTo>
                      <a:pt x="0" y="6"/>
                    </a:lnTo>
                    <a:lnTo>
                      <a:pt x="9" y="10"/>
                    </a:lnTo>
                    <a:lnTo>
                      <a:pt x="97" y="31"/>
                    </a:lnTo>
                    <a:lnTo>
                      <a:pt x="105" y="33"/>
                    </a:lnTo>
                    <a:lnTo>
                      <a:pt x="168" y="48"/>
                    </a:lnTo>
                    <a:lnTo>
                      <a:pt x="176" y="50"/>
                    </a:lnTo>
                    <a:lnTo>
                      <a:pt x="189" y="52"/>
                    </a:lnTo>
                    <a:lnTo>
                      <a:pt x="210" y="133"/>
                    </a:lnTo>
                    <a:lnTo>
                      <a:pt x="235" y="137"/>
                    </a:lnTo>
                    <a:lnTo>
                      <a:pt x="304" y="148"/>
                    </a:lnTo>
                    <a:lnTo>
                      <a:pt x="365" y="160"/>
                    </a:lnTo>
                    <a:lnTo>
                      <a:pt x="415" y="167"/>
                    </a:lnTo>
                    <a:lnTo>
                      <a:pt x="466" y="175"/>
                    </a:lnTo>
                    <a:lnTo>
                      <a:pt x="522" y="185"/>
                    </a:lnTo>
                    <a:lnTo>
                      <a:pt x="530" y="186"/>
                    </a:lnTo>
                    <a:lnTo>
                      <a:pt x="568" y="192"/>
                    </a:lnTo>
                    <a:close/>
                  </a:path>
                </a:pathLst>
              </a:custGeom>
              <a:solidFill>
                <a:srgbClr val="FFFF00"/>
              </a:solidFill>
              <a:ln w="1588">
                <a:solidFill>
                  <a:srgbClr val="000000"/>
                </a:solidFill>
                <a:prstDash val="solid"/>
                <a:round/>
                <a:headEnd/>
                <a:tailEnd/>
              </a:ln>
            </p:spPr>
            <p:txBody>
              <a:bodyPr/>
              <a:lstStyle/>
              <a:p>
                <a:endParaRPr lang="en-AU"/>
              </a:p>
            </p:txBody>
          </p:sp>
          <p:sp>
            <p:nvSpPr>
              <p:cNvPr id="5327" name="Freeform 207"/>
              <p:cNvSpPr>
                <a:spLocks/>
              </p:cNvSpPr>
              <p:nvPr/>
            </p:nvSpPr>
            <p:spPr bwMode="auto">
              <a:xfrm>
                <a:off x="2940" y="3064"/>
                <a:ext cx="44" cy="90"/>
              </a:xfrm>
              <a:custGeom>
                <a:avLst/>
                <a:gdLst>
                  <a:gd name="T0" fmla="*/ 88 w 88"/>
                  <a:gd name="T1" fmla="*/ 21 h 180"/>
                  <a:gd name="T2" fmla="*/ 88 w 88"/>
                  <a:gd name="T3" fmla="*/ 180 h 180"/>
                  <a:gd name="T4" fmla="*/ 88 w 88"/>
                  <a:gd name="T5" fmla="*/ 180 h 180"/>
                  <a:gd name="T6" fmla="*/ 75 w 88"/>
                  <a:gd name="T7" fmla="*/ 178 h 180"/>
                  <a:gd name="T8" fmla="*/ 62 w 88"/>
                  <a:gd name="T9" fmla="*/ 178 h 180"/>
                  <a:gd name="T10" fmla="*/ 62 w 88"/>
                  <a:gd name="T11" fmla="*/ 69 h 180"/>
                  <a:gd name="T12" fmla="*/ 0 w 88"/>
                  <a:gd name="T13" fmla="*/ 56 h 180"/>
                  <a:gd name="T14" fmla="*/ 0 w 88"/>
                  <a:gd name="T15" fmla="*/ 0 h 180"/>
                  <a:gd name="T16" fmla="*/ 88 w 88"/>
                  <a:gd name="T17" fmla="*/ 2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80">
                    <a:moveTo>
                      <a:pt x="88" y="21"/>
                    </a:moveTo>
                    <a:lnTo>
                      <a:pt x="88" y="180"/>
                    </a:lnTo>
                    <a:lnTo>
                      <a:pt x="88" y="180"/>
                    </a:lnTo>
                    <a:lnTo>
                      <a:pt x="75" y="178"/>
                    </a:lnTo>
                    <a:lnTo>
                      <a:pt x="62" y="178"/>
                    </a:lnTo>
                    <a:lnTo>
                      <a:pt x="62" y="69"/>
                    </a:lnTo>
                    <a:lnTo>
                      <a:pt x="0" y="56"/>
                    </a:lnTo>
                    <a:lnTo>
                      <a:pt x="0" y="0"/>
                    </a:lnTo>
                    <a:lnTo>
                      <a:pt x="88" y="21"/>
                    </a:lnTo>
                    <a:close/>
                  </a:path>
                </a:pathLst>
              </a:custGeom>
              <a:solidFill>
                <a:srgbClr val="80C2FF"/>
              </a:solidFill>
              <a:ln w="1588">
                <a:solidFill>
                  <a:srgbClr val="000000"/>
                </a:solidFill>
                <a:prstDash val="solid"/>
                <a:round/>
                <a:headEnd/>
                <a:tailEnd/>
              </a:ln>
            </p:spPr>
            <p:txBody>
              <a:bodyPr/>
              <a:lstStyle/>
              <a:p>
                <a:endParaRPr lang="en-AU"/>
              </a:p>
            </p:txBody>
          </p:sp>
          <p:sp>
            <p:nvSpPr>
              <p:cNvPr id="5328" name="Freeform 208"/>
              <p:cNvSpPr>
                <a:spLocks/>
              </p:cNvSpPr>
              <p:nvPr/>
            </p:nvSpPr>
            <p:spPr bwMode="auto">
              <a:xfrm>
                <a:off x="2940" y="3092"/>
                <a:ext cx="31" cy="61"/>
              </a:xfrm>
              <a:custGeom>
                <a:avLst/>
                <a:gdLst>
                  <a:gd name="T0" fmla="*/ 62 w 62"/>
                  <a:gd name="T1" fmla="*/ 122 h 122"/>
                  <a:gd name="T2" fmla="*/ 62 w 62"/>
                  <a:gd name="T3" fmla="*/ 13 h 122"/>
                  <a:gd name="T4" fmla="*/ 0 w 62"/>
                  <a:gd name="T5" fmla="*/ 0 h 122"/>
                  <a:gd name="T6" fmla="*/ 0 w 62"/>
                  <a:gd name="T7" fmla="*/ 119 h 122"/>
                  <a:gd name="T8" fmla="*/ 62 w 62"/>
                  <a:gd name="T9" fmla="*/ 122 h 122"/>
                </a:gdLst>
                <a:ahLst/>
                <a:cxnLst>
                  <a:cxn ang="0">
                    <a:pos x="T0" y="T1"/>
                  </a:cxn>
                  <a:cxn ang="0">
                    <a:pos x="T2" y="T3"/>
                  </a:cxn>
                  <a:cxn ang="0">
                    <a:pos x="T4" y="T5"/>
                  </a:cxn>
                  <a:cxn ang="0">
                    <a:pos x="T6" y="T7"/>
                  </a:cxn>
                  <a:cxn ang="0">
                    <a:pos x="T8" y="T9"/>
                  </a:cxn>
                </a:cxnLst>
                <a:rect l="0" t="0" r="r" b="b"/>
                <a:pathLst>
                  <a:path w="62" h="122">
                    <a:moveTo>
                      <a:pt x="62" y="122"/>
                    </a:moveTo>
                    <a:lnTo>
                      <a:pt x="62" y="13"/>
                    </a:lnTo>
                    <a:lnTo>
                      <a:pt x="0" y="0"/>
                    </a:lnTo>
                    <a:lnTo>
                      <a:pt x="0" y="119"/>
                    </a:lnTo>
                    <a:lnTo>
                      <a:pt x="62" y="122"/>
                    </a:lnTo>
                    <a:close/>
                  </a:path>
                </a:pathLst>
              </a:custGeom>
              <a:solidFill>
                <a:srgbClr val="000000"/>
              </a:solidFill>
              <a:ln w="1588">
                <a:solidFill>
                  <a:srgbClr val="000000"/>
                </a:solidFill>
                <a:prstDash val="solid"/>
                <a:round/>
                <a:headEnd/>
                <a:tailEnd/>
              </a:ln>
            </p:spPr>
            <p:txBody>
              <a:bodyPr/>
              <a:lstStyle/>
              <a:p>
                <a:endParaRPr lang="en-AU"/>
              </a:p>
            </p:txBody>
          </p:sp>
          <p:sp>
            <p:nvSpPr>
              <p:cNvPr id="5329" name="Freeform 209"/>
              <p:cNvSpPr>
                <a:spLocks/>
              </p:cNvSpPr>
              <p:nvPr/>
            </p:nvSpPr>
            <p:spPr bwMode="auto">
              <a:xfrm>
                <a:off x="2988" y="3075"/>
                <a:ext cx="32" cy="82"/>
              </a:xfrm>
              <a:custGeom>
                <a:avLst/>
                <a:gdLst>
                  <a:gd name="T0" fmla="*/ 0 w 63"/>
                  <a:gd name="T1" fmla="*/ 159 h 163"/>
                  <a:gd name="T2" fmla="*/ 0 w 63"/>
                  <a:gd name="T3" fmla="*/ 0 h 163"/>
                  <a:gd name="T4" fmla="*/ 63 w 63"/>
                  <a:gd name="T5" fmla="*/ 15 h 163"/>
                  <a:gd name="T6" fmla="*/ 63 w 63"/>
                  <a:gd name="T7" fmla="*/ 163 h 163"/>
                  <a:gd name="T8" fmla="*/ 0 w 63"/>
                  <a:gd name="T9" fmla="*/ 159 h 163"/>
                </a:gdLst>
                <a:ahLst/>
                <a:cxnLst>
                  <a:cxn ang="0">
                    <a:pos x="T0" y="T1"/>
                  </a:cxn>
                  <a:cxn ang="0">
                    <a:pos x="T2" y="T3"/>
                  </a:cxn>
                  <a:cxn ang="0">
                    <a:pos x="T4" y="T5"/>
                  </a:cxn>
                  <a:cxn ang="0">
                    <a:pos x="T6" y="T7"/>
                  </a:cxn>
                  <a:cxn ang="0">
                    <a:pos x="T8" y="T9"/>
                  </a:cxn>
                </a:cxnLst>
                <a:rect l="0" t="0" r="r" b="b"/>
                <a:pathLst>
                  <a:path w="63" h="163">
                    <a:moveTo>
                      <a:pt x="0" y="159"/>
                    </a:moveTo>
                    <a:lnTo>
                      <a:pt x="0" y="0"/>
                    </a:lnTo>
                    <a:lnTo>
                      <a:pt x="63" y="15"/>
                    </a:lnTo>
                    <a:lnTo>
                      <a:pt x="63" y="163"/>
                    </a:lnTo>
                    <a:lnTo>
                      <a:pt x="0" y="159"/>
                    </a:lnTo>
                    <a:close/>
                  </a:path>
                </a:pathLst>
              </a:custGeom>
              <a:solidFill>
                <a:srgbClr val="80C2FF"/>
              </a:solidFill>
              <a:ln w="1588">
                <a:solidFill>
                  <a:srgbClr val="000000"/>
                </a:solidFill>
                <a:prstDash val="solid"/>
                <a:round/>
                <a:headEnd/>
                <a:tailEnd/>
              </a:ln>
            </p:spPr>
            <p:txBody>
              <a:bodyPr/>
              <a:lstStyle/>
              <a:p>
                <a:endParaRPr lang="en-AU"/>
              </a:p>
            </p:txBody>
          </p:sp>
          <p:sp>
            <p:nvSpPr>
              <p:cNvPr id="5330" name="Freeform 210"/>
              <p:cNvSpPr>
                <a:spLocks/>
              </p:cNvSpPr>
              <p:nvPr/>
            </p:nvSpPr>
            <p:spPr bwMode="auto">
              <a:xfrm>
                <a:off x="3021" y="3084"/>
                <a:ext cx="179" cy="118"/>
              </a:xfrm>
              <a:custGeom>
                <a:avLst/>
                <a:gdLst>
                  <a:gd name="T0" fmla="*/ 4 w 358"/>
                  <a:gd name="T1" fmla="*/ 0 h 236"/>
                  <a:gd name="T2" fmla="*/ 4 w 358"/>
                  <a:gd name="T3" fmla="*/ 194 h 236"/>
                  <a:gd name="T4" fmla="*/ 0 w 358"/>
                  <a:gd name="T5" fmla="*/ 194 h 236"/>
                  <a:gd name="T6" fmla="*/ 0 w 358"/>
                  <a:gd name="T7" fmla="*/ 227 h 236"/>
                  <a:gd name="T8" fmla="*/ 55 w 358"/>
                  <a:gd name="T9" fmla="*/ 229 h 236"/>
                  <a:gd name="T10" fmla="*/ 63 w 358"/>
                  <a:gd name="T11" fmla="*/ 229 h 236"/>
                  <a:gd name="T12" fmla="*/ 124 w 358"/>
                  <a:gd name="T13" fmla="*/ 231 h 236"/>
                  <a:gd name="T14" fmla="*/ 132 w 358"/>
                  <a:gd name="T15" fmla="*/ 231 h 236"/>
                  <a:gd name="T16" fmla="*/ 187 w 358"/>
                  <a:gd name="T17" fmla="*/ 231 h 236"/>
                  <a:gd name="T18" fmla="*/ 193 w 358"/>
                  <a:gd name="T19" fmla="*/ 231 h 236"/>
                  <a:gd name="T20" fmla="*/ 237 w 358"/>
                  <a:gd name="T21" fmla="*/ 232 h 236"/>
                  <a:gd name="T22" fmla="*/ 243 w 358"/>
                  <a:gd name="T23" fmla="*/ 232 h 236"/>
                  <a:gd name="T24" fmla="*/ 291 w 358"/>
                  <a:gd name="T25" fmla="*/ 234 h 236"/>
                  <a:gd name="T26" fmla="*/ 294 w 358"/>
                  <a:gd name="T27" fmla="*/ 234 h 236"/>
                  <a:gd name="T28" fmla="*/ 344 w 358"/>
                  <a:gd name="T29" fmla="*/ 236 h 236"/>
                  <a:gd name="T30" fmla="*/ 358 w 358"/>
                  <a:gd name="T31" fmla="*/ 236 h 236"/>
                  <a:gd name="T32" fmla="*/ 358 w 358"/>
                  <a:gd name="T33" fmla="*/ 136 h 236"/>
                  <a:gd name="T34" fmla="*/ 350 w 358"/>
                  <a:gd name="T35" fmla="*/ 135 h 236"/>
                  <a:gd name="T36" fmla="*/ 294 w 358"/>
                  <a:gd name="T37" fmla="*/ 125 h 236"/>
                  <a:gd name="T38" fmla="*/ 243 w 358"/>
                  <a:gd name="T39" fmla="*/ 117 h 236"/>
                  <a:gd name="T40" fmla="*/ 193 w 358"/>
                  <a:gd name="T41" fmla="*/ 110 h 236"/>
                  <a:gd name="T42" fmla="*/ 132 w 358"/>
                  <a:gd name="T43" fmla="*/ 98 h 236"/>
                  <a:gd name="T44" fmla="*/ 63 w 358"/>
                  <a:gd name="T45" fmla="*/ 87 h 236"/>
                  <a:gd name="T46" fmla="*/ 38 w 358"/>
                  <a:gd name="T47" fmla="*/ 83 h 236"/>
                  <a:gd name="T48" fmla="*/ 17 w 358"/>
                  <a:gd name="T49" fmla="*/ 2 h 236"/>
                  <a:gd name="T50" fmla="*/ 4 w 358"/>
                  <a:gd name="T5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8" h="236">
                    <a:moveTo>
                      <a:pt x="4" y="0"/>
                    </a:moveTo>
                    <a:lnTo>
                      <a:pt x="4" y="194"/>
                    </a:lnTo>
                    <a:lnTo>
                      <a:pt x="0" y="194"/>
                    </a:lnTo>
                    <a:lnTo>
                      <a:pt x="0" y="227"/>
                    </a:lnTo>
                    <a:lnTo>
                      <a:pt x="55" y="229"/>
                    </a:lnTo>
                    <a:lnTo>
                      <a:pt x="63" y="229"/>
                    </a:lnTo>
                    <a:lnTo>
                      <a:pt x="124" y="231"/>
                    </a:lnTo>
                    <a:lnTo>
                      <a:pt x="132" y="231"/>
                    </a:lnTo>
                    <a:lnTo>
                      <a:pt x="187" y="231"/>
                    </a:lnTo>
                    <a:lnTo>
                      <a:pt x="193" y="231"/>
                    </a:lnTo>
                    <a:lnTo>
                      <a:pt x="237" y="232"/>
                    </a:lnTo>
                    <a:lnTo>
                      <a:pt x="243" y="232"/>
                    </a:lnTo>
                    <a:lnTo>
                      <a:pt x="291" y="234"/>
                    </a:lnTo>
                    <a:lnTo>
                      <a:pt x="294" y="234"/>
                    </a:lnTo>
                    <a:lnTo>
                      <a:pt x="344" y="236"/>
                    </a:lnTo>
                    <a:lnTo>
                      <a:pt x="358" y="236"/>
                    </a:lnTo>
                    <a:lnTo>
                      <a:pt x="358" y="136"/>
                    </a:lnTo>
                    <a:lnTo>
                      <a:pt x="350" y="135"/>
                    </a:lnTo>
                    <a:lnTo>
                      <a:pt x="294" y="125"/>
                    </a:lnTo>
                    <a:lnTo>
                      <a:pt x="243" y="117"/>
                    </a:lnTo>
                    <a:lnTo>
                      <a:pt x="193" y="110"/>
                    </a:lnTo>
                    <a:lnTo>
                      <a:pt x="132" y="98"/>
                    </a:lnTo>
                    <a:lnTo>
                      <a:pt x="63" y="87"/>
                    </a:lnTo>
                    <a:lnTo>
                      <a:pt x="38" y="83"/>
                    </a:lnTo>
                    <a:lnTo>
                      <a:pt x="17" y="2"/>
                    </a:lnTo>
                    <a:lnTo>
                      <a:pt x="4" y="0"/>
                    </a:lnTo>
                    <a:close/>
                  </a:path>
                </a:pathLst>
              </a:custGeom>
              <a:solidFill>
                <a:srgbClr val="80C2FF"/>
              </a:solidFill>
              <a:ln w="1588">
                <a:solidFill>
                  <a:srgbClr val="000000"/>
                </a:solidFill>
                <a:prstDash val="solid"/>
                <a:round/>
                <a:headEnd/>
                <a:tailEnd/>
              </a:ln>
            </p:spPr>
            <p:txBody>
              <a:bodyPr/>
              <a:lstStyle/>
              <a:p>
                <a:endParaRPr lang="en-AU"/>
              </a:p>
            </p:txBody>
          </p:sp>
          <p:sp>
            <p:nvSpPr>
              <p:cNvPr id="5331" name="Freeform 211"/>
              <p:cNvSpPr>
                <a:spLocks/>
              </p:cNvSpPr>
              <p:nvPr/>
            </p:nvSpPr>
            <p:spPr bwMode="auto">
              <a:xfrm>
                <a:off x="3021" y="3197"/>
                <a:ext cx="208" cy="78"/>
              </a:xfrm>
              <a:custGeom>
                <a:avLst/>
                <a:gdLst>
                  <a:gd name="T0" fmla="*/ 398 w 415"/>
                  <a:gd name="T1" fmla="*/ 57 h 155"/>
                  <a:gd name="T2" fmla="*/ 403 w 415"/>
                  <a:gd name="T3" fmla="*/ 151 h 155"/>
                  <a:gd name="T4" fmla="*/ 409 w 415"/>
                  <a:gd name="T5" fmla="*/ 155 h 155"/>
                  <a:gd name="T6" fmla="*/ 415 w 415"/>
                  <a:gd name="T7" fmla="*/ 151 h 155"/>
                  <a:gd name="T8" fmla="*/ 411 w 415"/>
                  <a:gd name="T9" fmla="*/ 100 h 155"/>
                  <a:gd name="T10" fmla="*/ 411 w 415"/>
                  <a:gd name="T11" fmla="*/ 44 h 155"/>
                  <a:gd name="T12" fmla="*/ 401 w 415"/>
                  <a:gd name="T13" fmla="*/ 44 h 155"/>
                  <a:gd name="T14" fmla="*/ 396 w 415"/>
                  <a:gd name="T15" fmla="*/ 42 h 155"/>
                  <a:gd name="T16" fmla="*/ 396 w 415"/>
                  <a:gd name="T17" fmla="*/ 9 h 155"/>
                  <a:gd name="T18" fmla="*/ 344 w 415"/>
                  <a:gd name="T19" fmla="*/ 9 h 155"/>
                  <a:gd name="T20" fmla="*/ 294 w 415"/>
                  <a:gd name="T21" fmla="*/ 7 h 155"/>
                  <a:gd name="T22" fmla="*/ 291 w 415"/>
                  <a:gd name="T23" fmla="*/ 7 h 155"/>
                  <a:gd name="T24" fmla="*/ 243 w 415"/>
                  <a:gd name="T25" fmla="*/ 5 h 155"/>
                  <a:gd name="T26" fmla="*/ 237 w 415"/>
                  <a:gd name="T27" fmla="*/ 5 h 155"/>
                  <a:gd name="T28" fmla="*/ 193 w 415"/>
                  <a:gd name="T29" fmla="*/ 4 h 155"/>
                  <a:gd name="T30" fmla="*/ 187 w 415"/>
                  <a:gd name="T31" fmla="*/ 4 h 155"/>
                  <a:gd name="T32" fmla="*/ 132 w 415"/>
                  <a:gd name="T33" fmla="*/ 4 h 155"/>
                  <a:gd name="T34" fmla="*/ 124 w 415"/>
                  <a:gd name="T35" fmla="*/ 4 h 155"/>
                  <a:gd name="T36" fmla="*/ 63 w 415"/>
                  <a:gd name="T37" fmla="*/ 2 h 155"/>
                  <a:gd name="T38" fmla="*/ 55 w 415"/>
                  <a:gd name="T39" fmla="*/ 2 h 155"/>
                  <a:gd name="T40" fmla="*/ 0 w 415"/>
                  <a:gd name="T41" fmla="*/ 0 h 155"/>
                  <a:gd name="T42" fmla="*/ 0 w 415"/>
                  <a:gd name="T43" fmla="*/ 59 h 155"/>
                  <a:gd name="T44" fmla="*/ 398 w 415"/>
                  <a:gd name="T45"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5" h="155">
                    <a:moveTo>
                      <a:pt x="398" y="57"/>
                    </a:moveTo>
                    <a:lnTo>
                      <a:pt x="403" y="151"/>
                    </a:lnTo>
                    <a:lnTo>
                      <a:pt x="409" y="155"/>
                    </a:lnTo>
                    <a:lnTo>
                      <a:pt x="415" y="151"/>
                    </a:lnTo>
                    <a:lnTo>
                      <a:pt x="411" y="100"/>
                    </a:lnTo>
                    <a:lnTo>
                      <a:pt x="411" y="44"/>
                    </a:lnTo>
                    <a:lnTo>
                      <a:pt x="401" y="44"/>
                    </a:lnTo>
                    <a:lnTo>
                      <a:pt x="396" y="42"/>
                    </a:lnTo>
                    <a:lnTo>
                      <a:pt x="396" y="9"/>
                    </a:lnTo>
                    <a:lnTo>
                      <a:pt x="344" y="9"/>
                    </a:lnTo>
                    <a:lnTo>
                      <a:pt x="294" y="7"/>
                    </a:lnTo>
                    <a:lnTo>
                      <a:pt x="291" y="7"/>
                    </a:lnTo>
                    <a:lnTo>
                      <a:pt x="243" y="5"/>
                    </a:lnTo>
                    <a:lnTo>
                      <a:pt x="237" y="5"/>
                    </a:lnTo>
                    <a:lnTo>
                      <a:pt x="193" y="4"/>
                    </a:lnTo>
                    <a:lnTo>
                      <a:pt x="187" y="4"/>
                    </a:lnTo>
                    <a:lnTo>
                      <a:pt x="132" y="4"/>
                    </a:lnTo>
                    <a:lnTo>
                      <a:pt x="124" y="4"/>
                    </a:lnTo>
                    <a:lnTo>
                      <a:pt x="63" y="2"/>
                    </a:lnTo>
                    <a:lnTo>
                      <a:pt x="55" y="2"/>
                    </a:lnTo>
                    <a:lnTo>
                      <a:pt x="0" y="0"/>
                    </a:lnTo>
                    <a:lnTo>
                      <a:pt x="0" y="59"/>
                    </a:lnTo>
                    <a:lnTo>
                      <a:pt x="398" y="57"/>
                    </a:lnTo>
                    <a:close/>
                  </a:path>
                </a:pathLst>
              </a:custGeom>
              <a:solidFill>
                <a:srgbClr val="00FF00"/>
              </a:solidFill>
              <a:ln w="1588">
                <a:solidFill>
                  <a:srgbClr val="000000"/>
                </a:solidFill>
                <a:prstDash val="solid"/>
                <a:round/>
                <a:headEnd/>
                <a:tailEnd/>
              </a:ln>
            </p:spPr>
            <p:txBody>
              <a:bodyPr/>
              <a:lstStyle/>
              <a:p>
                <a:endParaRPr lang="en-AU"/>
              </a:p>
            </p:txBody>
          </p:sp>
          <p:sp>
            <p:nvSpPr>
              <p:cNvPr id="5332" name="Freeform 212"/>
              <p:cNvSpPr>
                <a:spLocks/>
              </p:cNvSpPr>
              <p:nvPr/>
            </p:nvSpPr>
            <p:spPr bwMode="auto">
              <a:xfrm>
                <a:off x="3222" y="3169"/>
                <a:ext cx="13" cy="78"/>
              </a:xfrm>
              <a:custGeom>
                <a:avLst/>
                <a:gdLst>
                  <a:gd name="T0" fmla="*/ 0 w 25"/>
                  <a:gd name="T1" fmla="*/ 0 h 158"/>
                  <a:gd name="T2" fmla="*/ 25 w 25"/>
                  <a:gd name="T3" fmla="*/ 46 h 158"/>
                  <a:gd name="T4" fmla="*/ 23 w 25"/>
                  <a:gd name="T5" fmla="*/ 154 h 158"/>
                  <a:gd name="T6" fmla="*/ 10 w 25"/>
                  <a:gd name="T7" fmla="*/ 158 h 158"/>
                  <a:gd name="T8" fmla="*/ 10 w 25"/>
                  <a:gd name="T9" fmla="*/ 102 h 158"/>
                  <a:gd name="T10" fmla="*/ 12 w 25"/>
                  <a:gd name="T11" fmla="*/ 48 h 158"/>
                  <a:gd name="T12" fmla="*/ 0 w 25"/>
                  <a:gd name="T13" fmla="*/ 29 h 158"/>
                  <a:gd name="T14" fmla="*/ 0 w 25"/>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58">
                    <a:moveTo>
                      <a:pt x="0" y="0"/>
                    </a:moveTo>
                    <a:lnTo>
                      <a:pt x="25" y="46"/>
                    </a:lnTo>
                    <a:lnTo>
                      <a:pt x="23" y="154"/>
                    </a:lnTo>
                    <a:lnTo>
                      <a:pt x="10" y="158"/>
                    </a:lnTo>
                    <a:lnTo>
                      <a:pt x="10" y="102"/>
                    </a:lnTo>
                    <a:lnTo>
                      <a:pt x="12" y="48"/>
                    </a:lnTo>
                    <a:lnTo>
                      <a:pt x="0" y="29"/>
                    </a:lnTo>
                    <a:lnTo>
                      <a:pt x="0" y="0"/>
                    </a:lnTo>
                    <a:close/>
                  </a:path>
                </a:pathLst>
              </a:custGeom>
              <a:solidFill>
                <a:srgbClr val="FFFF00"/>
              </a:solidFill>
              <a:ln w="1588">
                <a:solidFill>
                  <a:srgbClr val="000000"/>
                </a:solidFill>
                <a:prstDash val="solid"/>
                <a:round/>
                <a:headEnd/>
                <a:tailEnd/>
              </a:ln>
            </p:spPr>
            <p:txBody>
              <a:bodyPr/>
              <a:lstStyle/>
              <a:p>
                <a:endParaRPr lang="en-AU"/>
              </a:p>
            </p:txBody>
          </p:sp>
          <p:sp>
            <p:nvSpPr>
              <p:cNvPr id="5333" name="Freeform 213"/>
              <p:cNvSpPr>
                <a:spLocks/>
              </p:cNvSpPr>
              <p:nvPr/>
            </p:nvSpPr>
            <p:spPr bwMode="auto">
              <a:xfrm>
                <a:off x="2527" y="3282"/>
                <a:ext cx="785" cy="105"/>
              </a:xfrm>
              <a:custGeom>
                <a:avLst/>
                <a:gdLst>
                  <a:gd name="T0" fmla="*/ 754 w 1570"/>
                  <a:gd name="T1" fmla="*/ 105 h 209"/>
                  <a:gd name="T2" fmla="*/ 757 w 1570"/>
                  <a:gd name="T3" fmla="*/ 119 h 209"/>
                  <a:gd name="T4" fmla="*/ 765 w 1570"/>
                  <a:gd name="T5" fmla="*/ 128 h 209"/>
                  <a:gd name="T6" fmla="*/ 775 w 1570"/>
                  <a:gd name="T7" fmla="*/ 132 h 209"/>
                  <a:gd name="T8" fmla="*/ 800 w 1570"/>
                  <a:gd name="T9" fmla="*/ 134 h 209"/>
                  <a:gd name="T10" fmla="*/ 809 w 1570"/>
                  <a:gd name="T11" fmla="*/ 130 h 209"/>
                  <a:gd name="T12" fmla="*/ 817 w 1570"/>
                  <a:gd name="T13" fmla="*/ 123 h 209"/>
                  <a:gd name="T14" fmla="*/ 822 w 1570"/>
                  <a:gd name="T15" fmla="*/ 113 h 209"/>
                  <a:gd name="T16" fmla="*/ 826 w 1570"/>
                  <a:gd name="T17" fmla="*/ 98 h 209"/>
                  <a:gd name="T18" fmla="*/ 868 w 1570"/>
                  <a:gd name="T19" fmla="*/ 88 h 209"/>
                  <a:gd name="T20" fmla="*/ 941 w 1570"/>
                  <a:gd name="T21" fmla="*/ 84 h 209"/>
                  <a:gd name="T22" fmla="*/ 1194 w 1570"/>
                  <a:gd name="T23" fmla="*/ 29 h 209"/>
                  <a:gd name="T24" fmla="*/ 1201 w 1570"/>
                  <a:gd name="T25" fmla="*/ 44 h 209"/>
                  <a:gd name="T26" fmla="*/ 1218 w 1570"/>
                  <a:gd name="T27" fmla="*/ 48 h 209"/>
                  <a:gd name="T28" fmla="*/ 1234 w 1570"/>
                  <a:gd name="T29" fmla="*/ 46 h 209"/>
                  <a:gd name="T30" fmla="*/ 1243 w 1570"/>
                  <a:gd name="T31" fmla="*/ 30 h 209"/>
                  <a:gd name="T32" fmla="*/ 1262 w 1570"/>
                  <a:gd name="T33" fmla="*/ 19 h 209"/>
                  <a:gd name="T34" fmla="*/ 1272 w 1570"/>
                  <a:gd name="T35" fmla="*/ 34 h 209"/>
                  <a:gd name="T36" fmla="*/ 1287 w 1570"/>
                  <a:gd name="T37" fmla="*/ 34 h 209"/>
                  <a:gd name="T38" fmla="*/ 1301 w 1570"/>
                  <a:gd name="T39" fmla="*/ 30 h 209"/>
                  <a:gd name="T40" fmla="*/ 1308 w 1570"/>
                  <a:gd name="T41" fmla="*/ 13 h 209"/>
                  <a:gd name="T42" fmla="*/ 1377 w 1570"/>
                  <a:gd name="T43" fmla="*/ 13 h 209"/>
                  <a:gd name="T44" fmla="*/ 1570 w 1570"/>
                  <a:gd name="T45" fmla="*/ 0 h 209"/>
                  <a:gd name="T46" fmla="*/ 12 w 1570"/>
                  <a:gd name="T47" fmla="*/ 209 h 209"/>
                  <a:gd name="T48" fmla="*/ 88 w 1570"/>
                  <a:gd name="T49" fmla="*/ 176 h 209"/>
                  <a:gd name="T50" fmla="*/ 344 w 1570"/>
                  <a:gd name="T51" fmla="*/ 176 h 209"/>
                  <a:gd name="T52" fmla="*/ 436 w 1570"/>
                  <a:gd name="T53" fmla="*/ 142 h 209"/>
                  <a:gd name="T54" fmla="*/ 482 w 1570"/>
                  <a:gd name="T55" fmla="*/ 134 h 209"/>
                  <a:gd name="T56" fmla="*/ 482 w 1570"/>
                  <a:gd name="T57" fmla="*/ 149 h 209"/>
                  <a:gd name="T58" fmla="*/ 490 w 1570"/>
                  <a:gd name="T59" fmla="*/ 161 h 209"/>
                  <a:gd name="T60" fmla="*/ 495 w 1570"/>
                  <a:gd name="T61" fmla="*/ 169 h 209"/>
                  <a:gd name="T62" fmla="*/ 507 w 1570"/>
                  <a:gd name="T63" fmla="*/ 176 h 209"/>
                  <a:gd name="T64" fmla="*/ 538 w 1570"/>
                  <a:gd name="T65" fmla="*/ 178 h 209"/>
                  <a:gd name="T66" fmla="*/ 547 w 1570"/>
                  <a:gd name="T67" fmla="*/ 174 h 209"/>
                  <a:gd name="T68" fmla="*/ 560 w 1570"/>
                  <a:gd name="T69" fmla="*/ 163 h 209"/>
                  <a:gd name="T70" fmla="*/ 566 w 1570"/>
                  <a:gd name="T71" fmla="*/ 151 h 209"/>
                  <a:gd name="T72" fmla="*/ 570 w 1570"/>
                  <a:gd name="T73" fmla="*/ 140 h 209"/>
                  <a:gd name="T74" fmla="*/ 620 w 1570"/>
                  <a:gd name="T75" fmla="*/ 128 h 209"/>
                  <a:gd name="T76" fmla="*/ 750 w 1570"/>
                  <a:gd name="T77" fmla="*/ 1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0" h="209">
                    <a:moveTo>
                      <a:pt x="750" y="100"/>
                    </a:moveTo>
                    <a:lnTo>
                      <a:pt x="754" y="105"/>
                    </a:lnTo>
                    <a:lnTo>
                      <a:pt x="756" y="113"/>
                    </a:lnTo>
                    <a:lnTo>
                      <a:pt x="757" y="119"/>
                    </a:lnTo>
                    <a:lnTo>
                      <a:pt x="761" y="123"/>
                    </a:lnTo>
                    <a:lnTo>
                      <a:pt x="765" y="128"/>
                    </a:lnTo>
                    <a:lnTo>
                      <a:pt x="771" y="130"/>
                    </a:lnTo>
                    <a:lnTo>
                      <a:pt x="775" y="132"/>
                    </a:lnTo>
                    <a:lnTo>
                      <a:pt x="780" y="134"/>
                    </a:lnTo>
                    <a:lnTo>
                      <a:pt x="800" y="134"/>
                    </a:lnTo>
                    <a:lnTo>
                      <a:pt x="805" y="132"/>
                    </a:lnTo>
                    <a:lnTo>
                      <a:pt x="809" y="130"/>
                    </a:lnTo>
                    <a:lnTo>
                      <a:pt x="813" y="128"/>
                    </a:lnTo>
                    <a:lnTo>
                      <a:pt x="817" y="123"/>
                    </a:lnTo>
                    <a:lnTo>
                      <a:pt x="822" y="117"/>
                    </a:lnTo>
                    <a:lnTo>
                      <a:pt x="822" y="113"/>
                    </a:lnTo>
                    <a:lnTo>
                      <a:pt x="826" y="105"/>
                    </a:lnTo>
                    <a:lnTo>
                      <a:pt x="826" y="98"/>
                    </a:lnTo>
                    <a:lnTo>
                      <a:pt x="828" y="92"/>
                    </a:lnTo>
                    <a:lnTo>
                      <a:pt x="868" y="88"/>
                    </a:lnTo>
                    <a:lnTo>
                      <a:pt x="868" y="88"/>
                    </a:lnTo>
                    <a:lnTo>
                      <a:pt x="941" y="84"/>
                    </a:lnTo>
                    <a:lnTo>
                      <a:pt x="1186" y="42"/>
                    </a:lnTo>
                    <a:lnTo>
                      <a:pt x="1194" y="29"/>
                    </a:lnTo>
                    <a:lnTo>
                      <a:pt x="1195" y="38"/>
                    </a:lnTo>
                    <a:lnTo>
                      <a:pt x="1201" y="44"/>
                    </a:lnTo>
                    <a:lnTo>
                      <a:pt x="1209" y="48"/>
                    </a:lnTo>
                    <a:lnTo>
                      <a:pt x="1218" y="48"/>
                    </a:lnTo>
                    <a:lnTo>
                      <a:pt x="1226" y="48"/>
                    </a:lnTo>
                    <a:lnTo>
                      <a:pt x="1234" y="46"/>
                    </a:lnTo>
                    <a:lnTo>
                      <a:pt x="1241" y="38"/>
                    </a:lnTo>
                    <a:lnTo>
                      <a:pt x="1243" y="30"/>
                    </a:lnTo>
                    <a:lnTo>
                      <a:pt x="1245" y="21"/>
                    </a:lnTo>
                    <a:lnTo>
                      <a:pt x="1262" y="19"/>
                    </a:lnTo>
                    <a:lnTo>
                      <a:pt x="1266" y="29"/>
                    </a:lnTo>
                    <a:lnTo>
                      <a:pt x="1272" y="34"/>
                    </a:lnTo>
                    <a:lnTo>
                      <a:pt x="1280" y="34"/>
                    </a:lnTo>
                    <a:lnTo>
                      <a:pt x="1287" y="34"/>
                    </a:lnTo>
                    <a:lnTo>
                      <a:pt x="1295" y="34"/>
                    </a:lnTo>
                    <a:lnTo>
                      <a:pt x="1301" y="30"/>
                    </a:lnTo>
                    <a:lnTo>
                      <a:pt x="1308" y="21"/>
                    </a:lnTo>
                    <a:lnTo>
                      <a:pt x="1308" y="13"/>
                    </a:lnTo>
                    <a:lnTo>
                      <a:pt x="1308" y="9"/>
                    </a:lnTo>
                    <a:lnTo>
                      <a:pt x="1377" y="13"/>
                    </a:lnTo>
                    <a:lnTo>
                      <a:pt x="1385" y="0"/>
                    </a:lnTo>
                    <a:lnTo>
                      <a:pt x="1570" y="0"/>
                    </a:lnTo>
                    <a:lnTo>
                      <a:pt x="704" y="209"/>
                    </a:lnTo>
                    <a:lnTo>
                      <a:pt x="12" y="209"/>
                    </a:lnTo>
                    <a:lnTo>
                      <a:pt x="0" y="194"/>
                    </a:lnTo>
                    <a:lnTo>
                      <a:pt x="88" y="176"/>
                    </a:lnTo>
                    <a:lnTo>
                      <a:pt x="341" y="186"/>
                    </a:lnTo>
                    <a:lnTo>
                      <a:pt x="344" y="176"/>
                    </a:lnTo>
                    <a:lnTo>
                      <a:pt x="348" y="165"/>
                    </a:lnTo>
                    <a:lnTo>
                      <a:pt x="436" y="142"/>
                    </a:lnTo>
                    <a:lnTo>
                      <a:pt x="471" y="134"/>
                    </a:lnTo>
                    <a:lnTo>
                      <a:pt x="482" y="134"/>
                    </a:lnTo>
                    <a:lnTo>
                      <a:pt x="482" y="142"/>
                    </a:lnTo>
                    <a:lnTo>
                      <a:pt x="482" y="149"/>
                    </a:lnTo>
                    <a:lnTo>
                      <a:pt x="486" y="155"/>
                    </a:lnTo>
                    <a:lnTo>
                      <a:pt x="490" y="161"/>
                    </a:lnTo>
                    <a:lnTo>
                      <a:pt x="492" y="167"/>
                    </a:lnTo>
                    <a:lnTo>
                      <a:pt x="495" y="169"/>
                    </a:lnTo>
                    <a:lnTo>
                      <a:pt x="501" y="173"/>
                    </a:lnTo>
                    <a:lnTo>
                      <a:pt x="507" y="176"/>
                    </a:lnTo>
                    <a:lnTo>
                      <a:pt x="511" y="178"/>
                    </a:lnTo>
                    <a:lnTo>
                      <a:pt x="538" y="178"/>
                    </a:lnTo>
                    <a:lnTo>
                      <a:pt x="543" y="176"/>
                    </a:lnTo>
                    <a:lnTo>
                      <a:pt x="547" y="174"/>
                    </a:lnTo>
                    <a:lnTo>
                      <a:pt x="553" y="171"/>
                    </a:lnTo>
                    <a:lnTo>
                      <a:pt x="560" y="163"/>
                    </a:lnTo>
                    <a:lnTo>
                      <a:pt x="564" y="157"/>
                    </a:lnTo>
                    <a:lnTo>
                      <a:pt x="566" y="151"/>
                    </a:lnTo>
                    <a:lnTo>
                      <a:pt x="570" y="144"/>
                    </a:lnTo>
                    <a:lnTo>
                      <a:pt x="570" y="140"/>
                    </a:lnTo>
                    <a:lnTo>
                      <a:pt x="572" y="134"/>
                    </a:lnTo>
                    <a:lnTo>
                      <a:pt x="620" y="128"/>
                    </a:lnTo>
                    <a:lnTo>
                      <a:pt x="620" y="119"/>
                    </a:lnTo>
                    <a:lnTo>
                      <a:pt x="750" y="100"/>
                    </a:lnTo>
                    <a:close/>
                  </a:path>
                </a:pathLst>
              </a:custGeom>
              <a:solidFill>
                <a:srgbClr val="000000"/>
              </a:solidFill>
              <a:ln w="1588">
                <a:solidFill>
                  <a:srgbClr val="000000"/>
                </a:solidFill>
                <a:prstDash val="solid"/>
                <a:round/>
                <a:headEnd/>
                <a:tailEnd/>
              </a:ln>
            </p:spPr>
            <p:txBody>
              <a:bodyPr/>
              <a:lstStyle/>
              <a:p>
                <a:endParaRPr lang="en-AU"/>
              </a:p>
            </p:txBody>
          </p:sp>
          <p:sp>
            <p:nvSpPr>
              <p:cNvPr id="5334" name="Freeform 214"/>
              <p:cNvSpPr>
                <a:spLocks/>
              </p:cNvSpPr>
              <p:nvPr/>
            </p:nvSpPr>
            <p:spPr bwMode="auto">
              <a:xfrm>
                <a:off x="2663" y="3026"/>
                <a:ext cx="38" cy="5"/>
              </a:xfrm>
              <a:custGeom>
                <a:avLst/>
                <a:gdLst>
                  <a:gd name="T0" fmla="*/ 0 w 76"/>
                  <a:gd name="T1" fmla="*/ 2 h 12"/>
                  <a:gd name="T2" fmla="*/ 32 w 76"/>
                  <a:gd name="T3" fmla="*/ 0 h 12"/>
                  <a:gd name="T4" fmla="*/ 76 w 76"/>
                  <a:gd name="T5" fmla="*/ 12 h 12"/>
                </a:gdLst>
                <a:ahLst/>
                <a:cxnLst>
                  <a:cxn ang="0">
                    <a:pos x="T0" y="T1"/>
                  </a:cxn>
                  <a:cxn ang="0">
                    <a:pos x="T2" y="T3"/>
                  </a:cxn>
                  <a:cxn ang="0">
                    <a:pos x="T4" y="T5"/>
                  </a:cxn>
                </a:cxnLst>
                <a:rect l="0" t="0" r="r" b="b"/>
                <a:pathLst>
                  <a:path w="76" h="12">
                    <a:moveTo>
                      <a:pt x="0" y="2"/>
                    </a:moveTo>
                    <a:lnTo>
                      <a:pt x="32" y="0"/>
                    </a:lnTo>
                    <a:lnTo>
                      <a:pt x="76" y="1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335" name="Line 215"/>
              <p:cNvSpPr>
                <a:spLocks noChangeShapeType="1"/>
              </p:cNvSpPr>
              <p:nvPr/>
            </p:nvSpPr>
            <p:spPr bwMode="auto">
              <a:xfrm>
                <a:off x="2682" y="3026"/>
                <a:ext cx="1" cy="3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36" name="Line 216"/>
              <p:cNvSpPr>
                <a:spLocks noChangeShapeType="1"/>
              </p:cNvSpPr>
              <p:nvPr/>
            </p:nvSpPr>
            <p:spPr bwMode="auto">
              <a:xfrm flipV="1">
                <a:off x="2755" y="3237"/>
                <a:ext cx="1" cy="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37" name="Line 217"/>
              <p:cNvSpPr>
                <a:spLocks noChangeShapeType="1"/>
              </p:cNvSpPr>
              <p:nvPr/>
            </p:nvSpPr>
            <p:spPr bwMode="auto">
              <a:xfrm>
                <a:off x="2761" y="3237"/>
                <a:ext cx="1" cy="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38" name="Freeform 218"/>
              <p:cNvSpPr>
                <a:spLocks/>
              </p:cNvSpPr>
              <p:nvPr/>
            </p:nvSpPr>
            <p:spPr bwMode="auto">
              <a:xfrm>
                <a:off x="2564" y="3272"/>
                <a:ext cx="11" cy="35"/>
              </a:xfrm>
              <a:custGeom>
                <a:avLst/>
                <a:gdLst>
                  <a:gd name="T0" fmla="*/ 2 w 21"/>
                  <a:gd name="T1" fmla="*/ 0 h 69"/>
                  <a:gd name="T2" fmla="*/ 0 w 21"/>
                  <a:gd name="T3" fmla="*/ 0 h 69"/>
                  <a:gd name="T4" fmla="*/ 0 w 21"/>
                  <a:gd name="T5" fmla="*/ 57 h 69"/>
                  <a:gd name="T6" fmla="*/ 7 w 21"/>
                  <a:gd name="T7" fmla="*/ 65 h 69"/>
                  <a:gd name="T8" fmla="*/ 13 w 21"/>
                  <a:gd name="T9" fmla="*/ 67 h 69"/>
                  <a:gd name="T10" fmla="*/ 15 w 21"/>
                  <a:gd name="T11" fmla="*/ 67 h 69"/>
                  <a:gd name="T12" fmla="*/ 21 w 21"/>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21" h="69">
                    <a:moveTo>
                      <a:pt x="2" y="0"/>
                    </a:moveTo>
                    <a:lnTo>
                      <a:pt x="0" y="0"/>
                    </a:lnTo>
                    <a:lnTo>
                      <a:pt x="0" y="57"/>
                    </a:lnTo>
                    <a:lnTo>
                      <a:pt x="7" y="65"/>
                    </a:lnTo>
                    <a:lnTo>
                      <a:pt x="13" y="67"/>
                    </a:lnTo>
                    <a:lnTo>
                      <a:pt x="15" y="67"/>
                    </a:lnTo>
                    <a:lnTo>
                      <a:pt x="21" y="6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339" name="Freeform 219"/>
              <p:cNvSpPr>
                <a:spLocks/>
              </p:cNvSpPr>
              <p:nvPr/>
            </p:nvSpPr>
            <p:spPr bwMode="auto">
              <a:xfrm>
                <a:off x="2503" y="3307"/>
                <a:ext cx="255" cy="24"/>
              </a:xfrm>
              <a:custGeom>
                <a:avLst/>
                <a:gdLst>
                  <a:gd name="T0" fmla="*/ 0 w 509"/>
                  <a:gd name="T1" fmla="*/ 0 h 48"/>
                  <a:gd name="T2" fmla="*/ 195 w 509"/>
                  <a:gd name="T3" fmla="*/ 48 h 48"/>
                  <a:gd name="T4" fmla="*/ 509 w 509"/>
                  <a:gd name="T5" fmla="*/ 25 h 48"/>
                </a:gdLst>
                <a:ahLst/>
                <a:cxnLst>
                  <a:cxn ang="0">
                    <a:pos x="T0" y="T1"/>
                  </a:cxn>
                  <a:cxn ang="0">
                    <a:pos x="T2" y="T3"/>
                  </a:cxn>
                  <a:cxn ang="0">
                    <a:pos x="T4" y="T5"/>
                  </a:cxn>
                </a:cxnLst>
                <a:rect l="0" t="0" r="r" b="b"/>
                <a:pathLst>
                  <a:path w="509" h="48">
                    <a:moveTo>
                      <a:pt x="0" y="0"/>
                    </a:moveTo>
                    <a:lnTo>
                      <a:pt x="195" y="48"/>
                    </a:lnTo>
                    <a:lnTo>
                      <a:pt x="509" y="2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340" name="Line 220"/>
              <p:cNvSpPr>
                <a:spLocks noChangeShapeType="1"/>
              </p:cNvSpPr>
              <p:nvPr/>
            </p:nvSpPr>
            <p:spPr bwMode="auto">
              <a:xfrm>
                <a:off x="2822" y="3041"/>
                <a:ext cx="5"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41" name="Line 221"/>
              <p:cNvSpPr>
                <a:spLocks noChangeShapeType="1"/>
              </p:cNvSpPr>
              <p:nvPr/>
            </p:nvSpPr>
            <p:spPr bwMode="auto">
              <a:xfrm flipH="1" flipV="1">
                <a:off x="2935" y="3047"/>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42" name="Freeform 222"/>
              <p:cNvSpPr>
                <a:spLocks/>
              </p:cNvSpPr>
              <p:nvPr/>
            </p:nvSpPr>
            <p:spPr bwMode="auto">
              <a:xfrm>
                <a:off x="2984" y="3154"/>
                <a:ext cx="4" cy="26"/>
              </a:xfrm>
              <a:custGeom>
                <a:avLst/>
                <a:gdLst>
                  <a:gd name="T0" fmla="*/ 0 w 8"/>
                  <a:gd name="T1" fmla="*/ 0 h 52"/>
                  <a:gd name="T2" fmla="*/ 0 w 8"/>
                  <a:gd name="T3" fmla="*/ 52 h 52"/>
                  <a:gd name="T4" fmla="*/ 8 w 8"/>
                  <a:gd name="T5" fmla="*/ 52 h 52"/>
                  <a:gd name="T6" fmla="*/ 8 w 8"/>
                  <a:gd name="T7" fmla="*/ 2 h 52"/>
                </a:gdLst>
                <a:ahLst/>
                <a:cxnLst>
                  <a:cxn ang="0">
                    <a:pos x="T0" y="T1"/>
                  </a:cxn>
                  <a:cxn ang="0">
                    <a:pos x="T2" y="T3"/>
                  </a:cxn>
                  <a:cxn ang="0">
                    <a:pos x="T4" y="T5"/>
                  </a:cxn>
                  <a:cxn ang="0">
                    <a:pos x="T6" y="T7"/>
                  </a:cxn>
                </a:cxnLst>
                <a:rect l="0" t="0" r="r" b="b"/>
                <a:pathLst>
                  <a:path w="8" h="52">
                    <a:moveTo>
                      <a:pt x="0" y="0"/>
                    </a:moveTo>
                    <a:lnTo>
                      <a:pt x="0" y="52"/>
                    </a:lnTo>
                    <a:lnTo>
                      <a:pt x="8" y="52"/>
                    </a:lnTo>
                    <a:lnTo>
                      <a:pt x="8" y="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343" name="Freeform 223"/>
              <p:cNvSpPr>
                <a:spLocks/>
              </p:cNvSpPr>
              <p:nvPr/>
            </p:nvSpPr>
            <p:spPr bwMode="auto">
              <a:xfrm>
                <a:off x="3020" y="3157"/>
                <a:ext cx="1" cy="24"/>
              </a:xfrm>
              <a:custGeom>
                <a:avLst/>
                <a:gdLst>
                  <a:gd name="T0" fmla="*/ 0 w 4"/>
                  <a:gd name="T1" fmla="*/ 0 h 48"/>
                  <a:gd name="T2" fmla="*/ 0 w 4"/>
                  <a:gd name="T3" fmla="*/ 48 h 48"/>
                  <a:gd name="T4" fmla="*/ 4 w 4"/>
                  <a:gd name="T5" fmla="*/ 48 h 48"/>
                </a:gdLst>
                <a:ahLst/>
                <a:cxnLst>
                  <a:cxn ang="0">
                    <a:pos x="T0" y="T1"/>
                  </a:cxn>
                  <a:cxn ang="0">
                    <a:pos x="T2" y="T3"/>
                  </a:cxn>
                  <a:cxn ang="0">
                    <a:pos x="T4" y="T5"/>
                  </a:cxn>
                </a:cxnLst>
                <a:rect l="0" t="0" r="r" b="b"/>
                <a:pathLst>
                  <a:path w="4" h="48">
                    <a:moveTo>
                      <a:pt x="0" y="0"/>
                    </a:moveTo>
                    <a:lnTo>
                      <a:pt x="0" y="48"/>
                    </a:lnTo>
                    <a:lnTo>
                      <a:pt x="4" y="4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344" name="Line 224"/>
              <p:cNvSpPr>
                <a:spLocks noChangeShapeType="1"/>
              </p:cNvSpPr>
              <p:nvPr/>
            </p:nvSpPr>
            <p:spPr bwMode="auto">
              <a:xfrm>
                <a:off x="3049" y="3198"/>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45" name="Line 225"/>
              <p:cNvSpPr>
                <a:spLocks noChangeShapeType="1"/>
              </p:cNvSpPr>
              <p:nvPr/>
            </p:nvSpPr>
            <p:spPr bwMode="auto">
              <a:xfrm>
                <a:off x="3053" y="3127"/>
                <a:ext cx="1" cy="9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46" name="Line 226"/>
              <p:cNvSpPr>
                <a:spLocks noChangeShapeType="1"/>
              </p:cNvSpPr>
              <p:nvPr/>
            </p:nvSpPr>
            <p:spPr bwMode="auto">
              <a:xfrm flipV="1">
                <a:off x="3084" y="3199"/>
                <a:ext cx="1" cy="1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47" name="Line 227"/>
              <p:cNvSpPr>
                <a:spLocks noChangeShapeType="1"/>
              </p:cNvSpPr>
              <p:nvPr/>
            </p:nvSpPr>
            <p:spPr bwMode="auto">
              <a:xfrm flipV="1">
                <a:off x="3087" y="3133"/>
                <a:ext cx="1" cy="8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48" name="Line 228"/>
              <p:cNvSpPr>
                <a:spLocks noChangeShapeType="1"/>
              </p:cNvSpPr>
              <p:nvPr/>
            </p:nvSpPr>
            <p:spPr bwMode="auto">
              <a:xfrm>
                <a:off x="3115" y="3199"/>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49" name="Line 229"/>
              <p:cNvSpPr>
                <a:spLocks noChangeShapeType="1"/>
              </p:cNvSpPr>
              <p:nvPr/>
            </p:nvSpPr>
            <p:spPr bwMode="auto">
              <a:xfrm>
                <a:off x="3118" y="3139"/>
                <a:ext cx="1" cy="7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50" name="Line 230"/>
              <p:cNvSpPr>
                <a:spLocks noChangeShapeType="1"/>
              </p:cNvSpPr>
              <p:nvPr/>
            </p:nvSpPr>
            <p:spPr bwMode="auto">
              <a:xfrm flipV="1">
                <a:off x="3140" y="3200"/>
                <a:ext cx="1" cy="1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51" name="Line 231"/>
              <p:cNvSpPr>
                <a:spLocks noChangeShapeType="1"/>
              </p:cNvSpPr>
              <p:nvPr/>
            </p:nvSpPr>
            <p:spPr bwMode="auto">
              <a:xfrm flipV="1">
                <a:off x="3143" y="3143"/>
                <a:ext cx="1" cy="7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52" name="Line 232"/>
              <p:cNvSpPr>
                <a:spLocks noChangeShapeType="1"/>
              </p:cNvSpPr>
              <p:nvPr/>
            </p:nvSpPr>
            <p:spPr bwMode="auto">
              <a:xfrm>
                <a:off x="3167" y="3201"/>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53" name="Line 233"/>
              <p:cNvSpPr>
                <a:spLocks noChangeShapeType="1"/>
              </p:cNvSpPr>
              <p:nvPr/>
            </p:nvSpPr>
            <p:spPr bwMode="auto">
              <a:xfrm>
                <a:off x="3169" y="3146"/>
                <a:ext cx="1" cy="7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54" name="Line 234"/>
              <p:cNvSpPr>
                <a:spLocks noChangeShapeType="1"/>
              </p:cNvSpPr>
              <p:nvPr/>
            </p:nvSpPr>
            <p:spPr bwMode="auto">
              <a:xfrm flipV="1">
                <a:off x="3194" y="3202"/>
                <a:ext cx="1" cy="1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55" name="Line 235"/>
              <p:cNvSpPr>
                <a:spLocks noChangeShapeType="1"/>
              </p:cNvSpPr>
              <p:nvPr/>
            </p:nvSpPr>
            <p:spPr bwMode="auto">
              <a:xfrm flipV="1">
                <a:off x="3196" y="3151"/>
                <a:ext cx="1" cy="6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56" name="Line 236"/>
              <p:cNvSpPr>
                <a:spLocks noChangeShapeType="1"/>
              </p:cNvSpPr>
              <p:nvPr/>
            </p:nvSpPr>
            <p:spPr bwMode="auto">
              <a:xfrm>
                <a:off x="3217" y="3202"/>
                <a:ext cx="1" cy="1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57" name="Freeform 237"/>
              <p:cNvSpPr>
                <a:spLocks/>
              </p:cNvSpPr>
              <p:nvPr/>
            </p:nvSpPr>
            <p:spPr bwMode="auto">
              <a:xfrm>
                <a:off x="3023" y="3175"/>
                <a:ext cx="177" cy="13"/>
              </a:xfrm>
              <a:custGeom>
                <a:avLst/>
                <a:gdLst>
                  <a:gd name="T0" fmla="*/ 0 w 354"/>
                  <a:gd name="T1" fmla="*/ 0 h 25"/>
                  <a:gd name="T2" fmla="*/ 59 w 354"/>
                  <a:gd name="T3" fmla="*/ 5 h 25"/>
                  <a:gd name="T4" fmla="*/ 128 w 354"/>
                  <a:gd name="T5" fmla="*/ 7 h 25"/>
                  <a:gd name="T6" fmla="*/ 189 w 354"/>
                  <a:gd name="T7" fmla="*/ 13 h 25"/>
                  <a:gd name="T8" fmla="*/ 239 w 354"/>
                  <a:gd name="T9" fmla="*/ 17 h 25"/>
                  <a:gd name="T10" fmla="*/ 290 w 354"/>
                  <a:gd name="T11" fmla="*/ 21 h 25"/>
                  <a:gd name="T12" fmla="*/ 346 w 354"/>
                  <a:gd name="T13" fmla="*/ 23 h 25"/>
                  <a:gd name="T14" fmla="*/ 354 w 354"/>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5">
                    <a:moveTo>
                      <a:pt x="0" y="0"/>
                    </a:moveTo>
                    <a:lnTo>
                      <a:pt x="59" y="5"/>
                    </a:lnTo>
                    <a:lnTo>
                      <a:pt x="128" y="7"/>
                    </a:lnTo>
                    <a:lnTo>
                      <a:pt x="189" y="13"/>
                    </a:lnTo>
                    <a:lnTo>
                      <a:pt x="239" y="17"/>
                    </a:lnTo>
                    <a:lnTo>
                      <a:pt x="290" y="21"/>
                    </a:lnTo>
                    <a:lnTo>
                      <a:pt x="346" y="23"/>
                    </a:lnTo>
                    <a:lnTo>
                      <a:pt x="354" y="2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358" name="Line 238"/>
              <p:cNvSpPr>
                <a:spLocks noChangeShapeType="1"/>
              </p:cNvSpPr>
              <p:nvPr/>
            </p:nvSpPr>
            <p:spPr bwMode="auto">
              <a:xfrm flipH="1" flipV="1">
                <a:off x="3226" y="3225"/>
                <a:ext cx="1" cy="2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59" name="Freeform 239"/>
              <p:cNvSpPr>
                <a:spLocks/>
              </p:cNvSpPr>
              <p:nvPr/>
            </p:nvSpPr>
            <p:spPr bwMode="auto">
              <a:xfrm>
                <a:off x="2679" y="3026"/>
                <a:ext cx="22" cy="39"/>
              </a:xfrm>
              <a:custGeom>
                <a:avLst/>
                <a:gdLst>
                  <a:gd name="T0" fmla="*/ 0 w 44"/>
                  <a:gd name="T1" fmla="*/ 0 h 79"/>
                  <a:gd name="T2" fmla="*/ 6 w 44"/>
                  <a:gd name="T3" fmla="*/ 2 h 79"/>
                  <a:gd name="T4" fmla="*/ 6 w 44"/>
                  <a:gd name="T5" fmla="*/ 79 h 79"/>
                  <a:gd name="T6" fmla="*/ 10 w 44"/>
                  <a:gd name="T7" fmla="*/ 79 h 79"/>
                  <a:gd name="T8" fmla="*/ 14 w 44"/>
                  <a:gd name="T9" fmla="*/ 40 h 79"/>
                  <a:gd name="T10" fmla="*/ 17 w 44"/>
                  <a:gd name="T11" fmla="*/ 29 h 79"/>
                  <a:gd name="T12" fmla="*/ 21 w 44"/>
                  <a:gd name="T13" fmla="*/ 21 h 79"/>
                  <a:gd name="T14" fmla="*/ 25 w 44"/>
                  <a:gd name="T15" fmla="*/ 15 h 79"/>
                  <a:gd name="T16" fmla="*/ 35 w 44"/>
                  <a:gd name="T17" fmla="*/ 13 h 79"/>
                  <a:gd name="T18" fmla="*/ 44 w 44"/>
                  <a:gd name="T19" fmla="*/ 12 h 79"/>
                  <a:gd name="T20" fmla="*/ 0 w 4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79">
                    <a:moveTo>
                      <a:pt x="0" y="0"/>
                    </a:moveTo>
                    <a:lnTo>
                      <a:pt x="6" y="2"/>
                    </a:lnTo>
                    <a:lnTo>
                      <a:pt x="6" y="79"/>
                    </a:lnTo>
                    <a:lnTo>
                      <a:pt x="10" y="79"/>
                    </a:lnTo>
                    <a:lnTo>
                      <a:pt x="14" y="40"/>
                    </a:lnTo>
                    <a:lnTo>
                      <a:pt x="17" y="29"/>
                    </a:lnTo>
                    <a:lnTo>
                      <a:pt x="21" y="21"/>
                    </a:lnTo>
                    <a:lnTo>
                      <a:pt x="25" y="15"/>
                    </a:lnTo>
                    <a:lnTo>
                      <a:pt x="35" y="13"/>
                    </a:lnTo>
                    <a:lnTo>
                      <a:pt x="44" y="12"/>
                    </a:lnTo>
                    <a:lnTo>
                      <a:pt x="0" y="0"/>
                    </a:lnTo>
                    <a:close/>
                  </a:path>
                </a:pathLst>
              </a:custGeom>
              <a:solidFill>
                <a:srgbClr val="0000FF"/>
              </a:solidFill>
              <a:ln w="1588">
                <a:solidFill>
                  <a:srgbClr val="000000"/>
                </a:solidFill>
                <a:prstDash val="solid"/>
                <a:round/>
                <a:headEnd/>
                <a:tailEnd/>
              </a:ln>
            </p:spPr>
            <p:txBody>
              <a:bodyPr/>
              <a:lstStyle/>
              <a:p>
                <a:endParaRPr lang="en-AU"/>
              </a:p>
            </p:txBody>
          </p:sp>
          <p:sp>
            <p:nvSpPr>
              <p:cNvPr id="5360" name="Freeform 240"/>
              <p:cNvSpPr>
                <a:spLocks/>
              </p:cNvSpPr>
              <p:nvPr/>
            </p:nvSpPr>
            <p:spPr bwMode="auto">
              <a:xfrm>
                <a:off x="2631" y="3026"/>
                <a:ext cx="51" cy="41"/>
              </a:xfrm>
              <a:custGeom>
                <a:avLst/>
                <a:gdLst>
                  <a:gd name="T0" fmla="*/ 63 w 101"/>
                  <a:gd name="T1" fmla="*/ 2 h 83"/>
                  <a:gd name="T2" fmla="*/ 24 w 101"/>
                  <a:gd name="T3" fmla="*/ 6 h 83"/>
                  <a:gd name="T4" fmla="*/ 0 w 101"/>
                  <a:gd name="T5" fmla="*/ 10 h 83"/>
                  <a:gd name="T6" fmla="*/ 0 w 101"/>
                  <a:gd name="T7" fmla="*/ 83 h 83"/>
                  <a:gd name="T8" fmla="*/ 101 w 101"/>
                  <a:gd name="T9" fmla="*/ 79 h 83"/>
                  <a:gd name="T10" fmla="*/ 101 w 101"/>
                  <a:gd name="T11" fmla="*/ 2 h 83"/>
                  <a:gd name="T12" fmla="*/ 95 w 101"/>
                  <a:gd name="T13" fmla="*/ 0 h 83"/>
                  <a:gd name="T14" fmla="*/ 63 w 101"/>
                  <a:gd name="T15" fmla="*/ 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3">
                    <a:moveTo>
                      <a:pt x="63" y="2"/>
                    </a:moveTo>
                    <a:lnTo>
                      <a:pt x="24" y="6"/>
                    </a:lnTo>
                    <a:lnTo>
                      <a:pt x="0" y="10"/>
                    </a:lnTo>
                    <a:lnTo>
                      <a:pt x="0" y="83"/>
                    </a:lnTo>
                    <a:lnTo>
                      <a:pt x="101" y="79"/>
                    </a:lnTo>
                    <a:lnTo>
                      <a:pt x="101" y="2"/>
                    </a:lnTo>
                    <a:lnTo>
                      <a:pt x="95" y="0"/>
                    </a:lnTo>
                    <a:lnTo>
                      <a:pt x="63" y="2"/>
                    </a:lnTo>
                    <a:close/>
                  </a:path>
                </a:pathLst>
              </a:custGeom>
              <a:solidFill>
                <a:srgbClr val="0080FF"/>
              </a:solidFill>
              <a:ln w="1588">
                <a:solidFill>
                  <a:srgbClr val="000000"/>
                </a:solidFill>
                <a:prstDash val="solid"/>
                <a:round/>
                <a:headEnd/>
                <a:tailEnd/>
              </a:ln>
            </p:spPr>
            <p:txBody>
              <a:bodyPr/>
              <a:lstStyle/>
              <a:p>
                <a:endParaRPr lang="en-AU"/>
              </a:p>
            </p:txBody>
          </p:sp>
          <p:sp>
            <p:nvSpPr>
              <p:cNvPr id="5361" name="Freeform 241"/>
              <p:cNvSpPr>
                <a:spLocks/>
              </p:cNvSpPr>
              <p:nvPr/>
            </p:nvSpPr>
            <p:spPr bwMode="auto">
              <a:xfrm>
                <a:off x="2642" y="3034"/>
                <a:ext cx="22" cy="23"/>
              </a:xfrm>
              <a:custGeom>
                <a:avLst/>
                <a:gdLst>
                  <a:gd name="T0" fmla="*/ 44 w 44"/>
                  <a:gd name="T1" fmla="*/ 23 h 46"/>
                  <a:gd name="T2" fmla="*/ 42 w 44"/>
                  <a:gd name="T3" fmla="*/ 20 h 46"/>
                  <a:gd name="T4" fmla="*/ 42 w 44"/>
                  <a:gd name="T5" fmla="*/ 14 h 46"/>
                  <a:gd name="T6" fmla="*/ 42 w 44"/>
                  <a:gd name="T7" fmla="*/ 10 h 46"/>
                  <a:gd name="T8" fmla="*/ 40 w 44"/>
                  <a:gd name="T9" fmla="*/ 10 h 46"/>
                  <a:gd name="T10" fmla="*/ 38 w 44"/>
                  <a:gd name="T11" fmla="*/ 6 h 46"/>
                  <a:gd name="T12" fmla="*/ 34 w 44"/>
                  <a:gd name="T13" fmla="*/ 4 h 46"/>
                  <a:gd name="T14" fmla="*/ 32 w 44"/>
                  <a:gd name="T15" fmla="*/ 2 h 46"/>
                  <a:gd name="T16" fmla="*/ 28 w 44"/>
                  <a:gd name="T17" fmla="*/ 0 h 46"/>
                  <a:gd name="T18" fmla="*/ 17 w 44"/>
                  <a:gd name="T19" fmla="*/ 0 h 46"/>
                  <a:gd name="T20" fmla="*/ 13 w 44"/>
                  <a:gd name="T21" fmla="*/ 2 h 46"/>
                  <a:gd name="T22" fmla="*/ 9 w 44"/>
                  <a:gd name="T23" fmla="*/ 2 h 46"/>
                  <a:gd name="T24" fmla="*/ 7 w 44"/>
                  <a:gd name="T25" fmla="*/ 6 h 46"/>
                  <a:gd name="T26" fmla="*/ 3 w 44"/>
                  <a:gd name="T27" fmla="*/ 8 h 46"/>
                  <a:gd name="T28" fmla="*/ 3 w 44"/>
                  <a:gd name="T29" fmla="*/ 10 h 46"/>
                  <a:gd name="T30" fmla="*/ 2 w 44"/>
                  <a:gd name="T31" fmla="*/ 12 h 46"/>
                  <a:gd name="T32" fmla="*/ 2 w 44"/>
                  <a:gd name="T33" fmla="*/ 18 h 46"/>
                  <a:gd name="T34" fmla="*/ 0 w 44"/>
                  <a:gd name="T35" fmla="*/ 21 h 46"/>
                  <a:gd name="T36" fmla="*/ 0 w 44"/>
                  <a:gd name="T37" fmla="*/ 23 h 46"/>
                  <a:gd name="T38" fmla="*/ 2 w 44"/>
                  <a:gd name="T39" fmla="*/ 27 h 46"/>
                  <a:gd name="T40" fmla="*/ 2 w 44"/>
                  <a:gd name="T41" fmla="*/ 35 h 46"/>
                  <a:gd name="T42" fmla="*/ 3 w 44"/>
                  <a:gd name="T43" fmla="*/ 37 h 46"/>
                  <a:gd name="T44" fmla="*/ 5 w 44"/>
                  <a:gd name="T45" fmla="*/ 39 h 46"/>
                  <a:gd name="T46" fmla="*/ 9 w 44"/>
                  <a:gd name="T47" fmla="*/ 43 h 46"/>
                  <a:gd name="T48" fmla="*/ 13 w 44"/>
                  <a:gd name="T49" fmla="*/ 44 h 46"/>
                  <a:gd name="T50" fmla="*/ 17 w 44"/>
                  <a:gd name="T51" fmla="*/ 44 h 46"/>
                  <a:gd name="T52" fmla="*/ 17 w 44"/>
                  <a:gd name="T53" fmla="*/ 46 h 46"/>
                  <a:gd name="T54" fmla="*/ 26 w 44"/>
                  <a:gd name="T55" fmla="*/ 46 h 46"/>
                  <a:gd name="T56" fmla="*/ 28 w 44"/>
                  <a:gd name="T57" fmla="*/ 44 h 46"/>
                  <a:gd name="T58" fmla="*/ 32 w 44"/>
                  <a:gd name="T59" fmla="*/ 43 h 46"/>
                  <a:gd name="T60" fmla="*/ 34 w 44"/>
                  <a:gd name="T61" fmla="*/ 41 h 46"/>
                  <a:gd name="T62" fmla="*/ 38 w 44"/>
                  <a:gd name="T63" fmla="*/ 39 h 46"/>
                  <a:gd name="T64" fmla="*/ 40 w 44"/>
                  <a:gd name="T65" fmla="*/ 37 h 46"/>
                  <a:gd name="T66" fmla="*/ 42 w 44"/>
                  <a:gd name="T67" fmla="*/ 35 h 46"/>
                  <a:gd name="T68" fmla="*/ 42 w 44"/>
                  <a:gd name="T69" fmla="*/ 33 h 46"/>
                  <a:gd name="T70" fmla="*/ 42 w 44"/>
                  <a:gd name="T71" fmla="*/ 25 h 46"/>
                  <a:gd name="T72" fmla="*/ 44 w 44"/>
                  <a:gd name="T7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46">
                    <a:moveTo>
                      <a:pt x="44" y="23"/>
                    </a:moveTo>
                    <a:lnTo>
                      <a:pt x="42" y="20"/>
                    </a:lnTo>
                    <a:lnTo>
                      <a:pt x="42" y="14"/>
                    </a:lnTo>
                    <a:lnTo>
                      <a:pt x="42" y="10"/>
                    </a:lnTo>
                    <a:lnTo>
                      <a:pt x="40" y="10"/>
                    </a:lnTo>
                    <a:lnTo>
                      <a:pt x="38" y="6"/>
                    </a:lnTo>
                    <a:lnTo>
                      <a:pt x="34" y="4"/>
                    </a:lnTo>
                    <a:lnTo>
                      <a:pt x="32" y="2"/>
                    </a:lnTo>
                    <a:lnTo>
                      <a:pt x="28" y="0"/>
                    </a:lnTo>
                    <a:lnTo>
                      <a:pt x="17" y="0"/>
                    </a:lnTo>
                    <a:lnTo>
                      <a:pt x="13" y="2"/>
                    </a:lnTo>
                    <a:lnTo>
                      <a:pt x="9" y="2"/>
                    </a:lnTo>
                    <a:lnTo>
                      <a:pt x="7" y="6"/>
                    </a:lnTo>
                    <a:lnTo>
                      <a:pt x="3" y="8"/>
                    </a:lnTo>
                    <a:lnTo>
                      <a:pt x="3" y="10"/>
                    </a:lnTo>
                    <a:lnTo>
                      <a:pt x="2" y="12"/>
                    </a:lnTo>
                    <a:lnTo>
                      <a:pt x="2" y="18"/>
                    </a:lnTo>
                    <a:lnTo>
                      <a:pt x="0" y="21"/>
                    </a:lnTo>
                    <a:lnTo>
                      <a:pt x="0" y="23"/>
                    </a:lnTo>
                    <a:lnTo>
                      <a:pt x="2" y="27"/>
                    </a:lnTo>
                    <a:lnTo>
                      <a:pt x="2" y="35"/>
                    </a:lnTo>
                    <a:lnTo>
                      <a:pt x="3" y="37"/>
                    </a:lnTo>
                    <a:lnTo>
                      <a:pt x="5" y="39"/>
                    </a:lnTo>
                    <a:lnTo>
                      <a:pt x="9" y="43"/>
                    </a:lnTo>
                    <a:lnTo>
                      <a:pt x="13" y="44"/>
                    </a:lnTo>
                    <a:lnTo>
                      <a:pt x="17" y="44"/>
                    </a:lnTo>
                    <a:lnTo>
                      <a:pt x="17" y="46"/>
                    </a:lnTo>
                    <a:lnTo>
                      <a:pt x="26" y="46"/>
                    </a:lnTo>
                    <a:lnTo>
                      <a:pt x="28" y="44"/>
                    </a:lnTo>
                    <a:lnTo>
                      <a:pt x="32" y="43"/>
                    </a:lnTo>
                    <a:lnTo>
                      <a:pt x="34" y="41"/>
                    </a:lnTo>
                    <a:lnTo>
                      <a:pt x="38" y="39"/>
                    </a:lnTo>
                    <a:lnTo>
                      <a:pt x="40" y="37"/>
                    </a:lnTo>
                    <a:lnTo>
                      <a:pt x="42" y="35"/>
                    </a:lnTo>
                    <a:lnTo>
                      <a:pt x="42" y="33"/>
                    </a:lnTo>
                    <a:lnTo>
                      <a:pt x="42" y="25"/>
                    </a:lnTo>
                    <a:lnTo>
                      <a:pt x="44" y="23"/>
                    </a:lnTo>
                    <a:close/>
                  </a:path>
                </a:pathLst>
              </a:custGeom>
              <a:solidFill>
                <a:srgbClr val="FFFFFF"/>
              </a:solidFill>
              <a:ln w="1588">
                <a:solidFill>
                  <a:srgbClr val="000000"/>
                </a:solidFill>
                <a:prstDash val="solid"/>
                <a:round/>
                <a:headEnd/>
                <a:tailEnd/>
              </a:ln>
            </p:spPr>
            <p:txBody>
              <a:bodyPr/>
              <a:lstStyle/>
              <a:p>
                <a:endParaRPr lang="en-AU"/>
              </a:p>
            </p:txBody>
          </p:sp>
          <p:sp>
            <p:nvSpPr>
              <p:cNvPr id="5362" name="Freeform 242"/>
              <p:cNvSpPr>
                <a:spLocks/>
              </p:cNvSpPr>
              <p:nvPr/>
            </p:nvSpPr>
            <p:spPr bwMode="auto">
              <a:xfrm>
                <a:off x="2643" y="3032"/>
                <a:ext cx="25" cy="28"/>
              </a:xfrm>
              <a:custGeom>
                <a:avLst/>
                <a:gdLst>
                  <a:gd name="T0" fmla="*/ 5 w 49"/>
                  <a:gd name="T1" fmla="*/ 8 h 56"/>
                  <a:gd name="T2" fmla="*/ 11 w 49"/>
                  <a:gd name="T3" fmla="*/ 4 h 56"/>
                  <a:gd name="T4" fmla="*/ 17 w 49"/>
                  <a:gd name="T5" fmla="*/ 0 h 56"/>
                  <a:gd name="T6" fmla="*/ 32 w 49"/>
                  <a:gd name="T7" fmla="*/ 2 h 56"/>
                  <a:gd name="T8" fmla="*/ 40 w 49"/>
                  <a:gd name="T9" fmla="*/ 4 h 56"/>
                  <a:gd name="T10" fmla="*/ 45 w 49"/>
                  <a:gd name="T11" fmla="*/ 14 h 56"/>
                  <a:gd name="T12" fmla="*/ 47 w 49"/>
                  <a:gd name="T13" fmla="*/ 18 h 56"/>
                  <a:gd name="T14" fmla="*/ 49 w 49"/>
                  <a:gd name="T15" fmla="*/ 35 h 56"/>
                  <a:gd name="T16" fmla="*/ 47 w 49"/>
                  <a:gd name="T17" fmla="*/ 41 h 56"/>
                  <a:gd name="T18" fmla="*/ 44 w 49"/>
                  <a:gd name="T19" fmla="*/ 47 h 56"/>
                  <a:gd name="T20" fmla="*/ 40 w 49"/>
                  <a:gd name="T21" fmla="*/ 52 h 56"/>
                  <a:gd name="T22" fmla="*/ 32 w 49"/>
                  <a:gd name="T23" fmla="*/ 54 h 56"/>
                  <a:gd name="T24" fmla="*/ 26 w 49"/>
                  <a:gd name="T25" fmla="*/ 56 h 56"/>
                  <a:gd name="T26" fmla="*/ 21 w 49"/>
                  <a:gd name="T27" fmla="*/ 54 h 56"/>
                  <a:gd name="T28" fmla="*/ 15 w 49"/>
                  <a:gd name="T29" fmla="*/ 54 h 56"/>
                  <a:gd name="T30" fmla="*/ 7 w 49"/>
                  <a:gd name="T31" fmla="*/ 50 h 56"/>
                  <a:gd name="T32" fmla="*/ 3 w 49"/>
                  <a:gd name="T33" fmla="*/ 45 h 56"/>
                  <a:gd name="T34" fmla="*/ 1 w 49"/>
                  <a:gd name="T35" fmla="*/ 41 h 56"/>
                  <a:gd name="T36" fmla="*/ 0 w 49"/>
                  <a:gd name="T37" fmla="*/ 31 h 56"/>
                  <a:gd name="T38" fmla="*/ 1 w 49"/>
                  <a:gd name="T39" fmla="*/ 41 h 56"/>
                  <a:gd name="T40" fmla="*/ 7 w 49"/>
                  <a:gd name="T41" fmla="*/ 47 h 56"/>
                  <a:gd name="T42" fmla="*/ 15 w 49"/>
                  <a:gd name="T43" fmla="*/ 48 h 56"/>
                  <a:gd name="T44" fmla="*/ 24 w 49"/>
                  <a:gd name="T45" fmla="*/ 50 h 56"/>
                  <a:gd name="T46" fmla="*/ 30 w 49"/>
                  <a:gd name="T47" fmla="*/ 47 h 56"/>
                  <a:gd name="T48" fmla="*/ 36 w 49"/>
                  <a:gd name="T49" fmla="*/ 43 h 56"/>
                  <a:gd name="T50" fmla="*/ 40 w 49"/>
                  <a:gd name="T51" fmla="*/ 39 h 56"/>
                  <a:gd name="T52" fmla="*/ 40 w 49"/>
                  <a:gd name="T53" fmla="*/ 29 h 56"/>
                  <a:gd name="T54" fmla="*/ 40 w 49"/>
                  <a:gd name="T55" fmla="*/ 24 h 56"/>
                  <a:gd name="T56" fmla="*/ 40 w 49"/>
                  <a:gd name="T57" fmla="*/ 14 h 56"/>
                  <a:gd name="T58" fmla="*/ 36 w 49"/>
                  <a:gd name="T59" fmla="*/ 10 h 56"/>
                  <a:gd name="T60" fmla="*/ 30 w 49"/>
                  <a:gd name="T61" fmla="*/ 6 h 56"/>
                  <a:gd name="T62" fmla="*/ 15 w 49"/>
                  <a:gd name="T63" fmla="*/ 4 h 56"/>
                  <a:gd name="T64" fmla="*/ 7 w 49"/>
                  <a:gd name="T6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6">
                    <a:moveTo>
                      <a:pt x="5" y="10"/>
                    </a:moveTo>
                    <a:lnTo>
                      <a:pt x="5" y="8"/>
                    </a:lnTo>
                    <a:lnTo>
                      <a:pt x="7" y="6"/>
                    </a:lnTo>
                    <a:lnTo>
                      <a:pt x="11" y="4"/>
                    </a:lnTo>
                    <a:lnTo>
                      <a:pt x="15" y="2"/>
                    </a:lnTo>
                    <a:lnTo>
                      <a:pt x="17" y="0"/>
                    </a:lnTo>
                    <a:lnTo>
                      <a:pt x="30" y="0"/>
                    </a:lnTo>
                    <a:lnTo>
                      <a:pt x="32" y="2"/>
                    </a:lnTo>
                    <a:lnTo>
                      <a:pt x="36" y="4"/>
                    </a:lnTo>
                    <a:lnTo>
                      <a:pt x="40" y="4"/>
                    </a:lnTo>
                    <a:lnTo>
                      <a:pt x="44" y="10"/>
                    </a:lnTo>
                    <a:lnTo>
                      <a:pt x="45" y="14"/>
                    </a:lnTo>
                    <a:lnTo>
                      <a:pt x="47" y="14"/>
                    </a:lnTo>
                    <a:lnTo>
                      <a:pt x="47" y="18"/>
                    </a:lnTo>
                    <a:lnTo>
                      <a:pt x="49" y="22"/>
                    </a:lnTo>
                    <a:lnTo>
                      <a:pt x="49" y="35"/>
                    </a:lnTo>
                    <a:lnTo>
                      <a:pt x="47" y="39"/>
                    </a:lnTo>
                    <a:lnTo>
                      <a:pt x="47" y="41"/>
                    </a:lnTo>
                    <a:lnTo>
                      <a:pt x="45" y="45"/>
                    </a:lnTo>
                    <a:lnTo>
                      <a:pt x="44" y="47"/>
                    </a:lnTo>
                    <a:lnTo>
                      <a:pt x="40" y="48"/>
                    </a:lnTo>
                    <a:lnTo>
                      <a:pt x="40" y="52"/>
                    </a:lnTo>
                    <a:lnTo>
                      <a:pt x="36" y="54"/>
                    </a:lnTo>
                    <a:lnTo>
                      <a:pt x="32" y="54"/>
                    </a:lnTo>
                    <a:lnTo>
                      <a:pt x="30" y="54"/>
                    </a:lnTo>
                    <a:lnTo>
                      <a:pt x="26" y="56"/>
                    </a:lnTo>
                    <a:lnTo>
                      <a:pt x="23" y="56"/>
                    </a:lnTo>
                    <a:lnTo>
                      <a:pt x="21" y="54"/>
                    </a:lnTo>
                    <a:lnTo>
                      <a:pt x="17" y="54"/>
                    </a:lnTo>
                    <a:lnTo>
                      <a:pt x="15" y="54"/>
                    </a:lnTo>
                    <a:lnTo>
                      <a:pt x="11" y="52"/>
                    </a:lnTo>
                    <a:lnTo>
                      <a:pt x="7" y="50"/>
                    </a:lnTo>
                    <a:lnTo>
                      <a:pt x="5" y="48"/>
                    </a:lnTo>
                    <a:lnTo>
                      <a:pt x="3" y="45"/>
                    </a:lnTo>
                    <a:lnTo>
                      <a:pt x="1" y="43"/>
                    </a:lnTo>
                    <a:lnTo>
                      <a:pt x="1" y="41"/>
                    </a:lnTo>
                    <a:lnTo>
                      <a:pt x="0" y="37"/>
                    </a:lnTo>
                    <a:lnTo>
                      <a:pt x="0" y="31"/>
                    </a:lnTo>
                    <a:lnTo>
                      <a:pt x="0" y="39"/>
                    </a:lnTo>
                    <a:lnTo>
                      <a:pt x="1" y="41"/>
                    </a:lnTo>
                    <a:lnTo>
                      <a:pt x="3" y="43"/>
                    </a:lnTo>
                    <a:lnTo>
                      <a:pt x="7" y="47"/>
                    </a:lnTo>
                    <a:lnTo>
                      <a:pt x="11" y="48"/>
                    </a:lnTo>
                    <a:lnTo>
                      <a:pt x="15" y="48"/>
                    </a:lnTo>
                    <a:lnTo>
                      <a:pt x="15" y="50"/>
                    </a:lnTo>
                    <a:lnTo>
                      <a:pt x="24" y="50"/>
                    </a:lnTo>
                    <a:lnTo>
                      <a:pt x="26" y="48"/>
                    </a:lnTo>
                    <a:lnTo>
                      <a:pt x="30" y="47"/>
                    </a:lnTo>
                    <a:lnTo>
                      <a:pt x="32" y="45"/>
                    </a:lnTo>
                    <a:lnTo>
                      <a:pt x="36" y="43"/>
                    </a:lnTo>
                    <a:lnTo>
                      <a:pt x="38" y="41"/>
                    </a:lnTo>
                    <a:lnTo>
                      <a:pt x="40" y="39"/>
                    </a:lnTo>
                    <a:lnTo>
                      <a:pt x="40" y="37"/>
                    </a:lnTo>
                    <a:lnTo>
                      <a:pt x="40" y="29"/>
                    </a:lnTo>
                    <a:lnTo>
                      <a:pt x="42" y="27"/>
                    </a:lnTo>
                    <a:lnTo>
                      <a:pt x="40" y="24"/>
                    </a:lnTo>
                    <a:lnTo>
                      <a:pt x="40" y="18"/>
                    </a:lnTo>
                    <a:lnTo>
                      <a:pt x="40" y="14"/>
                    </a:lnTo>
                    <a:lnTo>
                      <a:pt x="38" y="14"/>
                    </a:lnTo>
                    <a:lnTo>
                      <a:pt x="36" y="10"/>
                    </a:lnTo>
                    <a:lnTo>
                      <a:pt x="32" y="8"/>
                    </a:lnTo>
                    <a:lnTo>
                      <a:pt x="30" y="6"/>
                    </a:lnTo>
                    <a:lnTo>
                      <a:pt x="26" y="4"/>
                    </a:lnTo>
                    <a:lnTo>
                      <a:pt x="15" y="4"/>
                    </a:lnTo>
                    <a:lnTo>
                      <a:pt x="11" y="6"/>
                    </a:lnTo>
                    <a:lnTo>
                      <a:pt x="7" y="6"/>
                    </a:lnTo>
                    <a:lnTo>
                      <a:pt x="5" y="10"/>
                    </a:lnTo>
                    <a:close/>
                  </a:path>
                </a:pathLst>
              </a:custGeom>
              <a:solidFill>
                <a:srgbClr val="0000FF"/>
              </a:solidFill>
              <a:ln w="1588">
                <a:solidFill>
                  <a:srgbClr val="000000"/>
                </a:solidFill>
                <a:prstDash val="solid"/>
                <a:round/>
                <a:headEnd/>
                <a:tailEnd/>
              </a:ln>
            </p:spPr>
            <p:txBody>
              <a:bodyPr/>
              <a:lstStyle/>
              <a:p>
                <a:endParaRPr lang="en-AU"/>
              </a:p>
            </p:txBody>
          </p:sp>
          <p:sp>
            <p:nvSpPr>
              <p:cNvPr id="5363" name="Line 243"/>
              <p:cNvSpPr>
                <a:spLocks noChangeShapeType="1"/>
              </p:cNvSpPr>
              <p:nvPr/>
            </p:nvSpPr>
            <p:spPr bwMode="auto">
              <a:xfrm flipH="1" flipV="1">
                <a:off x="2646" y="3045"/>
                <a:ext cx="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64" name="Line 244"/>
              <p:cNvSpPr>
                <a:spLocks noChangeShapeType="1"/>
              </p:cNvSpPr>
              <p:nvPr/>
            </p:nvSpPr>
            <p:spPr bwMode="auto">
              <a:xfrm flipH="1">
                <a:off x="2650" y="3046"/>
                <a:ext cx="5" cy="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65" name="Rectangle 245"/>
              <p:cNvSpPr>
                <a:spLocks noChangeArrowheads="1"/>
              </p:cNvSpPr>
              <p:nvPr/>
            </p:nvSpPr>
            <p:spPr bwMode="auto">
              <a:xfrm>
                <a:off x="2728" y="2948"/>
                <a:ext cx="63" cy="22"/>
              </a:xfrm>
              <a:prstGeom prst="rect">
                <a:avLst/>
              </a:prstGeom>
              <a:solidFill>
                <a:srgbClr val="000000"/>
              </a:solidFill>
              <a:ln w="1588">
                <a:solidFill>
                  <a:srgbClr val="000000"/>
                </a:solidFill>
                <a:miter lim="800000"/>
                <a:headEnd/>
                <a:tailEnd/>
              </a:ln>
            </p:spPr>
            <p:txBody>
              <a:bodyPr/>
              <a:lstStyle/>
              <a:p>
                <a:endParaRPr lang="en-AU"/>
              </a:p>
            </p:txBody>
          </p:sp>
        </p:grpSp>
        <p:grpSp>
          <p:nvGrpSpPr>
            <p:cNvPr id="5396" name="Group 276"/>
            <p:cNvGrpSpPr>
              <a:grpSpLocks/>
            </p:cNvGrpSpPr>
            <p:nvPr/>
          </p:nvGrpSpPr>
          <p:grpSpPr bwMode="auto">
            <a:xfrm>
              <a:off x="3998" y="2949"/>
              <a:ext cx="1247" cy="500"/>
              <a:chOff x="4253" y="2756"/>
              <a:chExt cx="1247" cy="500"/>
            </a:xfrm>
          </p:grpSpPr>
          <p:sp>
            <p:nvSpPr>
              <p:cNvPr id="5367" name="Freeform 247"/>
              <p:cNvSpPr>
                <a:spLocks/>
              </p:cNvSpPr>
              <p:nvPr/>
            </p:nvSpPr>
            <p:spPr bwMode="auto">
              <a:xfrm>
                <a:off x="4253" y="3087"/>
                <a:ext cx="312" cy="168"/>
              </a:xfrm>
              <a:custGeom>
                <a:avLst/>
                <a:gdLst>
                  <a:gd name="T0" fmla="*/ 0 w 624"/>
                  <a:gd name="T1" fmla="*/ 127 h 336"/>
                  <a:gd name="T2" fmla="*/ 209 w 624"/>
                  <a:gd name="T3" fmla="*/ 0 h 336"/>
                  <a:gd name="T4" fmla="*/ 291 w 624"/>
                  <a:gd name="T5" fmla="*/ 40 h 336"/>
                  <a:gd name="T6" fmla="*/ 624 w 624"/>
                  <a:gd name="T7" fmla="*/ 40 h 336"/>
                  <a:gd name="T8" fmla="*/ 624 w 624"/>
                  <a:gd name="T9" fmla="*/ 336 h 336"/>
                  <a:gd name="T10" fmla="*/ 0 w 624"/>
                  <a:gd name="T11" fmla="*/ 336 h 336"/>
                  <a:gd name="T12" fmla="*/ 0 w 624"/>
                  <a:gd name="T13" fmla="*/ 127 h 336"/>
                </a:gdLst>
                <a:ahLst/>
                <a:cxnLst>
                  <a:cxn ang="0">
                    <a:pos x="T0" y="T1"/>
                  </a:cxn>
                  <a:cxn ang="0">
                    <a:pos x="T2" y="T3"/>
                  </a:cxn>
                  <a:cxn ang="0">
                    <a:pos x="T4" y="T5"/>
                  </a:cxn>
                  <a:cxn ang="0">
                    <a:pos x="T6" y="T7"/>
                  </a:cxn>
                  <a:cxn ang="0">
                    <a:pos x="T8" y="T9"/>
                  </a:cxn>
                  <a:cxn ang="0">
                    <a:pos x="T10" y="T11"/>
                  </a:cxn>
                  <a:cxn ang="0">
                    <a:pos x="T12" y="T13"/>
                  </a:cxn>
                </a:cxnLst>
                <a:rect l="0" t="0" r="r" b="b"/>
                <a:pathLst>
                  <a:path w="624" h="336">
                    <a:moveTo>
                      <a:pt x="0" y="127"/>
                    </a:moveTo>
                    <a:lnTo>
                      <a:pt x="209" y="0"/>
                    </a:lnTo>
                    <a:lnTo>
                      <a:pt x="291" y="40"/>
                    </a:lnTo>
                    <a:lnTo>
                      <a:pt x="624" y="40"/>
                    </a:lnTo>
                    <a:lnTo>
                      <a:pt x="624" y="336"/>
                    </a:lnTo>
                    <a:lnTo>
                      <a:pt x="0" y="336"/>
                    </a:lnTo>
                    <a:lnTo>
                      <a:pt x="0" y="127"/>
                    </a:lnTo>
                    <a:close/>
                  </a:path>
                </a:pathLst>
              </a:custGeom>
              <a:solidFill>
                <a:srgbClr val="7F5F3F"/>
              </a:solidFill>
              <a:ln w="6350">
                <a:solidFill>
                  <a:srgbClr val="000000"/>
                </a:solidFill>
                <a:prstDash val="solid"/>
                <a:round/>
                <a:headEnd/>
                <a:tailEnd/>
              </a:ln>
            </p:spPr>
            <p:txBody>
              <a:bodyPr/>
              <a:lstStyle/>
              <a:p>
                <a:endParaRPr lang="en-AU"/>
              </a:p>
            </p:txBody>
          </p:sp>
          <p:grpSp>
            <p:nvGrpSpPr>
              <p:cNvPr id="5370" name="Group 250"/>
              <p:cNvGrpSpPr>
                <a:grpSpLocks/>
              </p:cNvGrpSpPr>
              <p:nvPr/>
            </p:nvGrpSpPr>
            <p:grpSpPr bwMode="auto">
              <a:xfrm>
                <a:off x="4533" y="2912"/>
                <a:ext cx="221" cy="341"/>
                <a:chOff x="4533" y="2912"/>
                <a:chExt cx="221" cy="341"/>
              </a:xfrm>
            </p:grpSpPr>
            <p:sp>
              <p:nvSpPr>
                <p:cNvPr id="5368" name="Freeform 248"/>
                <p:cNvSpPr>
                  <a:spLocks/>
                </p:cNvSpPr>
                <p:nvPr/>
              </p:nvSpPr>
              <p:spPr bwMode="auto">
                <a:xfrm>
                  <a:off x="4533" y="3002"/>
                  <a:ext cx="221" cy="251"/>
                </a:xfrm>
                <a:custGeom>
                  <a:avLst/>
                  <a:gdLst>
                    <a:gd name="T0" fmla="*/ 0 w 442"/>
                    <a:gd name="T1" fmla="*/ 503 h 503"/>
                    <a:gd name="T2" fmla="*/ 106 w 442"/>
                    <a:gd name="T3" fmla="*/ 0 h 503"/>
                    <a:gd name="T4" fmla="*/ 314 w 442"/>
                    <a:gd name="T5" fmla="*/ 0 h 503"/>
                    <a:gd name="T6" fmla="*/ 442 w 442"/>
                    <a:gd name="T7" fmla="*/ 503 h 503"/>
                    <a:gd name="T8" fmla="*/ 0 w 442"/>
                    <a:gd name="T9" fmla="*/ 503 h 503"/>
                  </a:gdLst>
                  <a:ahLst/>
                  <a:cxnLst>
                    <a:cxn ang="0">
                      <a:pos x="T0" y="T1"/>
                    </a:cxn>
                    <a:cxn ang="0">
                      <a:pos x="T2" y="T3"/>
                    </a:cxn>
                    <a:cxn ang="0">
                      <a:pos x="T4" y="T5"/>
                    </a:cxn>
                    <a:cxn ang="0">
                      <a:pos x="T6" y="T7"/>
                    </a:cxn>
                    <a:cxn ang="0">
                      <a:pos x="T8" y="T9"/>
                    </a:cxn>
                  </a:cxnLst>
                  <a:rect l="0" t="0" r="r" b="b"/>
                  <a:pathLst>
                    <a:path w="442" h="503">
                      <a:moveTo>
                        <a:pt x="0" y="503"/>
                      </a:moveTo>
                      <a:lnTo>
                        <a:pt x="106" y="0"/>
                      </a:lnTo>
                      <a:lnTo>
                        <a:pt x="314" y="0"/>
                      </a:lnTo>
                      <a:lnTo>
                        <a:pt x="442" y="503"/>
                      </a:lnTo>
                      <a:lnTo>
                        <a:pt x="0" y="503"/>
                      </a:lnTo>
                      <a:close/>
                    </a:path>
                  </a:pathLst>
                </a:custGeom>
                <a:solidFill>
                  <a:srgbClr val="3F1F00"/>
                </a:solidFill>
                <a:ln w="6350">
                  <a:solidFill>
                    <a:srgbClr val="000000"/>
                  </a:solidFill>
                  <a:prstDash val="solid"/>
                  <a:round/>
                  <a:headEnd/>
                  <a:tailEnd/>
                </a:ln>
              </p:spPr>
              <p:txBody>
                <a:bodyPr/>
                <a:lstStyle/>
                <a:p>
                  <a:endParaRPr lang="en-AU"/>
                </a:p>
              </p:txBody>
            </p:sp>
            <p:sp>
              <p:nvSpPr>
                <p:cNvPr id="5369" name="Freeform 249"/>
                <p:cNvSpPr>
                  <a:spLocks/>
                </p:cNvSpPr>
                <p:nvPr/>
              </p:nvSpPr>
              <p:spPr bwMode="auto">
                <a:xfrm>
                  <a:off x="4586" y="2912"/>
                  <a:ext cx="104" cy="84"/>
                </a:xfrm>
                <a:custGeom>
                  <a:avLst/>
                  <a:gdLst>
                    <a:gd name="T0" fmla="*/ 0 w 208"/>
                    <a:gd name="T1" fmla="*/ 168 h 168"/>
                    <a:gd name="T2" fmla="*/ 99 w 208"/>
                    <a:gd name="T3" fmla="*/ 83 h 168"/>
                    <a:gd name="T4" fmla="*/ 99 w 208"/>
                    <a:gd name="T5" fmla="*/ 0 h 168"/>
                    <a:gd name="T6" fmla="*/ 109 w 208"/>
                    <a:gd name="T7" fmla="*/ 0 h 168"/>
                    <a:gd name="T8" fmla="*/ 109 w 208"/>
                    <a:gd name="T9" fmla="*/ 83 h 168"/>
                    <a:gd name="T10" fmla="*/ 208 w 208"/>
                    <a:gd name="T11" fmla="*/ 168 h 168"/>
                    <a:gd name="T12" fmla="*/ 0 w 20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208" h="168">
                      <a:moveTo>
                        <a:pt x="0" y="168"/>
                      </a:moveTo>
                      <a:lnTo>
                        <a:pt x="99" y="83"/>
                      </a:lnTo>
                      <a:lnTo>
                        <a:pt x="99" y="0"/>
                      </a:lnTo>
                      <a:lnTo>
                        <a:pt x="109" y="0"/>
                      </a:lnTo>
                      <a:lnTo>
                        <a:pt x="109" y="83"/>
                      </a:lnTo>
                      <a:lnTo>
                        <a:pt x="208" y="168"/>
                      </a:lnTo>
                      <a:lnTo>
                        <a:pt x="0" y="168"/>
                      </a:lnTo>
                      <a:close/>
                    </a:path>
                  </a:pathLst>
                </a:custGeom>
                <a:solidFill>
                  <a:srgbClr val="5F3F1F"/>
                </a:solidFill>
                <a:ln w="6350">
                  <a:solidFill>
                    <a:srgbClr val="000000"/>
                  </a:solidFill>
                  <a:prstDash val="solid"/>
                  <a:round/>
                  <a:headEnd/>
                  <a:tailEnd/>
                </a:ln>
              </p:spPr>
              <p:txBody>
                <a:bodyPr/>
                <a:lstStyle/>
                <a:p>
                  <a:endParaRPr lang="en-AU"/>
                </a:p>
              </p:txBody>
            </p:sp>
          </p:grpSp>
          <p:grpSp>
            <p:nvGrpSpPr>
              <p:cNvPr id="5377" name="Group 257"/>
              <p:cNvGrpSpPr>
                <a:grpSpLocks/>
              </p:cNvGrpSpPr>
              <p:nvPr/>
            </p:nvGrpSpPr>
            <p:grpSpPr bwMode="auto">
              <a:xfrm>
                <a:off x="4999" y="3075"/>
                <a:ext cx="215" cy="181"/>
                <a:chOff x="4999" y="3075"/>
                <a:chExt cx="215" cy="181"/>
              </a:xfrm>
            </p:grpSpPr>
            <p:grpSp>
              <p:nvGrpSpPr>
                <p:cNvPr id="5373" name="Group 253"/>
                <p:cNvGrpSpPr>
                  <a:grpSpLocks/>
                </p:cNvGrpSpPr>
                <p:nvPr/>
              </p:nvGrpSpPr>
              <p:grpSpPr bwMode="auto">
                <a:xfrm>
                  <a:off x="4999" y="3075"/>
                  <a:ext cx="100" cy="181"/>
                  <a:chOff x="4999" y="3075"/>
                  <a:chExt cx="100" cy="181"/>
                </a:xfrm>
              </p:grpSpPr>
              <p:sp>
                <p:nvSpPr>
                  <p:cNvPr id="5371" name="Rectangle 251"/>
                  <p:cNvSpPr>
                    <a:spLocks noChangeArrowheads="1"/>
                  </p:cNvSpPr>
                  <p:nvPr/>
                </p:nvSpPr>
                <p:spPr bwMode="auto">
                  <a:xfrm>
                    <a:off x="5045" y="3172"/>
                    <a:ext cx="10" cy="84"/>
                  </a:xfrm>
                  <a:prstGeom prst="rect">
                    <a:avLst/>
                  </a:prstGeom>
                  <a:solidFill>
                    <a:srgbClr val="5F3F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5372" name="Oval 252"/>
                  <p:cNvSpPr>
                    <a:spLocks noChangeArrowheads="1"/>
                  </p:cNvSpPr>
                  <p:nvPr/>
                </p:nvSpPr>
                <p:spPr bwMode="auto">
                  <a:xfrm>
                    <a:off x="4999" y="3075"/>
                    <a:ext cx="100" cy="102"/>
                  </a:xfrm>
                  <a:prstGeom prst="ellipse">
                    <a:avLst/>
                  </a:prstGeom>
                  <a:solidFill>
                    <a:srgbClr val="008000"/>
                  </a:solidFill>
                  <a:ln w="6350">
                    <a:solidFill>
                      <a:srgbClr val="000000"/>
                    </a:solidFill>
                    <a:round/>
                    <a:headEnd/>
                    <a:tailEnd/>
                  </a:ln>
                </p:spPr>
                <p:txBody>
                  <a:bodyPr/>
                  <a:lstStyle/>
                  <a:p>
                    <a:endParaRPr lang="en-AU"/>
                  </a:p>
                </p:txBody>
              </p:sp>
            </p:grpSp>
            <p:grpSp>
              <p:nvGrpSpPr>
                <p:cNvPr id="5376" name="Group 256"/>
                <p:cNvGrpSpPr>
                  <a:grpSpLocks/>
                </p:cNvGrpSpPr>
                <p:nvPr/>
              </p:nvGrpSpPr>
              <p:grpSpPr bwMode="auto">
                <a:xfrm>
                  <a:off x="5113" y="3075"/>
                  <a:ext cx="101" cy="180"/>
                  <a:chOff x="5113" y="3075"/>
                  <a:chExt cx="101" cy="180"/>
                </a:xfrm>
              </p:grpSpPr>
              <p:sp>
                <p:nvSpPr>
                  <p:cNvPr id="5374" name="Rectangle 254"/>
                  <p:cNvSpPr>
                    <a:spLocks noChangeArrowheads="1"/>
                  </p:cNvSpPr>
                  <p:nvPr/>
                </p:nvSpPr>
                <p:spPr bwMode="auto">
                  <a:xfrm>
                    <a:off x="5159" y="3170"/>
                    <a:ext cx="9" cy="85"/>
                  </a:xfrm>
                  <a:prstGeom prst="rect">
                    <a:avLst/>
                  </a:prstGeom>
                  <a:solidFill>
                    <a:srgbClr val="5F3F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5375" name="Oval 255"/>
                  <p:cNvSpPr>
                    <a:spLocks noChangeArrowheads="1"/>
                  </p:cNvSpPr>
                  <p:nvPr/>
                </p:nvSpPr>
                <p:spPr bwMode="auto">
                  <a:xfrm>
                    <a:off x="5113" y="3075"/>
                    <a:ext cx="101" cy="102"/>
                  </a:xfrm>
                  <a:prstGeom prst="ellipse">
                    <a:avLst/>
                  </a:prstGeom>
                  <a:solidFill>
                    <a:srgbClr val="008000"/>
                  </a:solidFill>
                  <a:ln w="6350">
                    <a:solidFill>
                      <a:srgbClr val="000000"/>
                    </a:solidFill>
                    <a:round/>
                    <a:headEnd/>
                    <a:tailEnd/>
                  </a:ln>
                </p:spPr>
                <p:txBody>
                  <a:bodyPr/>
                  <a:lstStyle/>
                  <a:p>
                    <a:endParaRPr lang="en-AU"/>
                  </a:p>
                </p:txBody>
              </p:sp>
            </p:grpSp>
          </p:grpSp>
          <p:grpSp>
            <p:nvGrpSpPr>
              <p:cNvPr id="5386" name="Group 266"/>
              <p:cNvGrpSpPr>
                <a:grpSpLocks/>
              </p:cNvGrpSpPr>
              <p:nvPr/>
            </p:nvGrpSpPr>
            <p:grpSpPr bwMode="auto">
              <a:xfrm>
                <a:off x="4260" y="2756"/>
                <a:ext cx="202" cy="498"/>
                <a:chOff x="4260" y="2756"/>
                <a:chExt cx="202" cy="498"/>
              </a:xfrm>
            </p:grpSpPr>
            <p:grpSp>
              <p:nvGrpSpPr>
                <p:cNvPr id="5381" name="Group 261"/>
                <p:cNvGrpSpPr>
                  <a:grpSpLocks/>
                </p:cNvGrpSpPr>
                <p:nvPr/>
              </p:nvGrpSpPr>
              <p:grpSpPr bwMode="auto">
                <a:xfrm>
                  <a:off x="4260" y="2883"/>
                  <a:ext cx="202" cy="371"/>
                  <a:chOff x="4260" y="2883"/>
                  <a:chExt cx="202" cy="371"/>
                </a:xfrm>
              </p:grpSpPr>
              <p:sp>
                <p:nvSpPr>
                  <p:cNvPr id="5378" name="Freeform 258"/>
                  <p:cNvSpPr>
                    <a:spLocks/>
                  </p:cNvSpPr>
                  <p:nvPr/>
                </p:nvSpPr>
                <p:spPr bwMode="auto">
                  <a:xfrm>
                    <a:off x="4260" y="2907"/>
                    <a:ext cx="202" cy="345"/>
                  </a:xfrm>
                  <a:custGeom>
                    <a:avLst/>
                    <a:gdLst>
                      <a:gd name="T0" fmla="*/ 0 w 406"/>
                      <a:gd name="T1" fmla="*/ 687 h 689"/>
                      <a:gd name="T2" fmla="*/ 175 w 406"/>
                      <a:gd name="T3" fmla="*/ 0 h 689"/>
                      <a:gd name="T4" fmla="*/ 241 w 406"/>
                      <a:gd name="T5" fmla="*/ 0 h 689"/>
                      <a:gd name="T6" fmla="*/ 406 w 406"/>
                      <a:gd name="T7" fmla="*/ 689 h 689"/>
                    </a:gdLst>
                    <a:ahLst/>
                    <a:cxnLst>
                      <a:cxn ang="0">
                        <a:pos x="T0" y="T1"/>
                      </a:cxn>
                      <a:cxn ang="0">
                        <a:pos x="T2" y="T3"/>
                      </a:cxn>
                      <a:cxn ang="0">
                        <a:pos x="T4" y="T5"/>
                      </a:cxn>
                      <a:cxn ang="0">
                        <a:pos x="T6" y="T7"/>
                      </a:cxn>
                    </a:cxnLst>
                    <a:rect l="0" t="0" r="r" b="b"/>
                    <a:pathLst>
                      <a:path w="406" h="689">
                        <a:moveTo>
                          <a:pt x="0" y="687"/>
                        </a:moveTo>
                        <a:lnTo>
                          <a:pt x="175" y="0"/>
                        </a:lnTo>
                        <a:lnTo>
                          <a:pt x="241" y="0"/>
                        </a:lnTo>
                        <a:lnTo>
                          <a:pt x="406" y="68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379" name="Line 259"/>
                  <p:cNvSpPr>
                    <a:spLocks noChangeShapeType="1"/>
                  </p:cNvSpPr>
                  <p:nvPr/>
                </p:nvSpPr>
                <p:spPr bwMode="auto">
                  <a:xfrm>
                    <a:off x="4327" y="2985"/>
                    <a:ext cx="7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380" name="Line 260"/>
                  <p:cNvSpPr>
                    <a:spLocks noChangeShapeType="1"/>
                  </p:cNvSpPr>
                  <p:nvPr/>
                </p:nvSpPr>
                <p:spPr bwMode="auto">
                  <a:xfrm>
                    <a:off x="4362" y="2883"/>
                    <a:ext cx="1" cy="37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5385" name="Group 265"/>
                <p:cNvGrpSpPr>
                  <a:grpSpLocks/>
                </p:cNvGrpSpPr>
                <p:nvPr/>
              </p:nvGrpSpPr>
              <p:grpSpPr bwMode="auto">
                <a:xfrm>
                  <a:off x="4299" y="2756"/>
                  <a:ext cx="157" cy="125"/>
                  <a:chOff x="4299" y="2756"/>
                  <a:chExt cx="157" cy="125"/>
                </a:xfrm>
              </p:grpSpPr>
              <p:sp>
                <p:nvSpPr>
                  <p:cNvPr id="5382" name="Oval 262"/>
                  <p:cNvSpPr>
                    <a:spLocks noChangeArrowheads="1"/>
                  </p:cNvSpPr>
                  <p:nvPr/>
                </p:nvSpPr>
                <p:spPr bwMode="auto">
                  <a:xfrm>
                    <a:off x="4299" y="2756"/>
                    <a:ext cx="126" cy="125"/>
                  </a:xfrm>
                  <a:prstGeom prst="ellipse">
                    <a:avLst/>
                  </a:prstGeom>
                  <a:solidFill>
                    <a:srgbClr val="000000"/>
                  </a:solidFill>
                  <a:ln w="6350">
                    <a:solidFill>
                      <a:srgbClr val="000000"/>
                    </a:solidFill>
                    <a:round/>
                    <a:headEnd/>
                    <a:tailEnd/>
                  </a:ln>
                </p:spPr>
                <p:txBody>
                  <a:bodyPr/>
                  <a:lstStyle/>
                  <a:p>
                    <a:endParaRPr lang="en-AU"/>
                  </a:p>
                </p:txBody>
              </p:sp>
              <p:sp>
                <p:nvSpPr>
                  <p:cNvPr id="5383" name="Oval 263"/>
                  <p:cNvSpPr>
                    <a:spLocks noChangeArrowheads="1"/>
                  </p:cNvSpPr>
                  <p:nvPr/>
                </p:nvSpPr>
                <p:spPr bwMode="auto">
                  <a:xfrm>
                    <a:off x="4350" y="2807"/>
                    <a:ext cx="24" cy="25"/>
                  </a:xfrm>
                  <a:prstGeom prst="ellipse">
                    <a:avLst/>
                  </a:prstGeom>
                  <a:solidFill>
                    <a:srgbClr val="FFFFFF"/>
                  </a:solidFill>
                  <a:ln w="6350">
                    <a:solidFill>
                      <a:srgbClr val="000000"/>
                    </a:solidFill>
                    <a:round/>
                    <a:headEnd/>
                    <a:tailEnd/>
                  </a:ln>
                </p:spPr>
                <p:txBody>
                  <a:bodyPr/>
                  <a:lstStyle/>
                  <a:p>
                    <a:endParaRPr lang="en-AU"/>
                  </a:p>
                </p:txBody>
              </p:sp>
              <p:sp>
                <p:nvSpPr>
                  <p:cNvPr id="5384" name="Freeform 264"/>
                  <p:cNvSpPr>
                    <a:spLocks/>
                  </p:cNvSpPr>
                  <p:nvPr/>
                </p:nvSpPr>
                <p:spPr bwMode="auto">
                  <a:xfrm>
                    <a:off x="4395" y="2801"/>
                    <a:ext cx="61" cy="31"/>
                  </a:xfrm>
                  <a:custGeom>
                    <a:avLst/>
                    <a:gdLst>
                      <a:gd name="T0" fmla="*/ 0 w 123"/>
                      <a:gd name="T1" fmla="*/ 36 h 61"/>
                      <a:gd name="T2" fmla="*/ 0 w 123"/>
                      <a:gd name="T3" fmla="*/ 25 h 61"/>
                      <a:gd name="T4" fmla="*/ 123 w 123"/>
                      <a:gd name="T5" fmla="*/ 0 h 61"/>
                      <a:gd name="T6" fmla="*/ 123 w 123"/>
                      <a:gd name="T7" fmla="*/ 61 h 61"/>
                      <a:gd name="T8" fmla="*/ 0 w 123"/>
                      <a:gd name="T9" fmla="*/ 48 h 61"/>
                      <a:gd name="T10" fmla="*/ 0 w 123"/>
                      <a:gd name="T11" fmla="*/ 36 h 61"/>
                    </a:gdLst>
                    <a:ahLst/>
                    <a:cxnLst>
                      <a:cxn ang="0">
                        <a:pos x="T0" y="T1"/>
                      </a:cxn>
                      <a:cxn ang="0">
                        <a:pos x="T2" y="T3"/>
                      </a:cxn>
                      <a:cxn ang="0">
                        <a:pos x="T4" y="T5"/>
                      </a:cxn>
                      <a:cxn ang="0">
                        <a:pos x="T6" y="T7"/>
                      </a:cxn>
                      <a:cxn ang="0">
                        <a:pos x="T8" y="T9"/>
                      </a:cxn>
                      <a:cxn ang="0">
                        <a:pos x="T10" y="T11"/>
                      </a:cxn>
                    </a:cxnLst>
                    <a:rect l="0" t="0" r="r" b="b"/>
                    <a:pathLst>
                      <a:path w="123" h="61">
                        <a:moveTo>
                          <a:pt x="0" y="36"/>
                        </a:moveTo>
                        <a:lnTo>
                          <a:pt x="0" y="25"/>
                        </a:lnTo>
                        <a:lnTo>
                          <a:pt x="123" y="0"/>
                        </a:lnTo>
                        <a:lnTo>
                          <a:pt x="123" y="61"/>
                        </a:lnTo>
                        <a:lnTo>
                          <a:pt x="0" y="48"/>
                        </a:lnTo>
                        <a:lnTo>
                          <a:pt x="0" y="36"/>
                        </a:lnTo>
                        <a:close/>
                      </a:path>
                    </a:pathLst>
                  </a:custGeom>
                  <a:solidFill>
                    <a:srgbClr val="000000"/>
                  </a:solidFill>
                  <a:ln w="6350">
                    <a:solidFill>
                      <a:srgbClr val="000000"/>
                    </a:solidFill>
                    <a:prstDash val="solid"/>
                    <a:round/>
                    <a:headEnd/>
                    <a:tailEnd/>
                  </a:ln>
                </p:spPr>
                <p:txBody>
                  <a:bodyPr/>
                  <a:lstStyle/>
                  <a:p>
                    <a:endParaRPr lang="en-AU"/>
                  </a:p>
                </p:txBody>
              </p:sp>
            </p:grpSp>
          </p:grpSp>
          <p:sp>
            <p:nvSpPr>
              <p:cNvPr id="5387" name="Freeform 267"/>
              <p:cNvSpPr>
                <a:spLocks/>
              </p:cNvSpPr>
              <p:nvPr/>
            </p:nvSpPr>
            <p:spPr bwMode="auto">
              <a:xfrm>
                <a:off x="5230" y="3045"/>
                <a:ext cx="270" cy="210"/>
              </a:xfrm>
              <a:custGeom>
                <a:avLst/>
                <a:gdLst>
                  <a:gd name="T0" fmla="*/ 0 w 539"/>
                  <a:gd name="T1" fmla="*/ 421 h 421"/>
                  <a:gd name="T2" fmla="*/ 0 w 539"/>
                  <a:gd name="T3" fmla="*/ 212 h 421"/>
                  <a:gd name="T4" fmla="*/ 82 w 539"/>
                  <a:gd name="T5" fmla="*/ 167 h 421"/>
                  <a:gd name="T6" fmla="*/ 82 w 539"/>
                  <a:gd name="T7" fmla="*/ 0 h 421"/>
                  <a:gd name="T8" fmla="*/ 124 w 539"/>
                  <a:gd name="T9" fmla="*/ 0 h 421"/>
                  <a:gd name="T10" fmla="*/ 124 w 539"/>
                  <a:gd name="T11" fmla="*/ 125 h 421"/>
                  <a:gd name="T12" fmla="*/ 206 w 539"/>
                  <a:gd name="T13" fmla="*/ 43 h 421"/>
                  <a:gd name="T14" fmla="*/ 415 w 539"/>
                  <a:gd name="T15" fmla="*/ 212 h 421"/>
                  <a:gd name="T16" fmla="*/ 539 w 539"/>
                  <a:gd name="T17" fmla="*/ 223 h 421"/>
                  <a:gd name="T18" fmla="*/ 539 w 539"/>
                  <a:gd name="T19" fmla="*/ 252 h 421"/>
                  <a:gd name="T20" fmla="*/ 526 w 539"/>
                  <a:gd name="T21" fmla="*/ 252 h 421"/>
                  <a:gd name="T22" fmla="*/ 527 w 539"/>
                  <a:gd name="T23" fmla="*/ 421 h 421"/>
                  <a:gd name="T24" fmla="*/ 497 w 539"/>
                  <a:gd name="T25" fmla="*/ 421 h 421"/>
                  <a:gd name="T26" fmla="*/ 497 w 539"/>
                  <a:gd name="T27" fmla="*/ 252 h 421"/>
                  <a:gd name="T28" fmla="*/ 415 w 539"/>
                  <a:gd name="T29" fmla="*/ 252 h 421"/>
                  <a:gd name="T30" fmla="*/ 415 w 539"/>
                  <a:gd name="T31" fmla="*/ 384 h 421"/>
                  <a:gd name="T32" fmla="*/ 497 w 539"/>
                  <a:gd name="T33" fmla="*/ 384 h 421"/>
                  <a:gd name="T34" fmla="*/ 497 w 539"/>
                  <a:gd name="T35" fmla="*/ 421 h 421"/>
                  <a:gd name="T36" fmla="*/ 0 w 539"/>
                  <a:gd name="T3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9" h="421">
                    <a:moveTo>
                      <a:pt x="0" y="421"/>
                    </a:moveTo>
                    <a:lnTo>
                      <a:pt x="0" y="212"/>
                    </a:lnTo>
                    <a:lnTo>
                      <a:pt x="82" y="167"/>
                    </a:lnTo>
                    <a:lnTo>
                      <a:pt x="82" y="0"/>
                    </a:lnTo>
                    <a:lnTo>
                      <a:pt x="124" y="0"/>
                    </a:lnTo>
                    <a:lnTo>
                      <a:pt x="124" y="125"/>
                    </a:lnTo>
                    <a:lnTo>
                      <a:pt x="206" y="43"/>
                    </a:lnTo>
                    <a:lnTo>
                      <a:pt x="415" y="212"/>
                    </a:lnTo>
                    <a:lnTo>
                      <a:pt x="539" y="223"/>
                    </a:lnTo>
                    <a:lnTo>
                      <a:pt x="539" y="252"/>
                    </a:lnTo>
                    <a:lnTo>
                      <a:pt x="526" y="252"/>
                    </a:lnTo>
                    <a:lnTo>
                      <a:pt x="527" y="421"/>
                    </a:lnTo>
                    <a:lnTo>
                      <a:pt x="497" y="421"/>
                    </a:lnTo>
                    <a:lnTo>
                      <a:pt x="497" y="252"/>
                    </a:lnTo>
                    <a:lnTo>
                      <a:pt x="415" y="252"/>
                    </a:lnTo>
                    <a:lnTo>
                      <a:pt x="415" y="384"/>
                    </a:lnTo>
                    <a:lnTo>
                      <a:pt x="497" y="384"/>
                    </a:lnTo>
                    <a:lnTo>
                      <a:pt x="497" y="421"/>
                    </a:lnTo>
                    <a:lnTo>
                      <a:pt x="0" y="421"/>
                    </a:lnTo>
                    <a:close/>
                  </a:path>
                </a:pathLst>
              </a:custGeom>
              <a:solidFill>
                <a:srgbClr val="3F7FFF"/>
              </a:solidFill>
              <a:ln w="6350">
                <a:solidFill>
                  <a:srgbClr val="000000"/>
                </a:solidFill>
                <a:prstDash val="solid"/>
                <a:round/>
                <a:headEnd/>
                <a:tailEnd/>
              </a:ln>
            </p:spPr>
            <p:txBody>
              <a:bodyPr/>
              <a:lstStyle/>
              <a:p>
                <a:endParaRPr lang="en-AU"/>
              </a:p>
            </p:txBody>
          </p:sp>
          <p:grpSp>
            <p:nvGrpSpPr>
              <p:cNvPr id="5390" name="Group 270"/>
              <p:cNvGrpSpPr>
                <a:grpSpLocks/>
              </p:cNvGrpSpPr>
              <p:nvPr/>
            </p:nvGrpSpPr>
            <p:grpSpPr bwMode="auto">
              <a:xfrm>
                <a:off x="4690" y="2940"/>
                <a:ext cx="291" cy="315"/>
                <a:chOff x="4690" y="2940"/>
                <a:chExt cx="291" cy="315"/>
              </a:xfrm>
            </p:grpSpPr>
            <p:sp>
              <p:nvSpPr>
                <p:cNvPr id="5388" name="Freeform 268"/>
                <p:cNvSpPr>
                  <a:spLocks/>
                </p:cNvSpPr>
                <p:nvPr/>
              </p:nvSpPr>
              <p:spPr bwMode="auto">
                <a:xfrm>
                  <a:off x="4690" y="2940"/>
                  <a:ext cx="291" cy="315"/>
                </a:xfrm>
                <a:custGeom>
                  <a:avLst/>
                  <a:gdLst>
                    <a:gd name="T0" fmla="*/ 0 w 581"/>
                    <a:gd name="T1" fmla="*/ 630 h 630"/>
                    <a:gd name="T2" fmla="*/ 0 w 581"/>
                    <a:gd name="T3" fmla="*/ 296 h 630"/>
                    <a:gd name="T4" fmla="*/ 124 w 581"/>
                    <a:gd name="T5" fmla="*/ 83 h 630"/>
                    <a:gd name="T6" fmla="*/ 291 w 581"/>
                    <a:gd name="T7" fmla="*/ 0 h 630"/>
                    <a:gd name="T8" fmla="*/ 455 w 581"/>
                    <a:gd name="T9" fmla="*/ 83 h 630"/>
                    <a:gd name="T10" fmla="*/ 581 w 581"/>
                    <a:gd name="T11" fmla="*/ 294 h 630"/>
                    <a:gd name="T12" fmla="*/ 581 w 581"/>
                    <a:gd name="T13" fmla="*/ 630 h 630"/>
                    <a:gd name="T14" fmla="*/ 0 w 581"/>
                    <a:gd name="T15" fmla="*/ 630 h 6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1" h="630">
                      <a:moveTo>
                        <a:pt x="0" y="630"/>
                      </a:moveTo>
                      <a:lnTo>
                        <a:pt x="0" y="296"/>
                      </a:lnTo>
                      <a:lnTo>
                        <a:pt x="124" y="83"/>
                      </a:lnTo>
                      <a:lnTo>
                        <a:pt x="291" y="0"/>
                      </a:lnTo>
                      <a:lnTo>
                        <a:pt x="455" y="83"/>
                      </a:lnTo>
                      <a:lnTo>
                        <a:pt x="581" y="294"/>
                      </a:lnTo>
                      <a:lnTo>
                        <a:pt x="581" y="630"/>
                      </a:lnTo>
                      <a:lnTo>
                        <a:pt x="0" y="630"/>
                      </a:lnTo>
                      <a:close/>
                    </a:path>
                  </a:pathLst>
                </a:custGeom>
                <a:solidFill>
                  <a:srgbClr val="FF0000"/>
                </a:solidFill>
                <a:ln w="6350">
                  <a:solidFill>
                    <a:srgbClr val="000000"/>
                  </a:solidFill>
                  <a:prstDash val="solid"/>
                  <a:round/>
                  <a:headEnd/>
                  <a:tailEnd/>
                </a:ln>
              </p:spPr>
              <p:txBody>
                <a:bodyPr/>
                <a:lstStyle/>
                <a:p>
                  <a:endParaRPr lang="en-AU"/>
                </a:p>
              </p:txBody>
            </p:sp>
            <p:sp>
              <p:nvSpPr>
                <p:cNvPr id="5389" name="Rectangle 269"/>
                <p:cNvSpPr>
                  <a:spLocks noChangeArrowheads="1"/>
                </p:cNvSpPr>
                <p:nvPr/>
              </p:nvSpPr>
              <p:spPr bwMode="auto">
                <a:xfrm>
                  <a:off x="4826" y="2978"/>
                  <a:ext cx="18" cy="42"/>
                </a:xfrm>
                <a:prstGeom prst="rect">
                  <a:avLst/>
                </a:prstGeom>
                <a:solidFill>
                  <a:srgbClr val="FFFFFF"/>
                </a:solidFill>
                <a:ln w="6350">
                  <a:solidFill>
                    <a:srgbClr val="000000"/>
                  </a:solidFill>
                  <a:miter lim="800000"/>
                  <a:headEnd/>
                  <a:tailEnd/>
                </a:ln>
              </p:spPr>
              <p:txBody>
                <a:bodyPr/>
                <a:lstStyle/>
                <a:p>
                  <a:endParaRPr lang="en-AU"/>
                </a:p>
              </p:txBody>
            </p:sp>
          </p:grpSp>
          <p:grpSp>
            <p:nvGrpSpPr>
              <p:cNvPr id="5395" name="Group 275"/>
              <p:cNvGrpSpPr>
                <a:grpSpLocks/>
              </p:cNvGrpSpPr>
              <p:nvPr/>
            </p:nvGrpSpPr>
            <p:grpSpPr bwMode="auto">
              <a:xfrm>
                <a:off x="4406" y="3195"/>
                <a:ext cx="823" cy="54"/>
                <a:chOff x="4406" y="3195"/>
                <a:chExt cx="823" cy="54"/>
              </a:xfrm>
            </p:grpSpPr>
            <p:sp>
              <p:nvSpPr>
                <p:cNvPr id="5391" name="Rectangle 271"/>
                <p:cNvSpPr>
                  <a:spLocks noChangeArrowheads="1"/>
                </p:cNvSpPr>
                <p:nvPr/>
              </p:nvSpPr>
              <p:spPr bwMode="auto">
                <a:xfrm>
                  <a:off x="4406" y="3195"/>
                  <a:ext cx="823" cy="7"/>
                </a:xfrm>
                <a:prstGeom prst="rect">
                  <a:avLst/>
                </a:prstGeom>
                <a:solidFill>
                  <a:srgbClr val="FFFFFF"/>
                </a:solidFill>
                <a:ln w="6350">
                  <a:solidFill>
                    <a:srgbClr val="000000"/>
                  </a:solidFill>
                  <a:miter lim="800000"/>
                  <a:headEnd/>
                  <a:tailEnd/>
                </a:ln>
              </p:spPr>
              <p:txBody>
                <a:bodyPr/>
                <a:lstStyle/>
                <a:p>
                  <a:endParaRPr lang="en-AU"/>
                </a:p>
              </p:txBody>
            </p:sp>
            <p:sp>
              <p:nvSpPr>
                <p:cNvPr id="5392" name="Rectangle 272"/>
                <p:cNvSpPr>
                  <a:spLocks noChangeArrowheads="1"/>
                </p:cNvSpPr>
                <p:nvPr/>
              </p:nvSpPr>
              <p:spPr bwMode="auto">
                <a:xfrm>
                  <a:off x="4406" y="3210"/>
                  <a:ext cx="823" cy="7"/>
                </a:xfrm>
                <a:prstGeom prst="rect">
                  <a:avLst/>
                </a:prstGeom>
                <a:solidFill>
                  <a:srgbClr val="FFFFFF"/>
                </a:solidFill>
                <a:ln w="6350">
                  <a:solidFill>
                    <a:srgbClr val="000000"/>
                  </a:solidFill>
                  <a:miter lim="800000"/>
                  <a:headEnd/>
                  <a:tailEnd/>
                </a:ln>
              </p:spPr>
              <p:txBody>
                <a:bodyPr/>
                <a:lstStyle/>
                <a:p>
                  <a:endParaRPr lang="en-AU"/>
                </a:p>
              </p:txBody>
            </p:sp>
            <p:sp>
              <p:nvSpPr>
                <p:cNvPr id="5393" name="Rectangle 273"/>
                <p:cNvSpPr>
                  <a:spLocks noChangeArrowheads="1"/>
                </p:cNvSpPr>
                <p:nvPr/>
              </p:nvSpPr>
              <p:spPr bwMode="auto">
                <a:xfrm>
                  <a:off x="4406" y="3226"/>
                  <a:ext cx="823" cy="8"/>
                </a:xfrm>
                <a:prstGeom prst="rect">
                  <a:avLst/>
                </a:prstGeom>
                <a:solidFill>
                  <a:srgbClr val="FFFFFF"/>
                </a:solidFill>
                <a:ln w="6350">
                  <a:solidFill>
                    <a:srgbClr val="000000"/>
                  </a:solidFill>
                  <a:miter lim="800000"/>
                  <a:headEnd/>
                  <a:tailEnd/>
                </a:ln>
              </p:spPr>
              <p:txBody>
                <a:bodyPr/>
                <a:lstStyle/>
                <a:p>
                  <a:endParaRPr lang="en-AU"/>
                </a:p>
              </p:txBody>
            </p:sp>
            <p:sp>
              <p:nvSpPr>
                <p:cNvPr id="5394" name="Rectangle 274"/>
                <p:cNvSpPr>
                  <a:spLocks noChangeArrowheads="1"/>
                </p:cNvSpPr>
                <p:nvPr/>
              </p:nvSpPr>
              <p:spPr bwMode="auto">
                <a:xfrm>
                  <a:off x="4406" y="3242"/>
                  <a:ext cx="823" cy="7"/>
                </a:xfrm>
                <a:prstGeom prst="rect">
                  <a:avLst/>
                </a:prstGeom>
                <a:solidFill>
                  <a:srgbClr val="FFFFFF"/>
                </a:solidFill>
                <a:ln w="6350">
                  <a:solidFill>
                    <a:srgbClr val="000000"/>
                  </a:solidFill>
                  <a:miter lim="800000"/>
                  <a:headEnd/>
                  <a:tailEnd/>
                </a:ln>
              </p:spPr>
              <p:txBody>
                <a:bodyPr/>
                <a:lstStyle/>
                <a:p>
                  <a:endParaRPr lang="en-AU"/>
                </a:p>
              </p:txBody>
            </p:sp>
          </p:grpSp>
        </p:grpSp>
        <p:sp>
          <p:nvSpPr>
            <p:cNvPr id="5397" name="Freeform 277"/>
            <p:cNvSpPr>
              <a:spLocks/>
            </p:cNvSpPr>
            <p:nvPr/>
          </p:nvSpPr>
          <p:spPr bwMode="auto">
            <a:xfrm>
              <a:off x="3344" y="3228"/>
              <a:ext cx="264" cy="181"/>
            </a:xfrm>
            <a:custGeom>
              <a:avLst/>
              <a:gdLst>
                <a:gd name="T0" fmla="*/ 528 w 528"/>
                <a:gd name="T1" fmla="*/ 277 h 361"/>
                <a:gd name="T2" fmla="*/ 205 w 528"/>
                <a:gd name="T3" fmla="*/ 277 h 361"/>
                <a:gd name="T4" fmla="*/ 205 w 528"/>
                <a:gd name="T5" fmla="*/ 361 h 361"/>
                <a:gd name="T6" fmla="*/ 0 w 528"/>
                <a:gd name="T7" fmla="*/ 181 h 361"/>
                <a:gd name="T8" fmla="*/ 205 w 528"/>
                <a:gd name="T9" fmla="*/ 0 h 361"/>
                <a:gd name="T10" fmla="*/ 205 w 528"/>
                <a:gd name="T11" fmla="*/ 85 h 361"/>
                <a:gd name="T12" fmla="*/ 528 w 528"/>
                <a:gd name="T13" fmla="*/ 85 h 361"/>
                <a:gd name="T14" fmla="*/ 528 w 528"/>
                <a:gd name="T15" fmla="*/ 277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8" h="361">
                  <a:moveTo>
                    <a:pt x="528" y="277"/>
                  </a:moveTo>
                  <a:lnTo>
                    <a:pt x="205" y="277"/>
                  </a:lnTo>
                  <a:lnTo>
                    <a:pt x="205" y="361"/>
                  </a:lnTo>
                  <a:lnTo>
                    <a:pt x="0" y="181"/>
                  </a:lnTo>
                  <a:lnTo>
                    <a:pt x="205" y="0"/>
                  </a:lnTo>
                  <a:lnTo>
                    <a:pt x="205" y="85"/>
                  </a:lnTo>
                  <a:lnTo>
                    <a:pt x="528" y="85"/>
                  </a:lnTo>
                  <a:lnTo>
                    <a:pt x="528" y="277"/>
                  </a:lnTo>
                  <a:close/>
                </a:path>
              </a:pathLst>
            </a:custGeom>
            <a:solidFill>
              <a:srgbClr val="FFFF00"/>
            </a:solidFill>
            <a:ln w="1588">
              <a:solidFill>
                <a:srgbClr val="010180"/>
              </a:solidFill>
              <a:prstDash val="solid"/>
              <a:round/>
              <a:headEnd/>
              <a:tailEnd/>
            </a:ln>
          </p:spPr>
          <p:txBody>
            <a:bodyPr/>
            <a:lstStyle/>
            <a:p>
              <a:endParaRPr lang="en-AU"/>
            </a:p>
          </p:txBody>
        </p:sp>
        <p:grpSp>
          <p:nvGrpSpPr>
            <p:cNvPr id="5684" name="Group 564"/>
            <p:cNvGrpSpPr>
              <a:grpSpLocks/>
            </p:cNvGrpSpPr>
            <p:nvPr/>
          </p:nvGrpSpPr>
          <p:grpSpPr bwMode="auto">
            <a:xfrm>
              <a:off x="4344" y="839"/>
              <a:ext cx="1020" cy="347"/>
              <a:chOff x="4599" y="646"/>
              <a:chExt cx="1020" cy="347"/>
            </a:xfrm>
          </p:grpSpPr>
          <p:grpSp>
            <p:nvGrpSpPr>
              <p:cNvPr id="5598" name="Group 478"/>
              <p:cNvGrpSpPr>
                <a:grpSpLocks/>
              </p:cNvGrpSpPr>
              <p:nvPr/>
            </p:nvGrpSpPr>
            <p:grpSpPr bwMode="auto">
              <a:xfrm>
                <a:off x="4599" y="646"/>
                <a:ext cx="1020" cy="347"/>
                <a:chOff x="4599" y="646"/>
                <a:chExt cx="1020" cy="347"/>
              </a:xfrm>
            </p:grpSpPr>
            <p:sp>
              <p:nvSpPr>
                <p:cNvPr id="5398" name="Freeform 278"/>
                <p:cNvSpPr>
                  <a:spLocks/>
                </p:cNvSpPr>
                <p:nvPr/>
              </p:nvSpPr>
              <p:spPr bwMode="auto">
                <a:xfrm>
                  <a:off x="4599" y="646"/>
                  <a:ext cx="1020" cy="347"/>
                </a:xfrm>
                <a:custGeom>
                  <a:avLst/>
                  <a:gdLst>
                    <a:gd name="T0" fmla="*/ 1852 w 2039"/>
                    <a:gd name="T1" fmla="*/ 88 h 693"/>
                    <a:gd name="T2" fmla="*/ 1852 w 2039"/>
                    <a:gd name="T3" fmla="*/ 298 h 693"/>
                    <a:gd name="T4" fmla="*/ 1894 w 2039"/>
                    <a:gd name="T5" fmla="*/ 298 h 693"/>
                    <a:gd name="T6" fmla="*/ 1894 w 2039"/>
                    <a:gd name="T7" fmla="*/ 311 h 693"/>
                    <a:gd name="T8" fmla="*/ 1852 w 2039"/>
                    <a:gd name="T9" fmla="*/ 311 h 693"/>
                    <a:gd name="T10" fmla="*/ 1852 w 2039"/>
                    <a:gd name="T11" fmla="*/ 399 h 693"/>
                    <a:gd name="T12" fmla="*/ 2039 w 2039"/>
                    <a:gd name="T13" fmla="*/ 399 h 693"/>
                    <a:gd name="T14" fmla="*/ 2039 w 2039"/>
                    <a:gd name="T15" fmla="*/ 689 h 693"/>
                    <a:gd name="T16" fmla="*/ 0 w 2039"/>
                    <a:gd name="T17" fmla="*/ 693 h 693"/>
                    <a:gd name="T18" fmla="*/ 0 w 2039"/>
                    <a:gd name="T19" fmla="*/ 401 h 693"/>
                    <a:gd name="T20" fmla="*/ 83 w 2039"/>
                    <a:gd name="T21" fmla="*/ 401 h 693"/>
                    <a:gd name="T22" fmla="*/ 81 w 2039"/>
                    <a:gd name="T23" fmla="*/ 86 h 693"/>
                    <a:gd name="T24" fmla="*/ 425 w 2039"/>
                    <a:gd name="T25" fmla="*/ 0 h 693"/>
                    <a:gd name="T26" fmla="*/ 1852 w 2039"/>
                    <a:gd name="T27" fmla="*/ 88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9" h="693">
                      <a:moveTo>
                        <a:pt x="1852" y="88"/>
                      </a:moveTo>
                      <a:lnTo>
                        <a:pt x="1852" y="298"/>
                      </a:lnTo>
                      <a:lnTo>
                        <a:pt x="1894" y="298"/>
                      </a:lnTo>
                      <a:lnTo>
                        <a:pt x="1894" y="311"/>
                      </a:lnTo>
                      <a:lnTo>
                        <a:pt x="1852" y="311"/>
                      </a:lnTo>
                      <a:lnTo>
                        <a:pt x="1852" y="399"/>
                      </a:lnTo>
                      <a:lnTo>
                        <a:pt x="2039" y="399"/>
                      </a:lnTo>
                      <a:lnTo>
                        <a:pt x="2039" y="689"/>
                      </a:lnTo>
                      <a:lnTo>
                        <a:pt x="0" y="693"/>
                      </a:lnTo>
                      <a:lnTo>
                        <a:pt x="0" y="401"/>
                      </a:lnTo>
                      <a:lnTo>
                        <a:pt x="83" y="401"/>
                      </a:lnTo>
                      <a:lnTo>
                        <a:pt x="81" y="86"/>
                      </a:lnTo>
                      <a:lnTo>
                        <a:pt x="425" y="0"/>
                      </a:lnTo>
                      <a:lnTo>
                        <a:pt x="1852" y="88"/>
                      </a:lnTo>
                      <a:close/>
                    </a:path>
                  </a:pathLst>
                </a:custGeom>
                <a:solidFill>
                  <a:srgbClr val="000000"/>
                </a:solidFill>
                <a:ln w="1588">
                  <a:solidFill>
                    <a:srgbClr val="000000"/>
                  </a:solidFill>
                  <a:prstDash val="solid"/>
                  <a:round/>
                  <a:headEnd/>
                  <a:tailEnd/>
                </a:ln>
              </p:spPr>
              <p:txBody>
                <a:bodyPr/>
                <a:lstStyle/>
                <a:p>
                  <a:endParaRPr lang="en-AU"/>
                </a:p>
              </p:txBody>
            </p:sp>
            <p:sp>
              <p:nvSpPr>
                <p:cNvPr id="5399" name="Freeform 279"/>
                <p:cNvSpPr>
                  <a:spLocks/>
                </p:cNvSpPr>
                <p:nvPr/>
              </p:nvSpPr>
              <p:spPr bwMode="auto">
                <a:xfrm>
                  <a:off x="4641" y="649"/>
                  <a:ext cx="170" cy="216"/>
                </a:xfrm>
                <a:custGeom>
                  <a:avLst/>
                  <a:gdLst>
                    <a:gd name="T0" fmla="*/ 340 w 340"/>
                    <a:gd name="T1" fmla="*/ 432 h 432"/>
                    <a:gd name="T2" fmla="*/ 0 w 340"/>
                    <a:gd name="T3" fmla="*/ 359 h 432"/>
                    <a:gd name="T4" fmla="*/ 0 w 340"/>
                    <a:gd name="T5" fmla="*/ 82 h 432"/>
                    <a:gd name="T6" fmla="*/ 340 w 340"/>
                    <a:gd name="T7" fmla="*/ 0 h 432"/>
                    <a:gd name="T8" fmla="*/ 340 w 340"/>
                    <a:gd name="T9" fmla="*/ 432 h 432"/>
                  </a:gdLst>
                  <a:ahLst/>
                  <a:cxnLst>
                    <a:cxn ang="0">
                      <a:pos x="T0" y="T1"/>
                    </a:cxn>
                    <a:cxn ang="0">
                      <a:pos x="T2" y="T3"/>
                    </a:cxn>
                    <a:cxn ang="0">
                      <a:pos x="T4" y="T5"/>
                    </a:cxn>
                    <a:cxn ang="0">
                      <a:pos x="T6" y="T7"/>
                    </a:cxn>
                    <a:cxn ang="0">
                      <a:pos x="T8" y="T9"/>
                    </a:cxn>
                  </a:cxnLst>
                  <a:rect l="0" t="0" r="r" b="b"/>
                  <a:pathLst>
                    <a:path w="340" h="432">
                      <a:moveTo>
                        <a:pt x="340" y="432"/>
                      </a:moveTo>
                      <a:lnTo>
                        <a:pt x="0" y="359"/>
                      </a:lnTo>
                      <a:lnTo>
                        <a:pt x="0" y="82"/>
                      </a:lnTo>
                      <a:lnTo>
                        <a:pt x="340" y="0"/>
                      </a:lnTo>
                      <a:lnTo>
                        <a:pt x="340" y="432"/>
                      </a:lnTo>
                      <a:close/>
                    </a:path>
                  </a:pathLst>
                </a:custGeom>
                <a:solidFill>
                  <a:srgbClr val="ABABAB"/>
                </a:solidFill>
                <a:ln w="1588">
                  <a:solidFill>
                    <a:srgbClr val="000000"/>
                  </a:solidFill>
                  <a:prstDash val="solid"/>
                  <a:round/>
                  <a:headEnd/>
                  <a:tailEnd/>
                </a:ln>
              </p:spPr>
              <p:txBody>
                <a:bodyPr/>
                <a:lstStyle/>
                <a:p>
                  <a:endParaRPr lang="en-AU"/>
                </a:p>
              </p:txBody>
            </p:sp>
            <p:sp>
              <p:nvSpPr>
                <p:cNvPr id="5400" name="Freeform 280"/>
                <p:cNvSpPr>
                  <a:spLocks/>
                </p:cNvSpPr>
                <p:nvPr/>
              </p:nvSpPr>
              <p:spPr bwMode="auto">
                <a:xfrm>
                  <a:off x="4813" y="649"/>
                  <a:ext cx="710" cy="179"/>
                </a:xfrm>
                <a:custGeom>
                  <a:avLst/>
                  <a:gdLst>
                    <a:gd name="T0" fmla="*/ 1419 w 1419"/>
                    <a:gd name="T1" fmla="*/ 86 h 357"/>
                    <a:gd name="T2" fmla="*/ 1419 w 1419"/>
                    <a:gd name="T3" fmla="*/ 292 h 357"/>
                    <a:gd name="T4" fmla="*/ 28 w 1419"/>
                    <a:gd name="T5" fmla="*/ 292 h 357"/>
                    <a:gd name="T6" fmla="*/ 28 w 1419"/>
                    <a:gd name="T7" fmla="*/ 309 h 357"/>
                    <a:gd name="T8" fmla="*/ 0 w 1419"/>
                    <a:gd name="T9" fmla="*/ 357 h 357"/>
                    <a:gd name="T10" fmla="*/ 0 w 1419"/>
                    <a:gd name="T11" fmla="*/ 0 h 357"/>
                    <a:gd name="T12" fmla="*/ 1419 w 1419"/>
                    <a:gd name="T13" fmla="*/ 86 h 357"/>
                  </a:gdLst>
                  <a:ahLst/>
                  <a:cxnLst>
                    <a:cxn ang="0">
                      <a:pos x="T0" y="T1"/>
                    </a:cxn>
                    <a:cxn ang="0">
                      <a:pos x="T2" y="T3"/>
                    </a:cxn>
                    <a:cxn ang="0">
                      <a:pos x="T4" y="T5"/>
                    </a:cxn>
                    <a:cxn ang="0">
                      <a:pos x="T6" y="T7"/>
                    </a:cxn>
                    <a:cxn ang="0">
                      <a:pos x="T8" y="T9"/>
                    </a:cxn>
                    <a:cxn ang="0">
                      <a:pos x="T10" y="T11"/>
                    </a:cxn>
                    <a:cxn ang="0">
                      <a:pos x="T12" y="T13"/>
                    </a:cxn>
                  </a:cxnLst>
                  <a:rect l="0" t="0" r="r" b="b"/>
                  <a:pathLst>
                    <a:path w="1419" h="357">
                      <a:moveTo>
                        <a:pt x="1419" y="86"/>
                      </a:moveTo>
                      <a:lnTo>
                        <a:pt x="1419" y="292"/>
                      </a:lnTo>
                      <a:lnTo>
                        <a:pt x="28" y="292"/>
                      </a:lnTo>
                      <a:lnTo>
                        <a:pt x="28" y="309"/>
                      </a:lnTo>
                      <a:lnTo>
                        <a:pt x="0" y="357"/>
                      </a:lnTo>
                      <a:lnTo>
                        <a:pt x="0" y="0"/>
                      </a:lnTo>
                      <a:lnTo>
                        <a:pt x="1419" y="86"/>
                      </a:lnTo>
                      <a:close/>
                    </a:path>
                  </a:pathLst>
                </a:custGeom>
                <a:solidFill>
                  <a:srgbClr val="FFFFFF"/>
                </a:solidFill>
                <a:ln w="1588">
                  <a:solidFill>
                    <a:srgbClr val="000000"/>
                  </a:solidFill>
                  <a:prstDash val="solid"/>
                  <a:round/>
                  <a:headEnd/>
                  <a:tailEnd/>
                </a:ln>
              </p:spPr>
              <p:txBody>
                <a:bodyPr/>
                <a:lstStyle/>
                <a:p>
                  <a:endParaRPr lang="en-AU"/>
                </a:p>
              </p:txBody>
            </p:sp>
            <p:sp>
              <p:nvSpPr>
                <p:cNvPr id="5401" name="Freeform 281"/>
                <p:cNvSpPr>
                  <a:spLocks/>
                </p:cNvSpPr>
                <p:nvPr/>
              </p:nvSpPr>
              <p:spPr bwMode="auto">
                <a:xfrm>
                  <a:off x="4833" y="797"/>
                  <a:ext cx="392" cy="2"/>
                </a:xfrm>
                <a:custGeom>
                  <a:avLst/>
                  <a:gdLst>
                    <a:gd name="T0" fmla="*/ 59 w 784"/>
                    <a:gd name="T1" fmla="*/ 4 h 4"/>
                    <a:gd name="T2" fmla="*/ 0 w 784"/>
                    <a:gd name="T3" fmla="*/ 0 h 4"/>
                    <a:gd name="T4" fmla="*/ 784 w 784"/>
                    <a:gd name="T5" fmla="*/ 0 h 4"/>
                    <a:gd name="T6" fmla="*/ 59 w 784"/>
                    <a:gd name="T7" fmla="*/ 4 h 4"/>
                  </a:gdLst>
                  <a:ahLst/>
                  <a:cxnLst>
                    <a:cxn ang="0">
                      <a:pos x="T0" y="T1"/>
                    </a:cxn>
                    <a:cxn ang="0">
                      <a:pos x="T2" y="T3"/>
                    </a:cxn>
                    <a:cxn ang="0">
                      <a:pos x="T4" y="T5"/>
                    </a:cxn>
                    <a:cxn ang="0">
                      <a:pos x="T6" y="T7"/>
                    </a:cxn>
                  </a:cxnLst>
                  <a:rect l="0" t="0" r="r" b="b"/>
                  <a:pathLst>
                    <a:path w="784" h="4">
                      <a:moveTo>
                        <a:pt x="59" y="4"/>
                      </a:moveTo>
                      <a:lnTo>
                        <a:pt x="0" y="0"/>
                      </a:lnTo>
                      <a:lnTo>
                        <a:pt x="784" y="0"/>
                      </a:lnTo>
                      <a:lnTo>
                        <a:pt x="59" y="4"/>
                      </a:lnTo>
                      <a:close/>
                    </a:path>
                  </a:pathLst>
                </a:custGeom>
                <a:solidFill>
                  <a:srgbClr val="FFFFFF"/>
                </a:solidFill>
                <a:ln w="1588">
                  <a:solidFill>
                    <a:srgbClr val="000000"/>
                  </a:solidFill>
                  <a:prstDash val="solid"/>
                  <a:round/>
                  <a:headEnd/>
                  <a:tailEnd/>
                </a:ln>
              </p:spPr>
              <p:txBody>
                <a:bodyPr/>
                <a:lstStyle/>
                <a:p>
                  <a:endParaRPr lang="en-AU"/>
                </a:p>
              </p:txBody>
            </p:sp>
            <p:sp>
              <p:nvSpPr>
                <p:cNvPr id="5402" name="Freeform 282"/>
                <p:cNvSpPr>
                  <a:spLocks/>
                </p:cNvSpPr>
                <p:nvPr/>
              </p:nvSpPr>
              <p:spPr bwMode="auto">
                <a:xfrm>
                  <a:off x="5400" y="797"/>
                  <a:ext cx="144" cy="4"/>
                </a:xfrm>
                <a:custGeom>
                  <a:avLst/>
                  <a:gdLst>
                    <a:gd name="T0" fmla="*/ 289 w 289"/>
                    <a:gd name="T1" fmla="*/ 8 h 8"/>
                    <a:gd name="T2" fmla="*/ 0 w 289"/>
                    <a:gd name="T3" fmla="*/ 8 h 8"/>
                    <a:gd name="T4" fmla="*/ 0 w 289"/>
                    <a:gd name="T5" fmla="*/ 0 h 8"/>
                    <a:gd name="T6" fmla="*/ 289 w 289"/>
                    <a:gd name="T7" fmla="*/ 2 h 8"/>
                    <a:gd name="T8" fmla="*/ 289 w 289"/>
                    <a:gd name="T9" fmla="*/ 8 h 8"/>
                  </a:gdLst>
                  <a:ahLst/>
                  <a:cxnLst>
                    <a:cxn ang="0">
                      <a:pos x="T0" y="T1"/>
                    </a:cxn>
                    <a:cxn ang="0">
                      <a:pos x="T2" y="T3"/>
                    </a:cxn>
                    <a:cxn ang="0">
                      <a:pos x="T4" y="T5"/>
                    </a:cxn>
                    <a:cxn ang="0">
                      <a:pos x="T6" y="T7"/>
                    </a:cxn>
                    <a:cxn ang="0">
                      <a:pos x="T8" y="T9"/>
                    </a:cxn>
                  </a:cxnLst>
                  <a:rect l="0" t="0" r="r" b="b"/>
                  <a:pathLst>
                    <a:path w="289" h="8">
                      <a:moveTo>
                        <a:pt x="289" y="8"/>
                      </a:moveTo>
                      <a:lnTo>
                        <a:pt x="0" y="8"/>
                      </a:lnTo>
                      <a:lnTo>
                        <a:pt x="0" y="0"/>
                      </a:lnTo>
                      <a:lnTo>
                        <a:pt x="289" y="2"/>
                      </a:lnTo>
                      <a:lnTo>
                        <a:pt x="289" y="8"/>
                      </a:lnTo>
                      <a:close/>
                    </a:path>
                  </a:pathLst>
                </a:custGeom>
                <a:solidFill>
                  <a:srgbClr val="FFFFFF"/>
                </a:solidFill>
                <a:ln w="1588">
                  <a:solidFill>
                    <a:srgbClr val="000000"/>
                  </a:solidFill>
                  <a:prstDash val="solid"/>
                  <a:round/>
                  <a:headEnd/>
                  <a:tailEnd/>
                </a:ln>
              </p:spPr>
              <p:txBody>
                <a:bodyPr/>
                <a:lstStyle/>
                <a:p>
                  <a:endParaRPr lang="en-AU"/>
                </a:p>
              </p:txBody>
            </p:sp>
            <p:sp>
              <p:nvSpPr>
                <p:cNvPr id="5403" name="Freeform 283"/>
                <p:cNvSpPr>
                  <a:spLocks/>
                </p:cNvSpPr>
                <p:nvPr/>
              </p:nvSpPr>
              <p:spPr bwMode="auto">
                <a:xfrm>
                  <a:off x="4829" y="799"/>
                  <a:ext cx="32" cy="6"/>
                </a:xfrm>
                <a:custGeom>
                  <a:avLst/>
                  <a:gdLst>
                    <a:gd name="T0" fmla="*/ 65 w 65"/>
                    <a:gd name="T1" fmla="*/ 12 h 12"/>
                    <a:gd name="T2" fmla="*/ 0 w 65"/>
                    <a:gd name="T3" fmla="*/ 8 h 12"/>
                    <a:gd name="T4" fmla="*/ 2 w 65"/>
                    <a:gd name="T5" fmla="*/ 0 h 12"/>
                    <a:gd name="T6" fmla="*/ 65 w 65"/>
                    <a:gd name="T7" fmla="*/ 4 h 12"/>
                    <a:gd name="T8" fmla="*/ 65 w 65"/>
                    <a:gd name="T9" fmla="*/ 12 h 12"/>
                  </a:gdLst>
                  <a:ahLst/>
                  <a:cxnLst>
                    <a:cxn ang="0">
                      <a:pos x="T0" y="T1"/>
                    </a:cxn>
                    <a:cxn ang="0">
                      <a:pos x="T2" y="T3"/>
                    </a:cxn>
                    <a:cxn ang="0">
                      <a:pos x="T4" y="T5"/>
                    </a:cxn>
                    <a:cxn ang="0">
                      <a:pos x="T6" y="T7"/>
                    </a:cxn>
                    <a:cxn ang="0">
                      <a:pos x="T8" y="T9"/>
                    </a:cxn>
                  </a:cxnLst>
                  <a:rect l="0" t="0" r="r" b="b"/>
                  <a:pathLst>
                    <a:path w="65" h="12">
                      <a:moveTo>
                        <a:pt x="65" y="12"/>
                      </a:moveTo>
                      <a:lnTo>
                        <a:pt x="0" y="8"/>
                      </a:lnTo>
                      <a:lnTo>
                        <a:pt x="2" y="0"/>
                      </a:lnTo>
                      <a:lnTo>
                        <a:pt x="65" y="4"/>
                      </a:lnTo>
                      <a:lnTo>
                        <a:pt x="65" y="12"/>
                      </a:lnTo>
                      <a:close/>
                    </a:path>
                  </a:pathLst>
                </a:custGeom>
                <a:solidFill>
                  <a:srgbClr val="FFFFFF"/>
                </a:solidFill>
                <a:ln w="1588">
                  <a:solidFill>
                    <a:srgbClr val="000000"/>
                  </a:solidFill>
                  <a:prstDash val="solid"/>
                  <a:round/>
                  <a:headEnd/>
                  <a:tailEnd/>
                </a:ln>
              </p:spPr>
              <p:txBody>
                <a:bodyPr/>
                <a:lstStyle/>
                <a:p>
                  <a:endParaRPr lang="en-AU"/>
                </a:p>
              </p:txBody>
            </p:sp>
            <p:sp>
              <p:nvSpPr>
                <p:cNvPr id="5404" name="Freeform 284"/>
                <p:cNvSpPr>
                  <a:spLocks/>
                </p:cNvSpPr>
                <p:nvPr/>
              </p:nvSpPr>
              <p:spPr bwMode="auto">
                <a:xfrm>
                  <a:off x="5051" y="798"/>
                  <a:ext cx="248" cy="3"/>
                </a:xfrm>
                <a:custGeom>
                  <a:avLst/>
                  <a:gdLst>
                    <a:gd name="T0" fmla="*/ 55 w 495"/>
                    <a:gd name="T1" fmla="*/ 6 h 6"/>
                    <a:gd name="T2" fmla="*/ 0 w 495"/>
                    <a:gd name="T3" fmla="*/ 4 h 6"/>
                    <a:gd name="T4" fmla="*/ 495 w 495"/>
                    <a:gd name="T5" fmla="*/ 0 h 6"/>
                    <a:gd name="T6" fmla="*/ 55 w 495"/>
                    <a:gd name="T7" fmla="*/ 6 h 6"/>
                  </a:gdLst>
                  <a:ahLst/>
                  <a:cxnLst>
                    <a:cxn ang="0">
                      <a:pos x="T0" y="T1"/>
                    </a:cxn>
                    <a:cxn ang="0">
                      <a:pos x="T2" y="T3"/>
                    </a:cxn>
                    <a:cxn ang="0">
                      <a:pos x="T4" y="T5"/>
                    </a:cxn>
                    <a:cxn ang="0">
                      <a:pos x="T6" y="T7"/>
                    </a:cxn>
                  </a:cxnLst>
                  <a:rect l="0" t="0" r="r" b="b"/>
                  <a:pathLst>
                    <a:path w="495" h="6">
                      <a:moveTo>
                        <a:pt x="55" y="6"/>
                      </a:moveTo>
                      <a:lnTo>
                        <a:pt x="0" y="4"/>
                      </a:lnTo>
                      <a:lnTo>
                        <a:pt x="495" y="0"/>
                      </a:lnTo>
                      <a:lnTo>
                        <a:pt x="55" y="6"/>
                      </a:lnTo>
                      <a:close/>
                    </a:path>
                  </a:pathLst>
                </a:custGeom>
                <a:solidFill>
                  <a:srgbClr val="FFFFFF"/>
                </a:solidFill>
                <a:ln w="1588">
                  <a:solidFill>
                    <a:srgbClr val="000000"/>
                  </a:solidFill>
                  <a:prstDash val="solid"/>
                  <a:round/>
                  <a:headEnd/>
                  <a:tailEnd/>
                </a:ln>
              </p:spPr>
              <p:txBody>
                <a:bodyPr/>
                <a:lstStyle/>
                <a:p>
                  <a:endParaRPr lang="en-AU"/>
                </a:p>
              </p:txBody>
            </p:sp>
            <p:sp>
              <p:nvSpPr>
                <p:cNvPr id="5405" name="Freeform 285"/>
                <p:cNvSpPr>
                  <a:spLocks/>
                </p:cNvSpPr>
                <p:nvPr/>
              </p:nvSpPr>
              <p:spPr bwMode="auto">
                <a:xfrm>
                  <a:off x="5082" y="799"/>
                  <a:ext cx="317" cy="9"/>
                </a:xfrm>
                <a:custGeom>
                  <a:avLst/>
                  <a:gdLst>
                    <a:gd name="T0" fmla="*/ 631 w 633"/>
                    <a:gd name="T1" fmla="*/ 10 h 18"/>
                    <a:gd name="T2" fmla="*/ 0 w 633"/>
                    <a:gd name="T3" fmla="*/ 18 h 18"/>
                    <a:gd name="T4" fmla="*/ 0 w 633"/>
                    <a:gd name="T5" fmla="*/ 8 h 18"/>
                    <a:gd name="T6" fmla="*/ 633 w 633"/>
                    <a:gd name="T7" fmla="*/ 0 h 18"/>
                    <a:gd name="T8" fmla="*/ 631 w 633"/>
                    <a:gd name="T9" fmla="*/ 10 h 18"/>
                  </a:gdLst>
                  <a:ahLst/>
                  <a:cxnLst>
                    <a:cxn ang="0">
                      <a:pos x="T0" y="T1"/>
                    </a:cxn>
                    <a:cxn ang="0">
                      <a:pos x="T2" y="T3"/>
                    </a:cxn>
                    <a:cxn ang="0">
                      <a:pos x="T4" y="T5"/>
                    </a:cxn>
                    <a:cxn ang="0">
                      <a:pos x="T6" y="T7"/>
                    </a:cxn>
                    <a:cxn ang="0">
                      <a:pos x="T8" y="T9"/>
                    </a:cxn>
                  </a:cxnLst>
                  <a:rect l="0" t="0" r="r" b="b"/>
                  <a:pathLst>
                    <a:path w="633" h="18">
                      <a:moveTo>
                        <a:pt x="631" y="10"/>
                      </a:moveTo>
                      <a:lnTo>
                        <a:pt x="0" y="18"/>
                      </a:lnTo>
                      <a:lnTo>
                        <a:pt x="0" y="8"/>
                      </a:lnTo>
                      <a:lnTo>
                        <a:pt x="633" y="0"/>
                      </a:lnTo>
                      <a:lnTo>
                        <a:pt x="631" y="10"/>
                      </a:lnTo>
                      <a:close/>
                    </a:path>
                  </a:pathLst>
                </a:custGeom>
                <a:solidFill>
                  <a:srgbClr val="FFFFFF"/>
                </a:solidFill>
                <a:ln w="1588">
                  <a:solidFill>
                    <a:srgbClr val="000000"/>
                  </a:solidFill>
                  <a:prstDash val="solid"/>
                  <a:round/>
                  <a:headEnd/>
                  <a:tailEnd/>
                </a:ln>
              </p:spPr>
              <p:txBody>
                <a:bodyPr/>
                <a:lstStyle/>
                <a:p>
                  <a:endParaRPr lang="en-AU"/>
                </a:p>
              </p:txBody>
            </p:sp>
            <p:sp>
              <p:nvSpPr>
                <p:cNvPr id="5406" name="Freeform 286"/>
                <p:cNvSpPr>
                  <a:spLocks/>
                </p:cNvSpPr>
                <p:nvPr/>
              </p:nvSpPr>
              <p:spPr bwMode="auto">
                <a:xfrm>
                  <a:off x="4863" y="801"/>
                  <a:ext cx="166" cy="5"/>
                </a:xfrm>
                <a:custGeom>
                  <a:avLst/>
                  <a:gdLst>
                    <a:gd name="T0" fmla="*/ 331 w 331"/>
                    <a:gd name="T1" fmla="*/ 6 h 10"/>
                    <a:gd name="T2" fmla="*/ 0 w 331"/>
                    <a:gd name="T3" fmla="*/ 10 h 10"/>
                    <a:gd name="T4" fmla="*/ 0 w 331"/>
                    <a:gd name="T5" fmla="*/ 2 h 10"/>
                    <a:gd name="T6" fmla="*/ 90 w 331"/>
                    <a:gd name="T7" fmla="*/ 0 h 10"/>
                    <a:gd name="T8" fmla="*/ 255 w 331"/>
                    <a:gd name="T9" fmla="*/ 0 h 10"/>
                    <a:gd name="T10" fmla="*/ 331 w 331"/>
                    <a:gd name="T11" fmla="*/ 0 h 10"/>
                    <a:gd name="T12" fmla="*/ 331 w 331"/>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331" h="10">
                      <a:moveTo>
                        <a:pt x="331" y="6"/>
                      </a:moveTo>
                      <a:lnTo>
                        <a:pt x="0" y="10"/>
                      </a:lnTo>
                      <a:lnTo>
                        <a:pt x="0" y="2"/>
                      </a:lnTo>
                      <a:lnTo>
                        <a:pt x="90" y="0"/>
                      </a:lnTo>
                      <a:lnTo>
                        <a:pt x="255" y="0"/>
                      </a:lnTo>
                      <a:lnTo>
                        <a:pt x="331" y="0"/>
                      </a:lnTo>
                      <a:lnTo>
                        <a:pt x="331" y="6"/>
                      </a:lnTo>
                      <a:close/>
                    </a:path>
                  </a:pathLst>
                </a:custGeom>
                <a:solidFill>
                  <a:srgbClr val="FFFFFF"/>
                </a:solidFill>
                <a:ln w="1588">
                  <a:solidFill>
                    <a:srgbClr val="000000"/>
                  </a:solidFill>
                  <a:prstDash val="solid"/>
                  <a:round/>
                  <a:headEnd/>
                  <a:tailEnd/>
                </a:ln>
              </p:spPr>
              <p:txBody>
                <a:bodyPr/>
                <a:lstStyle/>
                <a:p>
                  <a:endParaRPr lang="en-AU"/>
                </a:p>
              </p:txBody>
            </p:sp>
            <p:sp>
              <p:nvSpPr>
                <p:cNvPr id="5407" name="Freeform 287"/>
                <p:cNvSpPr>
                  <a:spLocks/>
                </p:cNvSpPr>
                <p:nvPr/>
              </p:nvSpPr>
              <p:spPr bwMode="auto">
                <a:xfrm>
                  <a:off x="5030" y="801"/>
                  <a:ext cx="50" cy="7"/>
                </a:xfrm>
                <a:custGeom>
                  <a:avLst/>
                  <a:gdLst>
                    <a:gd name="T0" fmla="*/ 99 w 99"/>
                    <a:gd name="T1" fmla="*/ 4 h 14"/>
                    <a:gd name="T2" fmla="*/ 99 w 99"/>
                    <a:gd name="T3" fmla="*/ 14 h 14"/>
                    <a:gd name="T4" fmla="*/ 0 w 99"/>
                    <a:gd name="T5" fmla="*/ 6 h 14"/>
                    <a:gd name="T6" fmla="*/ 0 w 99"/>
                    <a:gd name="T7" fmla="*/ 0 h 14"/>
                    <a:gd name="T8" fmla="*/ 99 w 99"/>
                    <a:gd name="T9" fmla="*/ 4 h 14"/>
                  </a:gdLst>
                  <a:ahLst/>
                  <a:cxnLst>
                    <a:cxn ang="0">
                      <a:pos x="T0" y="T1"/>
                    </a:cxn>
                    <a:cxn ang="0">
                      <a:pos x="T2" y="T3"/>
                    </a:cxn>
                    <a:cxn ang="0">
                      <a:pos x="T4" y="T5"/>
                    </a:cxn>
                    <a:cxn ang="0">
                      <a:pos x="T6" y="T7"/>
                    </a:cxn>
                    <a:cxn ang="0">
                      <a:pos x="T8" y="T9"/>
                    </a:cxn>
                  </a:cxnLst>
                  <a:rect l="0" t="0" r="r" b="b"/>
                  <a:pathLst>
                    <a:path w="99" h="14">
                      <a:moveTo>
                        <a:pt x="99" y="4"/>
                      </a:moveTo>
                      <a:lnTo>
                        <a:pt x="99" y="14"/>
                      </a:lnTo>
                      <a:lnTo>
                        <a:pt x="0" y="6"/>
                      </a:lnTo>
                      <a:lnTo>
                        <a:pt x="0" y="0"/>
                      </a:lnTo>
                      <a:lnTo>
                        <a:pt x="99" y="4"/>
                      </a:lnTo>
                      <a:close/>
                    </a:path>
                  </a:pathLst>
                </a:custGeom>
                <a:solidFill>
                  <a:srgbClr val="D9D9D9"/>
                </a:solidFill>
                <a:ln w="1588">
                  <a:solidFill>
                    <a:srgbClr val="000000"/>
                  </a:solidFill>
                  <a:prstDash val="solid"/>
                  <a:round/>
                  <a:headEnd/>
                  <a:tailEnd/>
                </a:ln>
              </p:spPr>
              <p:txBody>
                <a:bodyPr/>
                <a:lstStyle/>
                <a:p>
                  <a:endParaRPr lang="en-AU"/>
                </a:p>
              </p:txBody>
            </p:sp>
            <p:sp>
              <p:nvSpPr>
                <p:cNvPr id="5408" name="Freeform 288"/>
                <p:cNvSpPr>
                  <a:spLocks/>
                </p:cNvSpPr>
                <p:nvPr/>
              </p:nvSpPr>
              <p:spPr bwMode="auto">
                <a:xfrm>
                  <a:off x="4813" y="802"/>
                  <a:ext cx="710" cy="28"/>
                </a:xfrm>
                <a:custGeom>
                  <a:avLst/>
                  <a:gdLst>
                    <a:gd name="T0" fmla="*/ 1419 w 1419"/>
                    <a:gd name="T1" fmla="*/ 17 h 56"/>
                    <a:gd name="T2" fmla="*/ 1407 w 1419"/>
                    <a:gd name="T3" fmla="*/ 27 h 56"/>
                    <a:gd name="T4" fmla="*/ 1407 w 1419"/>
                    <a:gd name="T5" fmla="*/ 17 h 56"/>
                    <a:gd name="T6" fmla="*/ 1163 w 1419"/>
                    <a:gd name="T7" fmla="*/ 21 h 56"/>
                    <a:gd name="T8" fmla="*/ 1163 w 1419"/>
                    <a:gd name="T9" fmla="*/ 33 h 56"/>
                    <a:gd name="T10" fmla="*/ 1088 w 1419"/>
                    <a:gd name="T11" fmla="*/ 35 h 56"/>
                    <a:gd name="T12" fmla="*/ 1088 w 1419"/>
                    <a:gd name="T13" fmla="*/ 25 h 56"/>
                    <a:gd name="T14" fmla="*/ 1086 w 1419"/>
                    <a:gd name="T15" fmla="*/ 25 h 56"/>
                    <a:gd name="T16" fmla="*/ 428 w 1419"/>
                    <a:gd name="T17" fmla="*/ 37 h 56"/>
                    <a:gd name="T18" fmla="*/ 428 w 1419"/>
                    <a:gd name="T19" fmla="*/ 48 h 56"/>
                    <a:gd name="T20" fmla="*/ 355 w 1419"/>
                    <a:gd name="T21" fmla="*/ 48 h 56"/>
                    <a:gd name="T22" fmla="*/ 355 w 1419"/>
                    <a:gd name="T23" fmla="*/ 38 h 56"/>
                    <a:gd name="T24" fmla="*/ 30 w 1419"/>
                    <a:gd name="T25" fmla="*/ 46 h 56"/>
                    <a:gd name="T26" fmla="*/ 30 w 1419"/>
                    <a:gd name="T27" fmla="*/ 56 h 56"/>
                    <a:gd name="T28" fmla="*/ 0 w 1419"/>
                    <a:gd name="T29" fmla="*/ 56 h 56"/>
                    <a:gd name="T30" fmla="*/ 30 w 1419"/>
                    <a:gd name="T31" fmla="*/ 6 h 56"/>
                    <a:gd name="T32" fmla="*/ 97 w 1419"/>
                    <a:gd name="T33" fmla="*/ 12 h 56"/>
                    <a:gd name="T34" fmla="*/ 432 w 1419"/>
                    <a:gd name="T35" fmla="*/ 8 h 56"/>
                    <a:gd name="T36" fmla="*/ 533 w 1419"/>
                    <a:gd name="T37" fmla="*/ 15 h 56"/>
                    <a:gd name="T38" fmla="*/ 1170 w 1419"/>
                    <a:gd name="T39" fmla="*/ 8 h 56"/>
                    <a:gd name="T40" fmla="*/ 1172 w 1419"/>
                    <a:gd name="T41" fmla="*/ 2 h 56"/>
                    <a:gd name="T42" fmla="*/ 1419 w 1419"/>
                    <a:gd name="T43" fmla="*/ 0 h 56"/>
                    <a:gd name="T44" fmla="*/ 1419 w 1419"/>
                    <a:gd name="T45" fmla="*/ 1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9" h="56">
                      <a:moveTo>
                        <a:pt x="1419" y="17"/>
                      </a:moveTo>
                      <a:lnTo>
                        <a:pt x="1407" y="27"/>
                      </a:lnTo>
                      <a:lnTo>
                        <a:pt x="1407" y="17"/>
                      </a:lnTo>
                      <a:lnTo>
                        <a:pt x="1163" y="21"/>
                      </a:lnTo>
                      <a:lnTo>
                        <a:pt x="1163" y="33"/>
                      </a:lnTo>
                      <a:lnTo>
                        <a:pt x="1088" y="35"/>
                      </a:lnTo>
                      <a:lnTo>
                        <a:pt x="1088" y="25"/>
                      </a:lnTo>
                      <a:lnTo>
                        <a:pt x="1086" y="25"/>
                      </a:lnTo>
                      <a:lnTo>
                        <a:pt x="428" y="37"/>
                      </a:lnTo>
                      <a:lnTo>
                        <a:pt x="428" y="48"/>
                      </a:lnTo>
                      <a:lnTo>
                        <a:pt x="355" y="48"/>
                      </a:lnTo>
                      <a:lnTo>
                        <a:pt x="355" y="38"/>
                      </a:lnTo>
                      <a:lnTo>
                        <a:pt x="30" y="46"/>
                      </a:lnTo>
                      <a:lnTo>
                        <a:pt x="30" y="56"/>
                      </a:lnTo>
                      <a:lnTo>
                        <a:pt x="0" y="56"/>
                      </a:lnTo>
                      <a:lnTo>
                        <a:pt x="30" y="6"/>
                      </a:lnTo>
                      <a:lnTo>
                        <a:pt x="97" y="12"/>
                      </a:lnTo>
                      <a:lnTo>
                        <a:pt x="432" y="8"/>
                      </a:lnTo>
                      <a:lnTo>
                        <a:pt x="533" y="15"/>
                      </a:lnTo>
                      <a:lnTo>
                        <a:pt x="1170" y="8"/>
                      </a:lnTo>
                      <a:lnTo>
                        <a:pt x="1172" y="2"/>
                      </a:lnTo>
                      <a:lnTo>
                        <a:pt x="1419" y="0"/>
                      </a:lnTo>
                      <a:lnTo>
                        <a:pt x="1419" y="17"/>
                      </a:lnTo>
                      <a:close/>
                    </a:path>
                  </a:pathLst>
                </a:custGeom>
                <a:solidFill>
                  <a:srgbClr val="ABABAB"/>
                </a:solidFill>
                <a:ln w="1588">
                  <a:solidFill>
                    <a:srgbClr val="000000"/>
                  </a:solidFill>
                  <a:prstDash val="solid"/>
                  <a:round/>
                  <a:headEnd/>
                  <a:tailEnd/>
                </a:ln>
              </p:spPr>
              <p:txBody>
                <a:bodyPr/>
                <a:lstStyle/>
                <a:p>
                  <a:endParaRPr lang="en-AU"/>
                </a:p>
              </p:txBody>
            </p:sp>
            <p:sp>
              <p:nvSpPr>
                <p:cNvPr id="5409" name="Freeform 289"/>
                <p:cNvSpPr>
                  <a:spLocks/>
                </p:cNvSpPr>
                <p:nvPr/>
              </p:nvSpPr>
              <p:spPr bwMode="auto">
                <a:xfrm>
                  <a:off x="5398" y="814"/>
                  <a:ext cx="108" cy="6"/>
                </a:xfrm>
                <a:custGeom>
                  <a:avLst/>
                  <a:gdLst>
                    <a:gd name="T0" fmla="*/ 216 w 216"/>
                    <a:gd name="T1" fmla="*/ 14 h 14"/>
                    <a:gd name="T2" fmla="*/ 0 w 216"/>
                    <a:gd name="T3" fmla="*/ 14 h 14"/>
                    <a:gd name="T4" fmla="*/ 0 w 216"/>
                    <a:gd name="T5" fmla="*/ 4 h 14"/>
                    <a:gd name="T6" fmla="*/ 216 w 216"/>
                    <a:gd name="T7" fmla="*/ 0 h 14"/>
                    <a:gd name="T8" fmla="*/ 216 w 216"/>
                    <a:gd name="T9" fmla="*/ 14 h 14"/>
                  </a:gdLst>
                  <a:ahLst/>
                  <a:cxnLst>
                    <a:cxn ang="0">
                      <a:pos x="T0" y="T1"/>
                    </a:cxn>
                    <a:cxn ang="0">
                      <a:pos x="T2" y="T3"/>
                    </a:cxn>
                    <a:cxn ang="0">
                      <a:pos x="T4" y="T5"/>
                    </a:cxn>
                    <a:cxn ang="0">
                      <a:pos x="T6" y="T7"/>
                    </a:cxn>
                    <a:cxn ang="0">
                      <a:pos x="T8" y="T9"/>
                    </a:cxn>
                  </a:cxnLst>
                  <a:rect l="0" t="0" r="r" b="b"/>
                  <a:pathLst>
                    <a:path w="216" h="14">
                      <a:moveTo>
                        <a:pt x="216" y="14"/>
                      </a:moveTo>
                      <a:lnTo>
                        <a:pt x="0" y="14"/>
                      </a:lnTo>
                      <a:lnTo>
                        <a:pt x="0" y="4"/>
                      </a:lnTo>
                      <a:lnTo>
                        <a:pt x="216" y="0"/>
                      </a:lnTo>
                      <a:lnTo>
                        <a:pt x="216" y="14"/>
                      </a:lnTo>
                      <a:close/>
                    </a:path>
                  </a:pathLst>
                </a:custGeom>
                <a:solidFill>
                  <a:srgbClr val="838383"/>
                </a:solidFill>
                <a:ln w="1588">
                  <a:solidFill>
                    <a:srgbClr val="000000"/>
                  </a:solidFill>
                  <a:prstDash val="solid"/>
                  <a:round/>
                  <a:headEnd/>
                  <a:tailEnd/>
                </a:ln>
              </p:spPr>
              <p:txBody>
                <a:bodyPr/>
                <a:lstStyle/>
                <a:p>
                  <a:endParaRPr lang="en-AU"/>
                </a:p>
              </p:txBody>
            </p:sp>
            <p:sp>
              <p:nvSpPr>
                <p:cNvPr id="5410" name="Freeform 290"/>
                <p:cNvSpPr>
                  <a:spLocks/>
                </p:cNvSpPr>
                <p:nvPr/>
              </p:nvSpPr>
              <p:spPr bwMode="auto">
                <a:xfrm>
                  <a:off x="5508" y="814"/>
                  <a:ext cx="6" cy="2"/>
                </a:xfrm>
                <a:custGeom>
                  <a:avLst/>
                  <a:gdLst>
                    <a:gd name="T0" fmla="*/ 0 w 14"/>
                    <a:gd name="T1" fmla="*/ 6 h 6"/>
                    <a:gd name="T2" fmla="*/ 0 w 14"/>
                    <a:gd name="T3" fmla="*/ 0 h 6"/>
                    <a:gd name="T4" fmla="*/ 14 w 14"/>
                    <a:gd name="T5" fmla="*/ 0 h 6"/>
                    <a:gd name="T6" fmla="*/ 0 w 14"/>
                    <a:gd name="T7" fmla="*/ 6 h 6"/>
                  </a:gdLst>
                  <a:ahLst/>
                  <a:cxnLst>
                    <a:cxn ang="0">
                      <a:pos x="T0" y="T1"/>
                    </a:cxn>
                    <a:cxn ang="0">
                      <a:pos x="T2" y="T3"/>
                    </a:cxn>
                    <a:cxn ang="0">
                      <a:pos x="T4" y="T5"/>
                    </a:cxn>
                    <a:cxn ang="0">
                      <a:pos x="T6" y="T7"/>
                    </a:cxn>
                  </a:cxnLst>
                  <a:rect l="0" t="0" r="r" b="b"/>
                  <a:pathLst>
                    <a:path w="14" h="6">
                      <a:moveTo>
                        <a:pt x="0" y="6"/>
                      </a:moveTo>
                      <a:lnTo>
                        <a:pt x="0" y="0"/>
                      </a:lnTo>
                      <a:lnTo>
                        <a:pt x="14" y="0"/>
                      </a:lnTo>
                      <a:lnTo>
                        <a:pt x="0" y="6"/>
                      </a:lnTo>
                      <a:close/>
                    </a:path>
                  </a:pathLst>
                </a:custGeom>
                <a:solidFill>
                  <a:srgbClr val="838383"/>
                </a:solidFill>
                <a:ln w="1588">
                  <a:solidFill>
                    <a:srgbClr val="000000"/>
                  </a:solidFill>
                  <a:prstDash val="solid"/>
                  <a:round/>
                  <a:headEnd/>
                  <a:tailEnd/>
                </a:ln>
              </p:spPr>
              <p:txBody>
                <a:bodyPr/>
                <a:lstStyle/>
                <a:p>
                  <a:endParaRPr lang="en-AU"/>
                </a:p>
              </p:txBody>
            </p:sp>
            <p:sp>
              <p:nvSpPr>
                <p:cNvPr id="5411" name="Freeform 291"/>
                <p:cNvSpPr>
                  <a:spLocks/>
                </p:cNvSpPr>
                <p:nvPr/>
              </p:nvSpPr>
              <p:spPr bwMode="auto">
                <a:xfrm>
                  <a:off x="5517" y="814"/>
                  <a:ext cx="6" cy="25"/>
                </a:xfrm>
                <a:custGeom>
                  <a:avLst/>
                  <a:gdLst>
                    <a:gd name="T0" fmla="*/ 0 w 12"/>
                    <a:gd name="T1" fmla="*/ 52 h 52"/>
                    <a:gd name="T2" fmla="*/ 0 w 12"/>
                    <a:gd name="T3" fmla="*/ 10 h 52"/>
                    <a:gd name="T4" fmla="*/ 12 w 12"/>
                    <a:gd name="T5" fmla="*/ 0 h 52"/>
                    <a:gd name="T6" fmla="*/ 12 w 12"/>
                    <a:gd name="T7" fmla="*/ 50 h 52"/>
                    <a:gd name="T8" fmla="*/ 0 w 12"/>
                    <a:gd name="T9" fmla="*/ 52 h 52"/>
                  </a:gdLst>
                  <a:ahLst/>
                  <a:cxnLst>
                    <a:cxn ang="0">
                      <a:pos x="T0" y="T1"/>
                    </a:cxn>
                    <a:cxn ang="0">
                      <a:pos x="T2" y="T3"/>
                    </a:cxn>
                    <a:cxn ang="0">
                      <a:pos x="T4" y="T5"/>
                    </a:cxn>
                    <a:cxn ang="0">
                      <a:pos x="T6" y="T7"/>
                    </a:cxn>
                    <a:cxn ang="0">
                      <a:pos x="T8" y="T9"/>
                    </a:cxn>
                  </a:cxnLst>
                  <a:rect l="0" t="0" r="r" b="b"/>
                  <a:pathLst>
                    <a:path w="12" h="52">
                      <a:moveTo>
                        <a:pt x="0" y="52"/>
                      </a:moveTo>
                      <a:lnTo>
                        <a:pt x="0" y="10"/>
                      </a:lnTo>
                      <a:lnTo>
                        <a:pt x="12" y="0"/>
                      </a:lnTo>
                      <a:lnTo>
                        <a:pt x="12" y="50"/>
                      </a:lnTo>
                      <a:lnTo>
                        <a:pt x="0" y="52"/>
                      </a:lnTo>
                      <a:close/>
                    </a:path>
                  </a:pathLst>
                </a:custGeom>
                <a:solidFill>
                  <a:srgbClr val="FFFFFF"/>
                </a:solidFill>
                <a:ln w="1588">
                  <a:solidFill>
                    <a:srgbClr val="000000"/>
                  </a:solidFill>
                  <a:prstDash val="solid"/>
                  <a:round/>
                  <a:headEnd/>
                  <a:tailEnd/>
                </a:ln>
              </p:spPr>
              <p:txBody>
                <a:bodyPr/>
                <a:lstStyle/>
                <a:p>
                  <a:endParaRPr lang="en-AU"/>
                </a:p>
              </p:txBody>
            </p:sp>
            <p:sp>
              <p:nvSpPr>
                <p:cNvPr id="5412" name="Freeform 292"/>
                <p:cNvSpPr>
                  <a:spLocks/>
                </p:cNvSpPr>
                <p:nvPr/>
              </p:nvSpPr>
              <p:spPr bwMode="auto">
                <a:xfrm>
                  <a:off x="5508" y="815"/>
                  <a:ext cx="6" cy="38"/>
                </a:xfrm>
                <a:custGeom>
                  <a:avLst/>
                  <a:gdLst>
                    <a:gd name="T0" fmla="*/ 14 w 14"/>
                    <a:gd name="T1" fmla="*/ 75 h 75"/>
                    <a:gd name="T2" fmla="*/ 0 w 14"/>
                    <a:gd name="T3" fmla="*/ 75 h 75"/>
                    <a:gd name="T4" fmla="*/ 0 w 14"/>
                    <a:gd name="T5" fmla="*/ 73 h 75"/>
                    <a:gd name="T6" fmla="*/ 0 w 14"/>
                    <a:gd name="T7" fmla="*/ 10 h 75"/>
                    <a:gd name="T8" fmla="*/ 14 w 14"/>
                    <a:gd name="T9" fmla="*/ 0 h 75"/>
                    <a:gd name="T10" fmla="*/ 14 w 14"/>
                    <a:gd name="T11" fmla="*/ 29 h 75"/>
                    <a:gd name="T12" fmla="*/ 14 w 1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4" h="75">
                      <a:moveTo>
                        <a:pt x="14" y="75"/>
                      </a:moveTo>
                      <a:lnTo>
                        <a:pt x="0" y="75"/>
                      </a:lnTo>
                      <a:lnTo>
                        <a:pt x="0" y="73"/>
                      </a:lnTo>
                      <a:lnTo>
                        <a:pt x="0" y="10"/>
                      </a:lnTo>
                      <a:lnTo>
                        <a:pt x="14" y="0"/>
                      </a:lnTo>
                      <a:lnTo>
                        <a:pt x="14" y="29"/>
                      </a:lnTo>
                      <a:lnTo>
                        <a:pt x="14" y="75"/>
                      </a:lnTo>
                      <a:close/>
                    </a:path>
                  </a:pathLst>
                </a:custGeom>
                <a:solidFill>
                  <a:srgbClr val="ABABAB"/>
                </a:solidFill>
                <a:ln w="1588">
                  <a:solidFill>
                    <a:srgbClr val="000000"/>
                  </a:solidFill>
                  <a:prstDash val="solid"/>
                  <a:round/>
                  <a:headEnd/>
                  <a:tailEnd/>
                </a:ln>
              </p:spPr>
              <p:txBody>
                <a:bodyPr/>
                <a:lstStyle/>
                <a:p>
                  <a:endParaRPr lang="en-AU"/>
                </a:p>
              </p:txBody>
            </p:sp>
            <p:sp>
              <p:nvSpPr>
                <p:cNvPr id="5413" name="Freeform 293"/>
                <p:cNvSpPr>
                  <a:spLocks/>
                </p:cNvSpPr>
                <p:nvPr/>
              </p:nvSpPr>
              <p:spPr bwMode="auto">
                <a:xfrm>
                  <a:off x="5333" y="816"/>
                  <a:ext cx="20" cy="13"/>
                </a:xfrm>
                <a:custGeom>
                  <a:avLst/>
                  <a:gdLst>
                    <a:gd name="T0" fmla="*/ 0 w 40"/>
                    <a:gd name="T1" fmla="*/ 25 h 25"/>
                    <a:gd name="T2" fmla="*/ 0 w 40"/>
                    <a:gd name="T3" fmla="*/ 0 h 25"/>
                    <a:gd name="T4" fmla="*/ 16 w 40"/>
                    <a:gd name="T5" fmla="*/ 0 h 25"/>
                    <a:gd name="T6" fmla="*/ 40 w 40"/>
                    <a:gd name="T7" fmla="*/ 0 h 25"/>
                    <a:gd name="T8" fmla="*/ 0 w 40"/>
                    <a:gd name="T9" fmla="*/ 25 h 25"/>
                  </a:gdLst>
                  <a:ahLst/>
                  <a:cxnLst>
                    <a:cxn ang="0">
                      <a:pos x="T0" y="T1"/>
                    </a:cxn>
                    <a:cxn ang="0">
                      <a:pos x="T2" y="T3"/>
                    </a:cxn>
                    <a:cxn ang="0">
                      <a:pos x="T4" y="T5"/>
                    </a:cxn>
                    <a:cxn ang="0">
                      <a:pos x="T6" y="T7"/>
                    </a:cxn>
                    <a:cxn ang="0">
                      <a:pos x="T8" y="T9"/>
                    </a:cxn>
                  </a:cxnLst>
                  <a:rect l="0" t="0" r="r" b="b"/>
                  <a:pathLst>
                    <a:path w="40" h="25">
                      <a:moveTo>
                        <a:pt x="0" y="25"/>
                      </a:moveTo>
                      <a:lnTo>
                        <a:pt x="0" y="0"/>
                      </a:lnTo>
                      <a:lnTo>
                        <a:pt x="16" y="0"/>
                      </a:lnTo>
                      <a:lnTo>
                        <a:pt x="40" y="0"/>
                      </a:lnTo>
                      <a:lnTo>
                        <a:pt x="0" y="25"/>
                      </a:lnTo>
                      <a:close/>
                    </a:path>
                  </a:pathLst>
                </a:custGeom>
                <a:solidFill>
                  <a:srgbClr val="838383"/>
                </a:solidFill>
                <a:ln w="1588">
                  <a:solidFill>
                    <a:srgbClr val="000000"/>
                  </a:solidFill>
                  <a:prstDash val="solid"/>
                  <a:round/>
                  <a:headEnd/>
                  <a:tailEnd/>
                </a:ln>
              </p:spPr>
              <p:txBody>
                <a:bodyPr/>
                <a:lstStyle/>
                <a:p>
                  <a:endParaRPr lang="en-AU"/>
                </a:p>
              </p:txBody>
            </p:sp>
            <p:sp>
              <p:nvSpPr>
                <p:cNvPr id="5414" name="Freeform 294"/>
                <p:cNvSpPr>
                  <a:spLocks/>
                </p:cNvSpPr>
                <p:nvPr/>
              </p:nvSpPr>
              <p:spPr bwMode="auto">
                <a:xfrm>
                  <a:off x="5333" y="816"/>
                  <a:ext cx="23" cy="28"/>
                </a:xfrm>
                <a:custGeom>
                  <a:avLst/>
                  <a:gdLst>
                    <a:gd name="T0" fmla="*/ 0 w 46"/>
                    <a:gd name="T1" fmla="*/ 52 h 56"/>
                    <a:gd name="T2" fmla="*/ 0 w 46"/>
                    <a:gd name="T3" fmla="*/ 31 h 56"/>
                    <a:gd name="T4" fmla="*/ 46 w 46"/>
                    <a:gd name="T5" fmla="*/ 0 h 56"/>
                    <a:gd name="T6" fmla="*/ 46 w 46"/>
                    <a:gd name="T7" fmla="*/ 56 h 56"/>
                    <a:gd name="T8" fmla="*/ 0 w 46"/>
                    <a:gd name="T9" fmla="*/ 52 h 56"/>
                  </a:gdLst>
                  <a:ahLst/>
                  <a:cxnLst>
                    <a:cxn ang="0">
                      <a:pos x="T0" y="T1"/>
                    </a:cxn>
                    <a:cxn ang="0">
                      <a:pos x="T2" y="T3"/>
                    </a:cxn>
                    <a:cxn ang="0">
                      <a:pos x="T4" y="T5"/>
                    </a:cxn>
                    <a:cxn ang="0">
                      <a:pos x="T6" y="T7"/>
                    </a:cxn>
                    <a:cxn ang="0">
                      <a:pos x="T8" y="T9"/>
                    </a:cxn>
                  </a:cxnLst>
                  <a:rect l="0" t="0" r="r" b="b"/>
                  <a:pathLst>
                    <a:path w="46" h="56">
                      <a:moveTo>
                        <a:pt x="0" y="52"/>
                      </a:moveTo>
                      <a:lnTo>
                        <a:pt x="0" y="31"/>
                      </a:lnTo>
                      <a:lnTo>
                        <a:pt x="46" y="0"/>
                      </a:lnTo>
                      <a:lnTo>
                        <a:pt x="46" y="56"/>
                      </a:lnTo>
                      <a:lnTo>
                        <a:pt x="0" y="52"/>
                      </a:lnTo>
                      <a:close/>
                    </a:path>
                  </a:pathLst>
                </a:custGeom>
                <a:solidFill>
                  <a:srgbClr val="D9D9D9"/>
                </a:solidFill>
                <a:ln w="1588">
                  <a:solidFill>
                    <a:srgbClr val="000000"/>
                  </a:solidFill>
                  <a:prstDash val="solid"/>
                  <a:round/>
                  <a:headEnd/>
                  <a:tailEnd/>
                </a:ln>
              </p:spPr>
              <p:txBody>
                <a:bodyPr/>
                <a:lstStyle/>
                <a:p>
                  <a:endParaRPr lang="en-AU"/>
                </a:p>
              </p:txBody>
            </p:sp>
            <p:sp>
              <p:nvSpPr>
                <p:cNvPr id="5415" name="Freeform 295"/>
                <p:cNvSpPr>
                  <a:spLocks/>
                </p:cNvSpPr>
                <p:nvPr/>
              </p:nvSpPr>
              <p:spPr bwMode="auto">
                <a:xfrm>
                  <a:off x="5308" y="816"/>
                  <a:ext cx="19" cy="15"/>
                </a:xfrm>
                <a:custGeom>
                  <a:avLst/>
                  <a:gdLst>
                    <a:gd name="T0" fmla="*/ 38 w 38"/>
                    <a:gd name="T1" fmla="*/ 25 h 29"/>
                    <a:gd name="T2" fmla="*/ 38 w 38"/>
                    <a:gd name="T3" fmla="*/ 27 h 29"/>
                    <a:gd name="T4" fmla="*/ 22 w 38"/>
                    <a:gd name="T5" fmla="*/ 29 h 29"/>
                    <a:gd name="T6" fmla="*/ 5 w 38"/>
                    <a:gd name="T7" fmla="*/ 29 h 29"/>
                    <a:gd name="T8" fmla="*/ 0 w 38"/>
                    <a:gd name="T9" fmla="*/ 27 h 29"/>
                    <a:gd name="T10" fmla="*/ 0 w 38"/>
                    <a:gd name="T11" fmla="*/ 2 h 29"/>
                    <a:gd name="T12" fmla="*/ 26 w 38"/>
                    <a:gd name="T13" fmla="*/ 0 h 29"/>
                    <a:gd name="T14" fmla="*/ 38 w 38"/>
                    <a:gd name="T15" fmla="*/ 0 h 29"/>
                    <a:gd name="T16" fmla="*/ 38 w 38"/>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9">
                      <a:moveTo>
                        <a:pt x="38" y="25"/>
                      </a:moveTo>
                      <a:lnTo>
                        <a:pt x="38" y="27"/>
                      </a:lnTo>
                      <a:lnTo>
                        <a:pt x="22" y="29"/>
                      </a:lnTo>
                      <a:lnTo>
                        <a:pt x="5" y="29"/>
                      </a:lnTo>
                      <a:lnTo>
                        <a:pt x="0" y="27"/>
                      </a:lnTo>
                      <a:lnTo>
                        <a:pt x="0" y="2"/>
                      </a:lnTo>
                      <a:lnTo>
                        <a:pt x="26" y="0"/>
                      </a:lnTo>
                      <a:lnTo>
                        <a:pt x="38" y="0"/>
                      </a:lnTo>
                      <a:lnTo>
                        <a:pt x="38" y="25"/>
                      </a:lnTo>
                      <a:close/>
                    </a:path>
                  </a:pathLst>
                </a:custGeom>
                <a:solidFill>
                  <a:srgbClr val="838383"/>
                </a:solidFill>
                <a:ln w="1588">
                  <a:solidFill>
                    <a:srgbClr val="000000"/>
                  </a:solidFill>
                  <a:prstDash val="solid"/>
                  <a:round/>
                  <a:headEnd/>
                  <a:tailEnd/>
                </a:ln>
              </p:spPr>
              <p:txBody>
                <a:bodyPr/>
                <a:lstStyle/>
                <a:p>
                  <a:endParaRPr lang="en-AU"/>
                </a:p>
              </p:txBody>
            </p:sp>
            <p:sp>
              <p:nvSpPr>
                <p:cNvPr id="5416" name="Freeform 296"/>
                <p:cNvSpPr>
                  <a:spLocks/>
                </p:cNvSpPr>
                <p:nvPr/>
              </p:nvSpPr>
              <p:spPr bwMode="auto">
                <a:xfrm>
                  <a:off x="5304" y="816"/>
                  <a:ext cx="27" cy="28"/>
                </a:xfrm>
                <a:custGeom>
                  <a:avLst/>
                  <a:gdLst>
                    <a:gd name="T0" fmla="*/ 53 w 53"/>
                    <a:gd name="T1" fmla="*/ 54 h 56"/>
                    <a:gd name="T2" fmla="*/ 0 w 53"/>
                    <a:gd name="T3" fmla="*/ 56 h 56"/>
                    <a:gd name="T4" fmla="*/ 0 w 53"/>
                    <a:gd name="T5" fmla="*/ 2 h 56"/>
                    <a:gd name="T6" fmla="*/ 4 w 53"/>
                    <a:gd name="T7" fmla="*/ 2 h 56"/>
                    <a:gd name="T8" fmla="*/ 4 w 53"/>
                    <a:gd name="T9" fmla="*/ 52 h 56"/>
                    <a:gd name="T10" fmla="*/ 6 w 53"/>
                    <a:gd name="T11" fmla="*/ 52 h 56"/>
                    <a:gd name="T12" fmla="*/ 46 w 53"/>
                    <a:gd name="T13" fmla="*/ 52 h 56"/>
                    <a:gd name="T14" fmla="*/ 50 w 53"/>
                    <a:gd name="T15" fmla="*/ 52 h 56"/>
                    <a:gd name="T16" fmla="*/ 51 w 53"/>
                    <a:gd name="T17" fmla="*/ 50 h 56"/>
                    <a:gd name="T18" fmla="*/ 51 w 53"/>
                    <a:gd name="T19" fmla="*/ 0 h 56"/>
                    <a:gd name="T20" fmla="*/ 53 w 53"/>
                    <a:gd name="T21" fmla="*/ 0 h 56"/>
                    <a:gd name="T22" fmla="*/ 53 w 53"/>
                    <a:gd name="T2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6">
                      <a:moveTo>
                        <a:pt x="53" y="54"/>
                      </a:moveTo>
                      <a:lnTo>
                        <a:pt x="0" y="56"/>
                      </a:lnTo>
                      <a:lnTo>
                        <a:pt x="0" y="2"/>
                      </a:lnTo>
                      <a:lnTo>
                        <a:pt x="4" y="2"/>
                      </a:lnTo>
                      <a:lnTo>
                        <a:pt x="4" y="52"/>
                      </a:lnTo>
                      <a:lnTo>
                        <a:pt x="6" y="52"/>
                      </a:lnTo>
                      <a:lnTo>
                        <a:pt x="46" y="52"/>
                      </a:lnTo>
                      <a:lnTo>
                        <a:pt x="50" y="52"/>
                      </a:lnTo>
                      <a:lnTo>
                        <a:pt x="51" y="50"/>
                      </a:lnTo>
                      <a:lnTo>
                        <a:pt x="51" y="0"/>
                      </a:lnTo>
                      <a:lnTo>
                        <a:pt x="53" y="0"/>
                      </a:lnTo>
                      <a:lnTo>
                        <a:pt x="53" y="54"/>
                      </a:lnTo>
                      <a:close/>
                    </a:path>
                  </a:pathLst>
                </a:custGeom>
                <a:solidFill>
                  <a:srgbClr val="FFFFFF"/>
                </a:solidFill>
                <a:ln w="1588">
                  <a:solidFill>
                    <a:srgbClr val="000000"/>
                  </a:solidFill>
                  <a:prstDash val="solid"/>
                  <a:round/>
                  <a:headEnd/>
                  <a:tailEnd/>
                </a:ln>
              </p:spPr>
              <p:txBody>
                <a:bodyPr/>
                <a:lstStyle/>
                <a:p>
                  <a:endParaRPr lang="en-AU"/>
                </a:p>
              </p:txBody>
            </p:sp>
            <p:sp>
              <p:nvSpPr>
                <p:cNvPr id="5417" name="Freeform 297"/>
                <p:cNvSpPr>
                  <a:spLocks/>
                </p:cNvSpPr>
                <p:nvPr/>
              </p:nvSpPr>
              <p:spPr bwMode="auto">
                <a:xfrm>
                  <a:off x="5274" y="817"/>
                  <a:ext cx="28" cy="63"/>
                </a:xfrm>
                <a:custGeom>
                  <a:avLst/>
                  <a:gdLst>
                    <a:gd name="T0" fmla="*/ 55 w 55"/>
                    <a:gd name="T1" fmla="*/ 119 h 125"/>
                    <a:gd name="T2" fmla="*/ 3 w 55"/>
                    <a:gd name="T3" fmla="*/ 125 h 125"/>
                    <a:gd name="T4" fmla="*/ 1 w 55"/>
                    <a:gd name="T5" fmla="*/ 123 h 125"/>
                    <a:gd name="T6" fmla="*/ 0 w 55"/>
                    <a:gd name="T7" fmla="*/ 123 h 125"/>
                    <a:gd name="T8" fmla="*/ 0 w 55"/>
                    <a:gd name="T9" fmla="*/ 2 h 125"/>
                    <a:gd name="T10" fmla="*/ 32 w 55"/>
                    <a:gd name="T11" fmla="*/ 0 h 125"/>
                    <a:gd name="T12" fmla="*/ 53 w 55"/>
                    <a:gd name="T13" fmla="*/ 0 h 125"/>
                    <a:gd name="T14" fmla="*/ 55 w 55"/>
                    <a:gd name="T15" fmla="*/ 119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25">
                      <a:moveTo>
                        <a:pt x="55" y="119"/>
                      </a:moveTo>
                      <a:lnTo>
                        <a:pt x="3" y="125"/>
                      </a:lnTo>
                      <a:lnTo>
                        <a:pt x="1" y="123"/>
                      </a:lnTo>
                      <a:lnTo>
                        <a:pt x="0" y="123"/>
                      </a:lnTo>
                      <a:lnTo>
                        <a:pt x="0" y="2"/>
                      </a:lnTo>
                      <a:lnTo>
                        <a:pt x="32" y="0"/>
                      </a:lnTo>
                      <a:lnTo>
                        <a:pt x="53" y="0"/>
                      </a:lnTo>
                      <a:lnTo>
                        <a:pt x="55" y="119"/>
                      </a:lnTo>
                      <a:close/>
                    </a:path>
                  </a:pathLst>
                </a:custGeom>
                <a:solidFill>
                  <a:srgbClr val="FFFFFF"/>
                </a:solidFill>
                <a:ln w="1588">
                  <a:solidFill>
                    <a:srgbClr val="000000"/>
                  </a:solidFill>
                  <a:prstDash val="solid"/>
                  <a:round/>
                  <a:headEnd/>
                  <a:tailEnd/>
                </a:ln>
              </p:spPr>
              <p:txBody>
                <a:bodyPr/>
                <a:lstStyle/>
                <a:p>
                  <a:endParaRPr lang="en-AU"/>
                </a:p>
              </p:txBody>
            </p:sp>
            <p:sp>
              <p:nvSpPr>
                <p:cNvPr id="5418" name="Freeform 298"/>
                <p:cNvSpPr>
                  <a:spLocks/>
                </p:cNvSpPr>
                <p:nvPr/>
              </p:nvSpPr>
              <p:spPr bwMode="auto">
                <a:xfrm>
                  <a:off x="5247" y="818"/>
                  <a:ext cx="26" cy="63"/>
                </a:xfrm>
                <a:custGeom>
                  <a:avLst/>
                  <a:gdLst>
                    <a:gd name="T0" fmla="*/ 54 w 54"/>
                    <a:gd name="T1" fmla="*/ 123 h 124"/>
                    <a:gd name="T2" fmla="*/ 2 w 54"/>
                    <a:gd name="T3" fmla="*/ 124 h 124"/>
                    <a:gd name="T4" fmla="*/ 0 w 54"/>
                    <a:gd name="T5" fmla="*/ 7 h 124"/>
                    <a:gd name="T6" fmla="*/ 0 w 54"/>
                    <a:gd name="T7" fmla="*/ 0 h 124"/>
                    <a:gd name="T8" fmla="*/ 25 w 54"/>
                    <a:gd name="T9" fmla="*/ 0 h 124"/>
                    <a:gd name="T10" fmla="*/ 52 w 54"/>
                    <a:gd name="T11" fmla="*/ 0 h 124"/>
                    <a:gd name="T12" fmla="*/ 54 w 54"/>
                    <a:gd name="T13" fmla="*/ 123 h 124"/>
                  </a:gdLst>
                  <a:ahLst/>
                  <a:cxnLst>
                    <a:cxn ang="0">
                      <a:pos x="T0" y="T1"/>
                    </a:cxn>
                    <a:cxn ang="0">
                      <a:pos x="T2" y="T3"/>
                    </a:cxn>
                    <a:cxn ang="0">
                      <a:pos x="T4" y="T5"/>
                    </a:cxn>
                    <a:cxn ang="0">
                      <a:pos x="T6" y="T7"/>
                    </a:cxn>
                    <a:cxn ang="0">
                      <a:pos x="T8" y="T9"/>
                    </a:cxn>
                    <a:cxn ang="0">
                      <a:pos x="T10" y="T11"/>
                    </a:cxn>
                    <a:cxn ang="0">
                      <a:pos x="T12" y="T13"/>
                    </a:cxn>
                  </a:cxnLst>
                  <a:rect l="0" t="0" r="r" b="b"/>
                  <a:pathLst>
                    <a:path w="54" h="124">
                      <a:moveTo>
                        <a:pt x="54" y="123"/>
                      </a:moveTo>
                      <a:lnTo>
                        <a:pt x="2" y="124"/>
                      </a:lnTo>
                      <a:lnTo>
                        <a:pt x="0" y="7"/>
                      </a:lnTo>
                      <a:lnTo>
                        <a:pt x="0" y="0"/>
                      </a:lnTo>
                      <a:lnTo>
                        <a:pt x="25" y="0"/>
                      </a:lnTo>
                      <a:lnTo>
                        <a:pt x="52" y="0"/>
                      </a:lnTo>
                      <a:lnTo>
                        <a:pt x="54" y="123"/>
                      </a:lnTo>
                      <a:close/>
                    </a:path>
                  </a:pathLst>
                </a:custGeom>
                <a:solidFill>
                  <a:srgbClr val="FFFFFF"/>
                </a:solidFill>
                <a:ln w="1588">
                  <a:solidFill>
                    <a:srgbClr val="000000"/>
                  </a:solidFill>
                  <a:prstDash val="solid"/>
                  <a:round/>
                  <a:headEnd/>
                  <a:tailEnd/>
                </a:ln>
              </p:spPr>
              <p:txBody>
                <a:bodyPr/>
                <a:lstStyle/>
                <a:p>
                  <a:endParaRPr lang="en-AU"/>
                </a:p>
              </p:txBody>
            </p:sp>
            <p:sp>
              <p:nvSpPr>
                <p:cNvPr id="5419" name="Freeform 299"/>
                <p:cNvSpPr>
                  <a:spLocks/>
                </p:cNvSpPr>
                <p:nvPr/>
              </p:nvSpPr>
              <p:spPr bwMode="auto">
                <a:xfrm>
                  <a:off x="5095" y="818"/>
                  <a:ext cx="150" cy="35"/>
                </a:xfrm>
                <a:custGeom>
                  <a:avLst/>
                  <a:gdLst>
                    <a:gd name="T0" fmla="*/ 298 w 298"/>
                    <a:gd name="T1" fmla="*/ 57 h 69"/>
                    <a:gd name="T2" fmla="*/ 0 w 298"/>
                    <a:gd name="T3" fmla="*/ 69 h 69"/>
                    <a:gd name="T4" fmla="*/ 0 w 298"/>
                    <a:gd name="T5" fmla="*/ 5 h 69"/>
                    <a:gd name="T6" fmla="*/ 4 w 298"/>
                    <a:gd name="T7" fmla="*/ 5 h 69"/>
                    <a:gd name="T8" fmla="*/ 4 w 298"/>
                    <a:gd name="T9" fmla="*/ 65 h 69"/>
                    <a:gd name="T10" fmla="*/ 294 w 298"/>
                    <a:gd name="T11" fmla="*/ 53 h 69"/>
                    <a:gd name="T12" fmla="*/ 294 w 298"/>
                    <a:gd name="T13" fmla="*/ 0 h 69"/>
                    <a:gd name="T14" fmla="*/ 298 w 298"/>
                    <a:gd name="T15" fmla="*/ 0 h 69"/>
                    <a:gd name="T16" fmla="*/ 298 w 298"/>
                    <a:gd name="T17" fmla="*/ 5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69">
                      <a:moveTo>
                        <a:pt x="298" y="57"/>
                      </a:moveTo>
                      <a:lnTo>
                        <a:pt x="0" y="69"/>
                      </a:lnTo>
                      <a:lnTo>
                        <a:pt x="0" y="5"/>
                      </a:lnTo>
                      <a:lnTo>
                        <a:pt x="4" y="5"/>
                      </a:lnTo>
                      <a:lnTo>
                        <a:pt x="4" y="65"/>
                      </a:lnTo>
                      <a:lnTo>
                        <a:pt x="294" y="53"/>
                      </a:lnTo>
                      <a:lnTo>
                        <a:pt x="294" y="0"/>
                      </a:lnTo>
                      <a:lnTo>
                        <a:pt x="298" y="0"/>
                      </a:lnTo>
                      <a:lnTo>
                        <a:pt x="298" y="57"/>
                      </a:lnTo>
                      <a:close/>
                    </a:path>
                  </a:pathLst>
                </a:custGeom>
                <a:solidFill>
                  <a:srgbClr val="FFFFFF"/>
                </a:solidFill>
                <a:ln w="1588">
                  <a:solidFill>
                    <a:srgbClr val="000000"/>
                  </a:solidFill>
                  <a:prstDash val="solid"/>
                  <a:round/>
                  <a:headEnd/>
                  <a:tailEnd/>
                </a:ln>
              </p:spPr>
              <p:txBody>
                <a:bodyPr/>
                <a:lstStyle/>
                <a:p>
                  <a:endParaRPr lang="en-AU"/>
                </a:p>
              </p:txBody>
            </p:sp>
            <p:sp>
              <p:nvSpPr>
                <p:cNvPr id="5420" name="Freeform 300"/>
                <p:cNvSpPr>
                  <a:spLocks/>
                </p:cNvSpPr>
                <p:nvPr/>
              </p:nvSpPr>
              <p:spPr bwMode="auto">
                <a:xfrm>
                  <a:off x="5099" y="818"/>
                  <a:ext cx="142" cy="18"/>
                </a:xfrm>
                <a:custGeom>
                  <a:avLst/>
                  <a:gdLst>
                    <a:gd name="T0" fmla="*/ 283 w 283"/>
                    <a:gd name="T1" fmla="*/ 25 h 34"/>
                    <a:gd name="T2" fmla="*/ 273 w 283"/>
                    <a:gd name="T3" fmla="*/ 27 h 34"/>
                    <a:gd name="T4" fmla="*/ 250 w 283"/>
                    <a:gd name="T5" fmla="*/ 27 h 34"/>
                    <a:gd name="T6" fmla="*/ 246 w 283"/>
                    <a:gd name="T7" fmla="*/ 28 h 34"/>
                    <a:gd name="T8" fmla="*/ 208 w 283"/>
                    <a:gd name="T9" fmla="*/ 28 h 34"/>
                    <a:gd name="T10" fmla="*/ 204 w 283"/>
                    <a:gd name="T11" fmla="*/ 28 h 34"/>
                    <a:gd name="T12" fmla="*/ 149 w 283"/>
                    <a:gd name="T13" fmla="*/ 28 h 34"/>
                    <a:gd name="T14" fmla="*/ 70 w 283"/>
                    <a:gd name="T15" fmla="*/ 32 h 34"/>
                    <a:gd name="T16" fmla="*/ 36 w 283"/>
                    <a:gd name="T17" fmla="*/ 32 h 34"/>
                    <a:gd name="T18" fmla="*/ 24 w 283"/>
                    <a:gd name="T19" fmla="*/ 34 h 34"/>
                    <a:gd name="T20" fmla="*/ 3 w 283"/>
                    <a:gd name="T21" fmla="*/ 34 h 34"/>
                    <a:gd name="T22" fmla="*/ 3 w 283"/>
                    <a:gd name="T23" fmla="*/ 32 h 34"/>
                    <a:gd name="T24" fmla="*/ 0 w 283"/>
                    <a:gd name="T25" fmla="*/ 30 h 34"/>
                    <a:gd name="T26" fmla="*/ 0 w 283"/>
                    <a:gd name="T27" fmla="*/ 5 h 34"/>
                    <a:gd name="T28" fmla="*/ 283 w 283"/>
                    <a:gd name="T29" fmla="*/ 0 h 34"/>
                    <a:gd name="T30" fmla="*/ 283 w 283"/>
                    <a:gd name="T31"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34">
                      <a:moveTo>
                        <a:pt x="283" y="25"/>
                      </a:moveTo>
                      <a:lnTo>
                        <a:pt x="273" y="27"/>
                      </a:lnTo>
                      <a:lnTo>
                        <a:pt x="250" y="27"/>
                      </a:lnTo>
                      <a:lnTo>
                        <a:pt x="246" y="28"/>
                      </a:lnTo>
                      <a:lnTo>
                        <a:pt x="208" y="28"/>
                      </a:lnTo>
                      <a:lnTo>
                        <a:pt x="204" y="28"/>
                      </a:lnTo>
                      <a:lnTo>
                        <a:pt x="149" y="28"/>
                      </a:lnTo>
                      <a:lnTo>
                        <a:pt x="70" y="32"/>
                      </a:lnTo>
                      <a:lnTo>
                        <a:pt x="36" y="32"/>
                      </a:lnTo>
                      <a:lnTo>
                        <a:pt x="24" y="34"/>
                      </a:lnTo>
                      <a:lnTo>
                        <a:pt x="3" y="34"/>
                      </a:lnTo>
                      <a:lnTo>
                        <a:pt x="3" y="32"/>
                      </a:lnTo>
                      <a:lnTo>
                        <a:pt x="0" y="30"/>
                      </a:lnTo>
                      <a:lnTo>
                        <a:pt x="0" y="5"/>
                      </a:lnTo>
                      <a:lnTo>
                        <a:pt x="283" y="0"/>
                      </a:lnTo>
                      <a:lnTo>
                        <a:pt x="283" y="25"/>
                      </a:lnTo>
                      <a:close/>
                    </a:path>
                  </a:pathLst>
                </a:custGeom>
                <a:solidFill>
                  <a:srgbClr val="838383"/>
                </a:solidFill>
                <a:ln w="1588">
                  <a:solidFill>
                    <a:srgbClr val="000000"/>
                  </a:solidFill>
                  <a:prstDash val="solid"/>
                  <a:round/>
                  <a:headEnd/>
                  <a:tailEnd/>
                </a:ln>
              </p:spPr>
              <p:txBody>
                <a:bodyPr/>
                <a:lstStyle/>
                <a:p>
                  <a:endParaRPr lang="en-AU"/>
                </a:p>
              </p:txBody>
            </p:sp>
            <p:sp>
              <p:nvSpPr>
                <p:cNvPr id="5421" name="Freeform 301"/>
                <p:cNvSpPr>
                  <a:spLocks/>
                </p:cNvSpPr>
                <p:nvPr/>
              </p:nvSpPr>
              <p:spPr bwMode="auto">
                <a:xfrm>
                  <a:off x="5276" y="818"/>
                  <a:ext cx="24" cy="58"/>
                </a:xfrm>
                <a:custGeom>
                  <a:avLst/>
                  <a:gdLst>
                    <a:gd name="T0" fmla="*/ 48 w 48"/>
                    <a:gd name="T1" fmla="*/ 111 h 115"/>
                    <a:gd name="T2" fmla="*/ 44 w 48"/>
                    <a:gd name="T3" fmla="*/ 113 h 115"/>
                    <a:gd name="T4" fmla="*/ 2 w 48"/>
                    <a:gd name="T5" fmla="*/ 115 h 115"/>
                    <a:gd name="T6" fmla="*/ 0 w 48"/>
                    <a:gd name="T7" fmla="*/ 5 h 115"/>
                    <a:gd name="T8" fmla="*/ 0 w 48"/>
                    <a:gd name="T9" fmla="*/ 2 h 115"/>
                    <a:gd name="T10" fmla="*/ 2 w 48"/>
                    <a:gd name="T11" fmla="*/ 2 h 115"/>
                    <a:gd name="T12" fmla="*/ 10 w 48"/>
                    <a:gd name="T13" fmla="*/ 0 h 115"/>
                    <a:gd name="T14" fmla="*/ 46 w 48"/>
                    <a:gd name="T15" fmla="*/ 0 h 115"/>
                    <a:gd name="T16" fmla="*/ 48 w 48"/>
                    <a:gd name="T17"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15">
                      <a:moveTo>
                        <a:pt x="48" y="111"/>
                      </a:moveTo>
                      <a:lnTo>
                        <a:pt x="44" y="113"/>
                      </a:lnTo>
                      <a:lnTo>
                        <a:pt x="2" y="115"/>
                      </a:lnTo>
                      <a:lnTo>
                        <a:pt x="0" y="5"/>
                      </a:lnTo>
                      <a:lnTo>
                        <a:pt x="0" y="2"/>
                      </a:lnTo>
                      <a:lnTo>
                        <a:pt x="2" y="2"/>
                      </a:lnTo>
                      <a:lnTo>
                        <a:pt x="10" y="0"/>
                      </a:lnTo>
                      <a:lnTo>
                        <a:pt x="46" y="0"/>
                      </a:lnTo>
                      <a:lnTo>
                        <a:pt x="48" y="111"/>
                      </a:lnTo>
                      <a:close/>
                    </a:path>
                  </a:pathLst>
                </a:custGeom>
                <a:solidFill>
                  <a:srgbClr val="000000"/>
                </a:solidFill>
                <a:ln w="1588">
                  <a:solidFill>
                    <a:srgbClr val="000000"/>
                  </a:solidFill>
                  <a:prstDash val="solid"/>
                  <a:round/>
                  <a:headEnd/>
                  <a:tailEnd/>
                </a:ln>
              </p:spPr>
              <p:txBody>
                <a:bodyPr/>
                <a:lstStyle/>
                <a:p>
                  <a:endParaRPr lang="en-AU"/>
                </a:p>
              </p:txBody>
            </p:sp>
            <p:sp>
              <p:nvSpPr>
                <p:cNvPr id="5422" name="Freeform 302"/>
                <p:cNvSpPr>
                  <a:spLocks/>
                </p:cNvSpPr>
                <p:nvPr/>
              </p:nvSpPr>
              <p:spPr bwMode="auto">
                <a:xfrm>
                  <a:off x="5248" y="819"/>
                  <a:ext cx="23" cy="59"/>
                </a:xfrm>
                <a:custGeom>
                  <a:avLst/>
                  <a:gdLst>
                    <a:gd name="T0" fmla="*/ 46 w 46"/>
                    <a:gd name="T1" fmla="*/ 115 h 117"/>
                    <a:gd name="T2" fmla="*/ 0 w 46"/>
                    <a:gd name="T3" fmla="*/ 117 h 117"/>
                    <a:gd name="T4" fmla="*/ 0 w 46"/>
                    <a:gd name="T5" fmla="*/ 0 h 117"/>
                    <a:gd name="T6" fmla="*/ 44 w 46"/>
                    <a:gd name="T7" fmla="*/ 0 h 117"/>
                    <a:gd name="T8" fmla="*/ 46 w 46"/>
                    <a:gd name="T9" fmla="*/ 115 h 117"/>
                  </a:gdLst>
                  <a:ahLst/>
                  <a:cxnLst>
                    <a:cxn ang="0">
                      <a:pos x="T0" y="T1"/>
                    </a:cxn>
                    <a:cxn ang="0">
                      <a:pos x="T2" y="T3"/>
                    </a:cxn>
                    <a:cxn ang="0">
                      <a:pos x="T4" y="T5"/>
                    </a:cxn>
                    <a:cxn ang="0">
                      <a:pos x="T6" y="T7"/>
                    </a:cxn>
                    <a:cxn ang="0">
                      <a:pos x="T8" y="T9"/>
                    </a:cxn>
                  </a:cxnLst>
                  <a:rect l="0" t="0" r="r" b="b"/>
                  <a:pathLst>
                    <a:path w="46" h="117">
                      <a:moveTo>
                        <a:pt x="46" y="115"/>
                      </a:moveTo>
                      <a:lnTo>
                        <a:pt x="0" y="117"/>
                      </a:lnTo>
                      <a:lnTo>
                        <a:pt x="0" y="0"/>
                      </a:lnTo>
                      <a:lnTo>
                        <a:pt x="44" y="0"/>
                      </a:lnTo>
                      <a:lnTo>
                        <a:pt x="46" y="115"/>
                      </a:lnTo>
                      <a:close/>
                    </a:path>
                  </a:pathLst>
                </a:custGeom>
                <a:solidFill>
                  <a:srgbClr val="000000"/>
                </a:solidFill>
                <a:ln w="1588">
                  <a:solidFill>
                    <a:srgbClr val="000000"/>
                  </a:solidFill>
                  <a:prstDash val="solid"/>
                  <a:round/>
                  <a:headEnd/>
                  <a:tailEnd/>
                </a:ln>
              </p:spPr>
              <p:txBody>
                <a:bodyPr/>
                <a:lstStyle/>
                <a:p>
                  <a:endParaRPr lang="en-AU"/>
                </a:p>
              </p:txBody>
            </p:sp>
            <p:sp>
              <p:nvSpPr>
                <p:cNvPr id="5423" name="Freeform 303"/>
                <p:cNvSpPr>
                  <a:spLocks/>
                </p:cNvSpPr>
                <p:nvPr/>
              </p:nvSpPr>
              <p:spPr bwMode="auto">
                <a:xfrm>
                  <a:off x="5277" y="820"/>
                  <a:ext cx="21" cy="11"/>
                </a:xfrm>
                <a:custGeom>
                  <a:avLst/>
                  <a:gdLst>
                    <a:gd name="T0" fmla="*/ 40 w 42"/>
                    <a:gd name="T1" fmla="*/ 17 h 21"/>
                    <a:gd name="T2" fmla="*/ 39 w 42"/>
                    <a:gd name="T3" fmla="*/ 19 h 21"/>
                    <a:gd name="T4" fmla="*/ 21 w 42"/>
                    <a:gd name="T5" fmla="*/ 21 h 21"/>
                    <a:gd name="T6" fmla="*/ 18 w 42"/>
                    <a:gd name="T7" fmla="*/ 19 h 21"/>
                    <a:gd name="T8" fmla="*/ 2 w 42"/>
                    <a:gd name="T9" fmla="*/ 19 h 21"/>
                    <a:gd name="T10" fmla="*/ 0 w 42"/>
                    <a:gd name="T11" fmla="*/ 17 h 21"/>
                    <a:gd name="T12" fmla="*/ 0 w 42"/>
                    <a:gd name="T13" fmla="*/ 0 h 21"/>
                    <a:gd name="T14" fmla="*/ 31 w 42"/>
                    <a:gd name="T15" fmla="*/ 0 h 21"/>
                    <a:gd name="T16" fmla="*/ 42 w 42"/>
                    <a:gd name="T17" fmla="*/ 0 h 21"/>
                    <a:gd name="T18" fmla="*/ 40 w 42"/>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1">
                      <a:moveTo>
                        <a:pt x="40" y="17"/>
                      </a:moveTo>
                      <a:lnTo>
                        <a:pt x="39" y="19"/>
                      </a:lnTo>
                      <a:lnTo>
                        <a:pt x="21" y="21"/>
                      </a:lnTo>
                      <a:lnTo>
                        <a:pt x="18" y="19"/>
                      </a:lnTo>
                      <a:lnTo>
                        <a:pt x="2" y="19"/>
                      </a:lnTo>
                      <a:lnTo>
                        <a:pt x="0" y="17"/>
                      </a:lnTo>
                      <a:lnTo>
                        <a:pt x="0" y="0"/>
                      </a:lnTo>
                      <a:lnTo>
                        <a:pt x="31" y="0"/>
                      </a:lnTo>
                      <a:lnTo>
                        <a:pt x="42" y="0"/>
                      </a:lnTo>
                      <a:lnTo>
                        <a:pt x="40" y="17"/>
                      </a:lnTo>
                      <a:close/>
                    </a:path>
                  </a:pathLst>
                </a:custGeom>
                <a:solidFill>
                  <a:srgbClr val="838383"/>
                </a:solidFill>
                <a:ln w="1588">
                  <a:solidFill>
                    <a:srgbClr val="000000"/>
                  </a:solidFill>
                  <a:prstDash val="solid"/>
                  <a:round/>
                  <a:headEnd/>
                  <a:tailEnd/>
                </a:ln>
              </p:spPr>
              <p:txBody>
                <a:bodyPr/>
                <a:lstStyle/>
                <a:p>
                  <a:endParaRPr lang="en-AU"/>
                </a:p>
              </p:txBody>
            </p:sp>
            <p:sp>
              <p:nvSpPr>
                <p:cNvPr id="5424" name="Freeform 304"/>
                <p:cNvSpPr>
                  <a:spLocks/>
                </p:cNvSpPr>
                <p:nvPr/>
              </p:nvSpPr>
              <p:spPr bwMode="auto">
                <a:xfrm>
                  <a:off x="5357" y="820"/>
                  <a:ext cx="38" cy="24"/>
                </a:xfrm>
                <a:custGeom>
                  <a:avLst/>
                  <a:gdLst>
                    <a:gd name="T0" fmla="*/ 75 w 75"/>
                    <a:gd name="T1" fmla="*/ 46 h 48"/>
                    <a:gd name="T2" fmla="*/ 63 w 75"/>
                    <a:gd name="T3" fmla="*/ 46 h 48"/>
                    <a:gd name="T4" fmla="*/ 63 w 75"/>
                    <a:gd name="T5" fmla="*/ 1 h 48"/>
                    <a:gd name="T6" fmla="*/ 61 w 75"/>
                    <a:gd name="T7" fmla="*/ 1 h 48"/>
                    <a:gd name="T8" fmla="*/ 11 w 75"/>
                    <a:gd name="T9" fmla="*/ 1 h 48"/>
                    <a:gd name="T10" fmla="*/ 11 w 75"/>
                    <a:gd name="T11" fmla="*/ 48 h 48"/>
                    <a:gd name="T12" fmla="*/ 4 w 75"/>
                    <a:gd name="T13" fmla="*/ 48 h 48"/>
                    <a:gd name="T14" fmla="*/ 2 w 75"/>
                    <a:gd name="T15" fmla="*/ 48 h 48"/>
                    <a:gd name="T16" fmla="*/ 2 w 75"/>
                    <a:gd name="T17" fmla="*/ 30 h 48"/>
                    <a:gd name="T18" fmla="*/ 0 w 75"/>
                    <a:gd name="T19" fmla="*/ 0 h 48"/>
                    <a:gd name="T20" fmla="*/ 44 w 75"/>
                    <a:gd name="T21" fmla="*/ 0 h 48"/>
                    <a:gd name="T22" fmla="*/ 75 w 75"/>
                    <a:gd name="T23" fmla="*/ 0 h 48"/>
                    <a:gd name="T24" fmla="*/ 75 w 75"/>
                    <a:gd name="T2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48">
                      <a:moveTo>
                        <a:pt x="75" y="46"/>
                      </a:moveTo>
                      <a:lnTo>
                        <a:pt x="63" y="46"/>
                      </a:lnTo>
                      <a:lnTo>
                        <a:pt x="63" y="1"/>
                      </a:lnTo>
                      <a:lnTo>
                        <a:pt x="61" y="1"/>
                      </a:lnTo>
                      <a:lnTo>
                        <a:pt x="11" y="1"/>
                      </a:lnTo>
                      <a:lnTo>
                        <a:pt x="11" y="48"/>
                      </a:lnTo>
                      <a:lnTo>
                        <a:pt x="4" y="48"/>
                      </a:lnTo>
                      <a:lnTo>
                        <a:pt x="2" y="48"/>
                      </a:lnTo>
                      <a:lnTo>
                        <a:pt x="2" y="30"/>
                      </a:lnTo>
                      <a:lnTo>
                        <a:pt x="0" y="0"/>
                      </a:lnTo>
                      <a:lnTo>
                        <a:pt x="44" y="0"/>
                      </a:lnTo>
                      <a:lnTo>
                        <a:pt x="75" y="0"/>
                      </a:lnTo>
                      <a:lnTo>
                        <a:pt x="75" y="46"/>
                      </a:lnTo>
                      <a:close/>
                    </a:path>
                  </a:pathLst>
                </a:custGeom>
                <a:solidFill>
                  <a:srgbClr val="FFFFFF"/>
                </a:solidFill>
                <a:ln w="1588">
                  <a:solidFill>
                    <a:srgbClr val="000000"/>
                  </a:solidFill>
                  <a:prstDash val="solid"/>
                  <a:round/>
                  <a:headEnd/>
                  <a:tailEnd/>
                </a:ln>
              </p:spPr>
              <p:txBody>
                <a:bodyPr/>
                <a:lstStyle/>
                <a:p>
                  <a:endParaRPr lang="en-AU"/>
                </a:p>
              </p:txBody>
            </p:sp>
            <p:sp>
              <p:nvSpPr>
                <p:cNvPr id="5425" name="Freeform 305"/>
                <p:cNvSpPr>
                  <a:spLocks/>
                </p:cNvSpPr>
                <p:nvPr/>
              </p:nvSpPr>
              <p:spPr bwMode="auto">
                <a:xfrm>
                  <a:off x="5249" y="820"/>
                  <a:ext cx="20" cy="14"/>
                </a:xfrm>
                <a:custGeom>
                  <a:avLst/>
                  <a:gdLst>
                    <a:gd name="T0" fmla="*/ 38 w 38"/>
                    <a:gd name="T1" fmla="*/ 21 h 26"/>
                    <a:gd name="T2" fmla="*/ 23 w 38"/>
                    <a:gd name="T3" fmla="*/ 23 h 26"/>
                    <a:gd name="T4" fmla="*/ 17 w 38"/>
                    <a:gd name="T5" fmla="*/ 21 h 26"/>
                    <a:gd name="T6" fmla="*/ 0 w 38"/>
                    <a:gd name="T7" fmla="*/ 26 h 26"/>
                    <a:gd name="T8" fmla="*/ 0 w 38"/>
                    <a:gd name="T9" fmla="*/ 1 h 26"/>
                    <a:gd name="T10" fmla="*/ 13 w 38"/>
                    <a:gd name="T11" fmla="*/ 0 h 26"/>
                    <a:gd name="T12" fmla="*/ 38 w 38"/>
                    <a:gd name="T13" fmla="*/ 0 h 26"/>
                    <a:gd name="T14" fmla="*/ 38 w 38"/>
                    <a:gd name="T15" fmla="*/ 2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6">
                      <a:moveTo>
                        <a:pt x="38" y="21"/>
                      </a:moveTo>
                      <a:lnTo>
                        <a:pt x="23" y="23"/>
                      </a:lnTo>
                      <a:lnTo>
                        <a:pt x="17" y="21"/>
                      </a:lnTo>
                      <a:lnTo>
                        <a:pt x="0" y="26"/>
                      </a:lnTo>
                      <a:lnTo>
                        <a:pt x="0" y="1"/>
                      </a:lnTo>
                      <a:lnTo>
                        <a:pt x="13" y="0"/>
                      </a:lnTo>
                      <a:lnTo>
                        <a:pt x="38" y="0"/>
                      </a:lnTo>
                      <a:lnTo>
                        <a:pt x="38" y="21"/>
                      </a:lnTo>
                      <a:close/>
                    </a:path>
                  </a:pathLst>
                </a:custGeom>
                <a:solidFill>
                  <a:srgbClr val="838383"/>
                </a:solidFill>
                <a:ln w="1588">
                  <a:solidFill>
                    <a:srgbClr val="000000"/>
                  </a:solidFill>
                  <a:prstDash val="solid"/>
                  <a:round/>
                  <a:headEnd/>
                  <a:tailEnd/>
                </a:ln>
              </p:spPr>
              <p:txBody>
                <a:bodyPr/>
                <a:lstStyle/>
                <a:p>
                  <a:endParaRPr lang="en-AU"/>
                </a:p>
              </p:txBody>
            </p:sp>
            <p:sp>
              <p:nvSpPr>
                <p:cNvPr id="5426" name="Freeform 306"/>
                <p:cNvSpPr>
                  <a:spLocks/>
                </p:cNvSpPr>
                <p:nvPr/>
              </p:nvSpPr>
              <p:spPr bwMode="auto">
                <a:xfrm>
                  <a:off x="5068" y="821"/>
                  <a:ext cx="26" cy="69"/>
                </a:xfrm>
                <a:custGeom>
                  <a:avLst/>
                  <a:gdLst>
                    <a:gd name="T0" fmla="*/ 0 w 52"/>
                    <a:gd name="T1" fmla="*/ 139 h 139"/>
                    <a:gd name="T2" fmla="*/ 0 w 52"/>
                    <a:gd name="T3" fmla="*/ 0 h 139"/>
                    <a:gd name="T4" fmla="*/ 52 w 52"/>
                    <a:gd name="T5" fmla="*/ 0 h 139"/>
                    <a:gd name="T6" fmla="*/ 52 w 52"/>
                    <a:gd name="T7" fmla="*/ 135 h 139"/>
                    <a:gd name="T8" fmla="*/ 0 w 52"/>
                    <a:gd name="T9" fmla="*/ 139 h 139"/>
                  </a:gdLst>
                  <a:ahLst/>
                  <a:cxnLst>
                    <a:cxn ang="0">
                      <a:pos x="T0" y="T1"/>
                    </a:cxn>
                    <a:cxn ang="0">
                      <a:pos x="T2" y="T3"/>
                    </a:cxn>
                    <a:cxn ang="0">
                      <a:pos x="T4" y="T5"/>
                    </a:cxn>
                    <a:cxn ang="0">
                      <a:pos x="T6" y="T7"/>
                    </a:cxn>
                    <a:cxn ang="0">
                      <a:pos x="T8" y="T9"/>
                    </a:cxn>
                  </a:cxnLst>
                  <a:rect l="0" t="0" r="r" b="b"/>
                  <a:pathLst>
                    <a:path w="52" h="139">
                      <a:moveTo>
                        <a:pt x="0" y="139"/>
                      </a:moveTo>
                      <a:lnTo>
                        <a:pt x="0" y="0"/>
                      </a:lnTo>
                      <a:lnTo>
                        <a:pt x="52" y="0"/>
                      </a:lnTo>
                      <a:lnTo>
                        <a:pt x="52" y="135"/>
                      </a:lnTo>
                      <a:lnTo>
                        <a:pt x="0" y="139"/>
                      </a:lnTo>
                      <a:close/>
                    </a:path>
                  </a:pathLst>
                </a:custGeom>
                <a:solidFill>
                  <a:srgbClr val="FFFFFF"/>
                </a:solidFill>
                <a:ln w="1588">
                  <a:solidFill>
                    <a:srgbClr val="000000"/>
                  </a:solidFill>
                  <a:prstDash val="solid"/>
                  <a:round/>
                  <a:headEnd/>
                  <a:tailEnd/>
                </a:ln>
              </p:spPr>
              <p:txBody>
                <a:bodyPr/>
                <a:lstStyle/>
                <a:p>
                  <a:endParaRPr lang="en-AU"/>
                </a:p>
              </p:txBody>
            </p:sp>
            <p:sp>
              <p:nvSpPr>
                <p:cNvPr id="5427" name="Freeform 307"/>
                <p:cNvSpPr>
                  <a:spLocks/>
                </p:cNvSpPr>
                <p:nvPr/>
              </p:nvSpPr>
              <p:spPr bwMode="auto">
                <a:xfrm>
                  <a:off x="5398" y="821"/>
                  <a:ext cx="108" cy="24"/>
                </a:xfrm>
                <a:custGeom>
                  <a:avLst/>
                  <a:gdLst>
                    <a:gd name="T0" fmla="*/ 216 w 216"/>
                    <a:gd name="T1" fmla="*/ 0 h 48"/>
                    <a:gd name="T2" fmla="*/ 216 w 216"/>
                    <a:gd name="T3" fmla="*/ 33 h 48"/>
                    <a:gd name="T4" fmla="*/ 214 w 216"/>
                    <a:gd name="T5" fmla="*/ 33 h 48"/>
                    <a:gd name="T6" fmla="*/ 213 w 216"/>
                    <a:gd name="T7" fmla="*/ 35 h 48"/>
                    <a:gd name="T8" fmla="*/ 176 w 216"/>
                    <a:gd name="T9" fmla="*/ 39 h 48"/>
                    <a:gd name="T10" fmla="*/ 163 w 216"/>
                    <a:gd name="T11" fmla="*/ 39 h 48"/>
                    <a:gd name="T12" fmla="*/ 151 w 216"/>
                    <a:gd name="T13" fmla="*/ 41 h 48"/>
                    <a:gd name="T14" fmla="*/ 128 w 216"/>
                    <a:gd name="T15" fmla="*/ 41 h 48"/>
                    <a:gd name="T16" fmla="*/ 77 w 216"/>
                    <a:gd name="T17" fmla="*/ 43 h 48"/>
                    <a:gd name="T18" fmla="*/ 60 w 216"/>
                    <a:gd name="T19" fmla="*/ 41 h 48"/>
                    <a:gd name="T20" fmla="*/ 54 w 216"/>
                    <a:gd name="T21" fmla="*/ 45 h 48"/>
                    <a:gd name="T22" fmla="*/ 39 w 216"/>
                    <a:gd name="T23" fmla="*/ 45 h 48"/>
                    <a:gd name="T24" fmla="*/ 10 w 216"/>
                    <a:gd name="T25" fmla="*/ 48 h 48"/>
                    <a:gd name="T26" fmla="*/ 0 w 216"/>
                    <a:gd name="T27" fmla="*/ 43 h 48"/>
                    <a:gd name="T28" fmla="*/ 0 w 216"/>
                    <a:gd name="T29" fmla="*/ 2 h 48"/>
                    <a:gd name="T30" fmla="*/ 161 w 216"/>
                    <a:gd name="T31" fmla="*/ 0 h 48"/>
                    <a:gd name="T32" fmla="*/ 182 w 216"/>
                    <a:gd name="T33" fmla="*/ 0 h 48"/>
                    <a:gd name="T34" fmla="*/ 216 w 216"/>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8">
                      <a:moveTo>
                        <a:pt x="216" y="0"/>
                      </a:moveTo>
                      <a:lnTo>
                        <a:pt x="216" y="33"/>
                      </a:lnTo>
                      <a:lnTo>
                        <a:pt x="214" y="33"/>
                      </a:lnTo>
                      <a:lnTo>
                        <a:pt x="213" y="35"/>
                      </a:lnTo>
                      <a:lnTo>
                        <a:pt x="176" y="39"/>
                      </a:lnTo>
                      <a:lnTo>
                        <a:pt x="163" y="39"/>
                      </a:lnTo>
                      <a:lnTo>
                        <a:pt x="151" y="41"/>
                      </a:lnTo>
                      <a:lnTo>
                        <a:pt x="128" y="41"/>
                      </a:lnTo>
                      <a:lnTo>
                        <a:pt x="77" y="43"/>
                      </a:lnTo>
                      <a:lnTo>
                        <a:pt x="60" y="41"/>
                      </a:lnTo>
                      <a:lnTo>
                        <a:pt x="54" y="45"/>
                      </a:lnTo>
                      <a:lnTo>
                        <a:pt x="39" y="45"/>
                      </a:lnTo>
                      <a:lnTo>
                        <a:pt x="10" y="48"/>
                      </a:lnTo>
                      <a:lnTo>
                        <a:pt x="0" y="43"/>
                      </a:lnTo>
                      <a:lnTo>
                        <a:pt x="0" y="2"/>
                      </a:lnTo>
                      <a:lnTo>
                        <a:pt x="161" y="0"/>
                      </a:lnTo>
                      <a:lnTo>
                        <a:pt x="182" y="0"/>
                      </a:lnTo>
                      <a:lnTo>
                        <a:pt x="216" y="0"/>
                      </a:lnTo>
                      <a:close/>
                    </a:path>
                  </a:pathLst>
                </a:custGeom>
                <a:solidFill>
                  <a:srgbClr val="C2FFFF"/>
                </a:solidFill>
                <a:ln w="1588">
                  <a:solidFill>
                    <a:srgbClr val="000000"/>
                  </a:solidFill>
                  <a:prstDash val="solid"/>
                  <a:round/>
                  <a:headEnd/>
                  <a:tailEnd/>
                </a:ln>
              </p:spPr>
              <p:txBody>
                <a:bodyPr/>
                <a:lstStyle/>
                <a:p>
                  <a:endParaRPr lang="en-AU"/>
                </a:p>
              </p:txBody>
            </p:sp>
            <p:sp>
              <p:nvSpPr>
                <p:cNvPr id="5428" name="Freeform 308"/>
                <p:cNvSpPr>
                  <a:spLocks/>
                </p:cNvSpPr>
                <p:nvPr/>
              </p:nvSpPr>
              <p:spPr bwMode="auto">
                <a:xfrm>
                  <a:off x="5036" y="821"/>
                  <a:ext cx="30" cy="71"/>
                </a:xfrm>
                <a:custGeom>
                  <a:avLst/>
                  <a:gdLst>
                    <a:gd name="T0" fmla="*/ 60 w 60"/>
                    <a:gd name="T1" fmla="*/ 139 h 143"/>
                    <a:gd name="T2" fmla="*/ 2 w 60"/>
                    <a:gd name="T3" fmla="*/ 143 h 143"/>
                    <a:gd name="T4" fmla="*/ 0 w 60"/>
                    <a:gd name="T5" fmla="*/ 2 h 143"/>
                    <a:gd name="T6" fmla="*/ 58 w 60"/>
                    <a:gd name="T7" fmla="*/ 0 h 143"/>
                    <a:gd name="T8" fmla="*/ 60 w 60"/>
                    <a:gd name="T9" fmla="*/ 139 h 143"/>
                  </a:gdLst>
                  <a:ahLst/>
                  <a:cxnLst>
                    <a:cxn ang="0">
                      <a:pos x="T0" y="T1"/>
                    </a:cxn>
                    <a:cxn ang="0">
                      <a:pos x="T2" y="T3"/>
                    </a:cxn>
                    <a:cxn ang="0">
                      <a:pos x="T4" y="T5"/>
                    </a:cxn>
                    <a:cxn ang="0">
                      <a:pos x="T6" y="T7"/>
                    </a:cxn>
                    <a:cxn ang="0">
                      <a:pos x="T8" y="T9"/>
                    </a:cxn>
                  </a:cxnLst>
                  <a:rect l="0" t="0" r="r" b="b"/>
                  <a:pathLst>
                    <a:path w="60" h="143">
                      <a:moveTo>
                        <a:pt x="60" y="139"/>
                      </a:moveTo>
                      <a:lnTo>
                        <a:pt x="2" y="143"/>
                      </a:lnTo>
                      <a:lnTo>
                        <a:pt x="0" y="2"/>
                      </a:lnTo>
                      <a:lnTo>
                        <a:pt x="58" y="0"/>
                      </a:lnTo>
                      <a:lnTo>
                        <a:pt x="60" y="139"/>
                      </a:lnTo>
                      <a:close/>
                    </a:path>
                  </a:pathLst>
                </a:custGeom>
                <a:solidFill>
                  <a:srgbClr val="FFFFFF"/>
                </a:solidFill>
                <a:ln w="1588">
                  <a:solidFill>
                    <a:srgbClr val="000000"/>
                  </a:solidFill>
                  <a:prstDash val="solid"/>
                  <a:round/>
                  <a:headEnd/>
                  <a:tailEnd/>
                </a:ln>
              </p:spPr>
              <p:txBody>
                <a:bodyPr/>
                <a:lstStyle/>
                <a:p>
                  <a:endParaRPr lang="en-AU"/>
                </a:p>
              </p:txBody>
            </p:sp>
            <p:sp>
              <p:nvSpPr>
                <p:cNvPr id="5429" name="Rectangle 309"/>
                <p:cNvSpPr>
                  <a:spLocks noChangeArrowheads="1"/>
                </p:cNvSpPr>
                <p:nvPr/>
              </p:nvSpPr>
              <p:spPr bwMode="auto">
                <a:xfrm>
                  <a:off x="5029" y="822"/>
                  <a:ext cx="2" cy="28"/>
                </a:xfrm>
                <a:prstGeom prst="rect">
                  <a:avLst/>
                </a:prstGeom>
                <a:solidFill>
                  <a:srgbClr val="C2FFFF"/>
                </a:solidFill>
                <a:ln w="1588">
                  <a:solidFill>
                    <a:srgbClr val="000000"/>
                  </a:solidFill>
                  <a:miter lim="800000"/>
                  <a:headEnd/>
                  <a:tailEnd/>
                </a:ln>
              </p:spPr>
              <p:txBody>
                <a:bodyPr/>
                <a:lstStyle/>
                <a:p>
                  <a:endParaRPr lang="en-AU"/>
                </a:p>
              </p:txBody>
            </p:sp>
            <p:sp>
              <p:nvSpPr>
                <p:cNvPr id="5430" name="Freeform 310"/>
                <p:cNvSpPr>
                  <a:spLocks/>
                </p:cNvSpPr>
                <p:nvPr/>
              </p:nvSpPr>
              <p:spPr bwMode="auto">
                <a:xfrm>
                  <a:off x="5029" y="822"/>
                  <a:ext cx="5" cy="33"/>
                </a:xfrm>
                <a:custGeom>
                  <a:avLst/>
                  <a:gdLst>
                    <a:gd name="T0" fmla="*/ 10 w 10"/>
                    <a:gd name="T1" fmla="*/ 66 h 66"/>
                    <a:gd name="T2" fmla="*/ 0 w 10"/>
                    <a:gd name="T3" fmla="*/ 66 h 66"/>
                    <a:gd name="T4" fmla="*/ 0 w 10"/>
                    <a:gd name="T5" fmla="*/ 62 h 66"/>
                    <a:gd name="T6" fmla="*/ 6 w 10"/>
                    <a:gd name="T7" fmla="*/ 62 h 66"/>
                    <a:gd name="T8" fmla="*/ 6 w 10"/>
                    <a:gd name="T9" fmla="*/ 0 h 66"/>
                    <a:gd name="T10" fmla="*/ 10 w 10"/>
                    <a:gd name="T11" fmla="*/ 0 h 66"/>
                    <a:gd name="T12" fmla="*/ 10 w 10"/>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0" h="66">
                      <a:moveTo>
                        <a:pt x="10" y="66"/>
                      </a:moveTo>
                      <a:lnTo>
                        <a:pt x="0" y="66"/>
                      </a:lnTo>
                      <a:lnTo>
                        <a:pt x="0" y="62"/>
                      </a:lnTo>
                      <a:lnTo>
                        <a:pt x="6" y="62"/>
                      </a:lnTo>
                      <a:lnTo>
                        <a:pt x="6" y="0"/>
                      </a:lnTo>
                      <a:lnTo>
                        <a:pt x="10" y="0"/>
                      </a:lnTo>
                      <a:lnTo>
                        <a:pt x="10" y="66"/>
                      </a:lnTo>
                      <a:close/>
                    </a:path>
                  </a:pathLst>
                </a:custGeom>
                <a:solidFill>
                  <a:srgbClr val="FFFFFF"/>
                </a:solidFill>
                <a:ln w="1588">
                  <a:solidFill>
                    <a:srgbClr val="000000"/>
                  </a:solidFill>
                  <a:prstDash val="solid"/>
                  <a:round/>
                  <a:headEnd/>
                  <a:tailEnd/>
                </a:ln>
              </p:spPr>
              <p:txBody>
                <a:bodyPr/>
                <a:lstStyle/>
                <a:p>
                  <a:endParaRPr lang="en-AU"/>
                </a:p>
              </p:txBody>
            </p:sp>
            <p:sp>
              <p:nvSpPr>
                <p:cNvPr id="5431" name="Freeform 311"/>
                <p:cNvSpPr>
                  <a:spLocks/>
                </p:cNvSpPr>
                <p:nvPr/>
              </p:nvSpPr>
              <p:spPr bwMode="auto">
                <a:xfrm>
                  <a:off x="5069" y="823"/>
                  <a:ext cx="24" cy="63"/>
                </a:xfrm>
                <a:custGeom>
                  <a:avLst/>
                  <a:gdLst>
                    <a:gd name="T0" fmla="*/ 46 w 48"/>
                    <a:gd name="T1" fmla="*/ 125 h 127"/>
                    <a:gd name="T2" fmla="*/ 0 w 48"/>
                    <a:gd name="T3" fmla="*/ 127 h 127"/>
                    <a:gd name="T4" fmla="*/ 0 w 48"/>
                    <a:gd name="T5" fmla="*/ 0 h 127"/>
                    <a:gd name="T6" fmla="*/ 48 w 48"/>
                    <a:gd name="T7" fmla="*/ 0 h 127"/>
                    <a:gd name="T8" fmla="*/ 46 w 48"/>
                    <a:gd name="T9" fmla="*/ 125 h 127"/>
                  </a:gdLst>
                  <a:ahLst/>
                  <a:cxnLst>
                    <a:cxn ang="0">
                      <a:pos x="T0" y="T1"/>
                    </a:cxn>
                    <a:cxn ang="0">
                      <a:pos x="T2" y="T3"/>
                    </a:cxn>
                    <a:cxn ang="0">
                      <a:pos x="T4" y="T5"/>
                    </a:cxn>
                    <a:cxn ang="0">
                      <a:pos x="T6" y="T7"/>
                    </a:cxn>
                    <a:cxn ang="0">
                      <a:pos x="T8" y="T9"/>
                    </a:cxn>
                  </a:cxnLst>
                  <a:rect l="0" t="0" r="r" b="b"/>
                  <a:pathLst>
                    <a:path w="48" h="127">
                      <a:moveTo>
                        <a:pt x="46" y="125"/>
                      </a:moveTo>
                      <a:lnTo>
                        <a:pt x="0" y="127"/>
                      </a:lnTo>
                      <a:lnTo>
                        <a:pt x="0" y="0"/>
                      </a:lnTo>
                      <a:lnTo>
                        <a:pt x="48" y="0"/>
                      </a:lnTo>
                      <a:lnTo>
                        <a:pt x="46" y="125"/>
                      </a:lnTo>
                      <a:close/>
                    </a:path>
                  </a:pathLst>
                </a:custGeom>
                <a:solidFill>
                  <a:srgbClr val="000000"/>
                </a:solidFill>
                <a:ln w="1588">
                  <a:solidFill>
                    <a:srgbClr val="000000"/>
                  </a:solidFill>
                  <a:prstDash val="solid"/>
                  <a:round/>
                  <a:headEnd/>
                  <a:tailEnd/>
                </a:ln>
              </p:spPr>
              <p:txBody>
                <a:bodyPr/>
                <a:lstStyle/>
                <a:p>
                  <a:endParaRPr lang="en-AU"/>
                </a:p>
              </p:txBody>
            </p:sp>
            <p:sp>
              <p:nvSpPr>
                <p:cNvPr id="5432" name="Freeform 312"/>
                <p:cNvSpPr>
                  <a:spLocks/>
                </p:cNvSpPr>
                <p:nvPr/>
              </p:nvSpPr>
              <p:spPr bwMode="auto">
                <a:xfrm>
                  <a:off x="4831" y="823"/>
                  <a:ext cx="148" cy="11"/>
                </a:xfrm>
                <a:custGeom>
                  <a:avLst/>
                  <a:gdLst>
                    <a:gd name="T0" fmla="*/ 297 w 297"/>
                    <a:gd name="T1" fmla="*/ 16 h 21"/>
                    <a:gd name="T2" fmla="*/ 297 w 297"/>
                    <a:gd name="T3" fmla="*/ 18 h 21"/>
                    <a:gd name="T4" fmla="*/ 251 w 297"/>
                    <a:gd name="T5" fmla="*/ 18 h 21"/>
                    <a:gd name="T6" fmla="*/ 117 w 297"/>
                    <a:gd name="T7" fmla="*/ 19 h 21"/>
                    <a:gd name="T8" fmla="*/ 0 w 297"/>
                    <a:gd name="T9" fmla="*/ 21 h 21"/>
                    <a:gd name="T10" fmla="*/ 0 w 297"/>
                    <a:gd name="T11" fmla="*/ 8 h 21"/>
                    <a:gd name="T12" fmla="*/ 174 w 297"/>
                    <a:gd name="T13" fmla="*/ 2 h 21"/>
                    <a:gd name="T14" fmla="*/ 291 w 297"/>
                    <a:gd name="T15" fmla="*/ 0 h 21"/>
                    <a:gd name="T16" fmla="*/ 295 w 297"/>
                    <a:gd name="T17" fmla="*/ 0 h 21"/>
                    <a:gd name="T18" fmla="*/ 297 w 297"/>
                    <a:gd name="T1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21">
                      <a:moveTo>
                        <a:pt x="297" y="16"/>
                      </a:moveTo>
                      <a:lnTo>
                        <a:pt x="297" y="18"/>
                      </a:lnTo>
                      <a:lnTo>
                        <a:pt x="251" y="18"/>
                      </a:lnTo>
                      <a:lnTo>
                        <a:pt x="117" y="19"/>
                      </a:lnTo>
                      <a:lnTo>
                        <a:pt x="0" y="21"/>
                      </a:lnTo>
                      <a:lnTo>
                        <a:pt x="0" y="8"/>
                      </a:lnTo>
                      <a:lnTo>
                        <a:pt x="174" y="2"/>
                      </a:lnTo>
                      <a:lnTo>
                        <a:pt x="291" y="0"/>
                      </a:lnTo>
                      <a:lnTo>
                        <a:pt x="295" y="0"/>
                      </a:lnTo>
                      <a:lnTo>
                        <a:pt x="297" y="16"/>
                      </a:lnTo>
                      <a:close/>
                    </a:path>
                  </a:pathLst>
                </a:custGeom>
                <a:solidFill>
                  <a:srgbClr val="838383"/>
                </a:solidFill>
                <a:ln w="1588">
                  <a:solidFill>
                    <a:srgbClr val="000000"/>
                  </a:solidFill>
                  <a:prstDash val="solid"/>
                  <a:round/>
                  <a:headEnd/>
                  <a:tailEnd/>
                </a:ln>
              </p:spPr>
              <p:txBody>
                <a:bodyPr/>
                <a:lstStyle/>
                <a:p>
                  <a:endParaRPr lang="en-AU"/>
                </a:p>
              </p:txBody>
            </p:sp>
            <p:sp>
              <p:nvSpPr>
                <p:cNvPr id="5433" name="Freeform 313"/>
                <p:cNvSpPr>
                  <a:spLocks/>
                </p:cNvSpPr>
                <p:nvPr/>
              </p:nvSpPr>
              <p:spPr bwMode="auto">
                <a:xfrm>
                  <a:off x="4981" y="823"/>
                  <a:ext cx="8" cy="7"/>
                </a:xfrm>
                <a:custGeom>
                  <a:avLst/>
                  <a:gdLst>
                    <a:gd name="T0" fmla="*/ 0 w 18"/>
                    <a:gd name="T1" fmla="*/ 14 h 14"/>
                    <a:gd name="T2" fmla="*/ 0 w 18"/>
                    <a:gd name="T3" fmla="*/ 0 h 14"/>
                    <a:gd name="T4" fmla="*/ 18 w 18"/>
                    <a:gd name="T5" fmla="*/ 0 h 14"/>
                    <a:gd name="T6" fmla="*/ 0 w 18"/>
                    <a:gd name="T7" fmla="*/ 14 h 14"/>
                  </a:gdLst>
                  <a:ahLst/>
                  <a:cxnLst>
                    <a:cxn ang="0">
                      <a:pos x="T0" y="T1"/>
                    </a:cxn>
                    <a:cxn ang="0">
                      <a:pos x="T2" y="T3"/>
                    </a:cxn>
                    <a:cxn ang="0">
                      <a:pos x="T4" y="T5"/>
                    </a:cxn>
                    <a:cxn ang="0">
                      <a:pos x="T6" y="T7"/>
                    </a:cxn>
                  </a:cxnLst>
                  <a:rect l="0" t="0" r="r" b="b"/>
                  <a:pathLst>
                    <a:path w="18" h="14">
                      <a:moveTo>
                        <a:pt x="0" y="14"/>
                      </a:moveTo>
                      <a:lnTo>
                        <a:pt x="0" y="0"/>
                      </a:lnTo>
                      <a:lnTo>
                        <a:pt x="18" y="0"/>
                      </a:lnTo>
                      <a:lnTo>
                        <a:pt x="0" y="14"/>
                      </a:lnTo>
                      <a:close/>
                    </a:path>
                  </a:pathLst>
                </a:custGeom>
                <a:solidFill>
                  <a:srgbClr val="838383"/>
                </a:solidFill>
                <a:ln w="1588">
                  <a:solidFill>
                    <a:srgbClr val="000000"/>
                  </a:solidFill>
                  <a:prstDash val="solid"/>
                  <a:round/>
                  <a:headEnd/>
                  <a:tailEnd/>
                </a:ln>
              </p:spPr>
              <p:txBody>
                <a:bodyPr/>
                <a:lstStyle/>
                <a:p>
                  <a:endParaRPr lang="en-AU"/>
                </a:p>
              </p:txBody>
            </p:sp>
            <p:sp>
              <p:nvSpPr>
                <p:cNvPr id="5434" name="Freeform 314"/>
                <p:cNvSpPr>
                  <a:spLocks/>
                </p:cNvSpPr>
                <p:nvPr/>
              </p:nvSpPr>
              <p:spPr bwMode="auto">
                <a:xfrm>
                  <a:off x="5037" y="823"/>
                  <a:ext cx="27" cy="65"/>
                </a:xfrm>
                <a:custGeom>
                  <a:avLst/>
                  <a:gdLst>
                    <a:gd name="T0" fmla="*/ 54 w 54"/>
                    <a:gd name="T1" fmla="*/ 127 h 131"/>
                    <a:gd name="T2" fmla="*/ 2 w 54"/>
                    <a:gd name="T3" fmla="*/ 131 h 131"/>
                    <a:gd name="T4" fmla="*/ 0 w 54"/>
                    <a:gd name="T5" fmla="*/ 2 h 131"/>
                    <a:gd name="T6" fmla="*/ 54 w 54"/>
                    <a:gd name="T7" fmla="*/ 0 h 131"/>
                    <a:gd name="T8" fmla="*/ 54 w 54"/>
                    <a:gd name="T9" fmla="*/ 127 h 131"/>
                  </a:gdLst>
                  <a:ahLst/>
                  <a:cxnLst>
                    <a:cxn ang="0">
                      <a:pos x="T0" y="T1"/>
                    </a:cxn>
                    <a:cxn ang="0">
                      <a:pos x="T2" y="T3"/>
                    </a:cxn>
                    <a:cxn ang="0">
                      <a:pos x="T4" y="T5"/>
                    </a:cxn>
                    <a:cxn ang="0">
                      <a:pos x="T6" y="T7"/>
                    </a:cxn>
                    <a:cxn ang="0">
                      <a:pos x="T8" y="T9"/>
                    </a:cxn>
                  </a:cxnLst>
                  <a:rect l="0" t="0" r="r" b="b"/>
                  <a:pathLst>
                    <a:path w="54" h="131">
                      <a:moveTo>
                        <a:pt x="54" y="127"/>
                      </a:moveTo>
                      <a:lnTo>
                        <a:pt x="2" y="131"/>
                      </a:lnTo>
                      <a:lnTo>
                        <a:pt x="0" y="2"/>
                      </a:lnTo>
                      <a:lnTo>
                        <a:pt x="54" y="0"/>
                      </a:lnTo>
                      <a:lnTo>
                        <a:pt x="54" y="127"/>
                      </a:lnTo>
                      <a:close/>
                    </a:path>
                  </a:pathLst>
                </a:custGeom>
                <a:solidFill>
                  <a:srgbClr val="000000"/>
                </a:solidFill>
                <a:ln w="1588">
                  <a:solidFill>
                    <a:srgbClr val="000000"/>
                  </a:solidFill>
                  <a:prstDash val="solid"/>
                  <a:round/>
                  <a:headEnd/>
                  <a:tailEnd/>
                </a:ln>
              </p:spPr>
              <p:txBody>
                <a:bodyPr/>
                <a:lstStyle/>
                <a:p>
                  <a:endParaRPr lang="en-AU"/>
                </a:p>
              </p:txBody>
            </p:sp>
            <p:sp>
              <p:nvSpPr>
                <p:cNvPr id="5435" name="Freeform 315"/>
                <p:cNvSpPr>
                  <a:spLocks/>
                </p:cNvSpPr>
                <p:nvPr/>
              </p:nvSpPr>
              <p:spPr bwMode="auto">
                <a:xfrm>
                  <a:off x="5364" y="823"/>
                  <a:ext cx="15" cy="28"/>
                </a:xfrm>
                <a:custGeom>
                  <a:avLst/>
                  <a:gdLst>
                    <a:gd name="T0" fmla="*/ 31 w 31"/>
                    <a:gd name="T1" fmla="*/ 4 h 56"/>
                    <a:gd name="T2" fmla="*/ 31 w 31"/>
                    <a:gd name="T3" fmla="*/ 6 h 56"/>
                    <a:gd name="T4" fmla="*/ 19 w 31"/>
                    <a:gd name="T5" fmla="*/ 6 h 56"/>
                    <a:gd name="T6" fmla="*/ 18 w 31"/>
                    <a:gd name="T7" fmla="*/ 8 h 56"/>
                    <a:gd name="T8" fmla="*/ 19 w 31"/>
                    <a:gd name="T9" fmla="*/ 25 h 56"/>
                    <a:gd name="T10" fmla="*/ 19 w 31"/>
                    <a:gd name="T11" fmla="*/ 25 h 56"/>
                    <a:gd name="T12" fmla="*/ 21 w 31"/>
                    <a:gd name="T13" fmla="*/ 27 h 56"/>
                    <a:gd name="T14" fmla="*/ 29 w 31"/>
                    <a:gd name="T15" fmla="*/ 27 h 56"/>
                    <a:gd name="T16" fmla="*/ 31 w 31"/>
                    <a:gd name="T17" fmla="*/ 29 h 56"/>
                    <a:gd name="T18" fmla="*/ 31 w 31"/>
                    <a:gd name="T19" fmla="*/ 54 h 56"/>
                    <a:gd name="T20" fmla="*/ 2 w 31"/>
                    <a:gd name="T21" fmla="*/ 56 h 56"/>
                    <a:gd name="T22" fmla="*/ 2 w 31"/>
                    <a:gd name="T23" fmla="*/ 31 h 56"/>
                    <a:gd name="T24" fmla="*/ 16 w 31"/>
                    <a:gd name="T25" fmla="*/ 29 h 56"/>
                    <a:gd name="T26" fmla="*/ 16 w 31"/>
                    <a:gd name="T27" fmla="*/ 2 h 56"/>
                    <a:gd name="T28" fmla="*/ 0 w 31"/>
                    <a:gd name="T29" fmla="*/ 2 h 56"/>
                    <a:gd name="T30" fmla="*/ 0 w 31"/>
                    <a:gd name="T31" fmla="*/ 0 h 56"/>
                    <a:gd name="T32" fmla="*/ 23 w 31"/>
                    <a:gd name="T33" fmla="*/ 0 h 56"/>
                    <a:gd name="T34" fmla="*/ 31 w 31"/>
                    <a:gd name="T35" fmla="*/ 0 h 56"/>
                    <a:gd name="T36" fmla="*/ 31 w 31"/>
                    <a:gd name="T37"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56">
                      <a:moveTo>
                        <a:pt x="31" y="4"/>
                      </a:moveTo>
                      <a:lnTo>
                        <a:pt x="31" y="6"/>
                      </a:lnTo>
                      <a:lnTo>
                        <a:pt x="19" y="6"/>
                      </a:lnTo>
                      <a:lnTo>
                        <a:pt x="18" y="8"/>
                      </a:lnTo>
                      <a:lnTo>
                        <a:pt x="19" y="25"/>
                      </a:lnTo>
                      <a:lnTo>
                        <a:pt x="19" y="25"/>
                      </a:lnTo>
                      <a:lnTo>
                        <a:pt x="21" y="27"/>
                      </a:lnTo>
                      <a:lnTo>
                        <a:pt x="29" y="27"/>
                      </a:lnTo>
                      <a:lnTo>
                        <a:pt x="31" y="29"/>
                      </a:lnTo>
                      <a:lnTo>
                        <a:pt x="31" y="54"/>
                      </a:lnTo>
                      <a:lnTo>
                        <a:pt x="2" y="56"/>
                      </a:lnTo>
                      <a:lnTo>
                        <a:pt x="2" y="31"/>
                      </a:lnTo>
                      <a:lnTo>
                        <a:pt x="16" y="29"/>
                      </a:lnTo>
                      <a:lnTo>
                        <a:pt x="16" y="2"/>
                      </a:lnTo>
                      <a:lnTo>
                        <a:pt x="0" y="2"/>
                      </a:lnTo>
                      <a:lnTo>
                        <a:pt x="0" y="0"/>
                      </a:lnTo>
                      <a:lnTo>
                        <a:pt x="23" y="0"/>
                      </a:lnTo>
                      <a:lnTo>
                        <a:pt x="31" y="0"/>
                      </a:lnTo>
                      <a:lnTo>
                        <a:pt x="31" y="4"/>
                      </a:lnTo>
                      <a:close/>
                    </a:path>
                  </a:pathLst>
                </a:custGeom>
                <a:solidFill>
                  <a:srgbClr val="FFFFFF"/>
                </a:solidFill>
                <a:ln w="1588">
                  <a:solidFill>
                    <a:srgbClr val="000000"/>
                  </a:solidFill>
                  <a:prstDash val="solid"/>
                  <a:round/>
                  <a:headEnd/>
                  <a:tailEnd/>
                </a:ln>
              </p:spPr>
              <p:txBody>
                <a:bodyPr/>
                <a:lstStyle/>
                <a:p>
                  <a:endParaRPr lang="en-AU"/>
                </a:p>
              </p:txBody>
            </p:sp>
            <p:sp>
              <p:nvSpPr>
                <p:cNvPr id="5436" name="Freeform 316"/>
                <p:cNvSpPr>
                  <a:spLocks/>
                </p:cNvSpPr>
                <p:nvPr/>
              </p:nvSpPr>
              <p:spPr bwMode="auto">
                <a:xfrm>
                  <a:off x="5381" y="823"/>
                  <a:ext cx="4" cy="3"/>
                </a:xfrm>
                <a:custGeom>
                  <a:avLst/>
                  <a:gdLst>
                    <a:gd name="T0" fmla="*/ 2 w 7"/>
                    <a:gd name="T1" fmla="*/ 6 h 6"/>
                    <a:gd name="T2" fmla="*/ 0 w 7"/>
                    <a:gd name="T3" fmla="*/ 6 h 6"/>
                    <a:gd name="T4" fmla="*/ 0 w 7"/>
                    <a:gd name="T5" fmla="*/ 0 h 6"/>
                    <a:gd name="T6" fmla="*/ 7 w 7"/>
                    <a:gd name="T7" fmla="*/ 0 h 6"/>
                    <a:gd name="T8" fmla="*/ 2 w 7"/>
                    <a:gd name="T9" fmla="*/ 6 h 6"/>
                  </a:gdLst>
                  <a:ahLst/>
                  <a:cxnLst>
                    <a:cxn ang="0">
                      <a:pos x="T0" y="T1"/>
                    </a:cxn>
                    <a:cxn ang="0">
                      <a:pos x="T2" y="T3"/>
                    </a:cxn>
                    <a:cxn ang="0">
                      <a:pos x="T4" y="T5"/>
                    </a:cxn>
                    <a:cxn ang="0">
                      <a:pos x="T6" y="T7"/>
                    </a:cxn>
                    <a:cxn ang="0">
                      <a:pos x="T8" y="T9"/>
                    </a:cxn>
                  </a:cxnLst>
                  <a:rect l="0" t="0" r="r" b="b"/>
                  <a:pathLst>
                    <a:path w="7" h="6">
                      <a:moveTo>
                        <a:pt x="2" y="6"/>
                      </a:moveTo>
                      <a:lnTo>
                        <a:pt x="0" y="6"/>
                      </a:lnTo>
                      <a:lnTo>
                        <a:pt x="0" y="0"/>
                      </a:lnTo>
                      <a:lnTo>
                        <a:pt x="7" y="0"/>
                      </a:lnTo>
                      <a:lnTo>
                        <a:pt x="2" y="6"/>
                      </a:lnTo>
                      <a:close/>
                    </a:path>
                  </a:pathLst>
                </a:custGeom>
                <a:solidFill>
                  <a:srgbClr val="838383"/>
                </a:solidFill>
                <a:ln w="1588">
                  <a:solidFill>
                    <a:srgbClr val="000000"/>
                  </a:solidFill>
                  <a:prstDash val="solid"/>
                  <a:round/>
                  <a:headEnd/>
                  <a:tailEnd/>
                </a:ln>
              </p:spPr>
              <p:txBody>
                <a:bodyPr/>
                <a:lstStyle/>
                <a:p>
                  <a:endParaRPr lang="en-AU"/>
                </a:p>
              </p:txBody>
            </p:sp>
            <p:sp>
              <p:nvSpPr>
                <p:cNvPr id="5437" name="Freeform 317"/>
                <p:cNvSpPr>
                  <a:spLocks/>
                </p:cNvSpPr>
                <p:nvPr/>
              </p:nvSpPr>
              <p:spPr bwMode="auto">
                <a:xfrm>
                  <a:off x="5071" y="824"/>
                  <a:ext cx="20" cy="13"/>
                </a:xfrm>
                <a:custGeom>
                  <a:avLst/>
                  <a:gdLst>
                    <a:gd name="T0" fmla="*/ 40 w 40"/>
                    <a:gd name="T1" fmla="*/ 0 h 25"/>
                    <a:gd name="T2" fmla="*/ 40 w 40"/>
                    <a:gd name="T3" fmla="*/ 23 h 25"/>
                    <a:gd name="T4" fmla="*/ 37 w 40"/>
                    <a:gd name="T5" fmla="*/ 25 h 25"/>
                    <a:gd name="T6" fmla="*/ 0 w 40"/>
                    <a:gd name="T7" fmla="*/ 25 h 25"/>
                    <a:gd name="T8" fmla="*/ 0 w 40"/>
                    <a:gd name="T9" fmla="*/ 2 h 25"/>
                    <a:gd name="T10" fmla="*/ 40 w 40"/>
                    <a:gd name="T11" fmla="*/ 0 h 25"/>
                  </a:gdLst>
                  <a:ahLst/>
                  <a:cxnLst>
                    <a:cxn ang="0">
                      <a:pos x="T0" y="T1"/>
                    </a:cxn>
                    <a:cxn ang="0">
                      <a:pos x="T2" y="T3"/>
                    </a:cxn>
                    <a:cxn ang="0">
                      <a:pos x="T4" y="T5"/>
                    </a:cxn>
                    <a:cxn ang="0">
                      <a:pos x="T6" y="T7"/>
                    </a:cxn>
                    <a:cxn ang="0">
                      <a:pos x="T8" y="T9"/>
                    </a:cxn>
                    <a:cxn ang="0">
                      <a:pos x="T10" y="T11"/>
                    </a:cxn>
                  </a:cxnLst>
                  <a:rect l="0" t="0" r="r" b="b"/>
                  <a:pathLst>
                    <a:path w="40" h="25">
                      <a:moveTo>
                        <a:pt x="40" y="0"/>
                      </a:moveTo>
                      <a:lnTo>
                        <a:pt x="40" y="23"/>
                      </a:lnTo>
                      <a:lnTo>
                        <a:pt x="37" y="25"/>
                      </a:lnTo>
                      <a:lnTo>
                        <a:pt x="0" y="25"/>
                      </a:lnTo>
                      <a:lnTo>
                        <a:pt x="0" y="2"/>
                      </a:lnTo>
                      <a:lnTo>
                        <a:pt x="40" y="0"/>
                      </a:lnTo>
                      <a:close/>
                    </a:path>
                  </a:pathLst>
                </a:custGeom>
                <a:solidFill>
                  <a:srgbClr val="838383"/>
                </a:solidFill>
                <a:ln w="1588">
                  <a:solidFill>
                    <a:srgbClr val="000000"/>
                  </a:solidFill>
                  <a:prstDash val="solid"/>
                  <a:round/>
                  <a:headEnd/>
                  <a:tailEnd/>
                </a:ln>
              </p:spPr>
              <p:txBody>
                <a:bodyPr/>
                <a:lstStyle/>
                <a:p>
                  <a:endParaRPr lang="en-AU"/>
                </a:p>
              </p:txBody>
            </p:sp>
            <p:sp>
              <p:nvSpPr>
                <p:cNvPr id="5438" name="Freeform 318"/>
                <p:cNvSpPr>
                  <a:spLocks/>
                </p:cNvSpPr>
                <p:nvPr/>
              </p:nvSpPr>
              <p:spPr bwMode="auto">
                <a:xfrm>
                  <a:off x="5381" y="824"/>
                  <a:ext cx="6" cy="32"/>
                </a:xfrm>
                <a:custGeom>
                  <a:avLst/>
                  <a:gdLst>
                    <a:gd name="T0" fmla="*/ 0 w 11"/>
                    <a:gd name="T1" fmla="*/ 54 h 64"/>
                    <a:gd name="T2" fmla="*/ 0 w 11"/>
                    <a:gd name="T3" fmla="*/ 8 h 64"/>
                    <a:gd name="T4" fmla="*/ 11 w 11"/>
                    <a:gd name="T5" fmla="*/ 0 h 64"/>
                    <a:gd name="T6" fmla="*/ 11 w 11"/>
                    <a:gd name="T7" fmla="*/ 64 h 64"/>
                    <a:gd name="T8" fmla="*/ 0 w 11"/>
                    <a:gd name="T9" fmla="*/ 54 h 64"/>
                  </a:gdLst>
                  <a:ahLst/>
                  <a:cxnLst>
                    <a:cxn ang="0">
                      <a:pos x="T0" y="T1"/>
                    </a:cxn>
                    <a:cxn ang="0">
                      <a:pos x="T2" y="T3"/>
                    </a:cxn>
                    <a:cxn ang="0">
                      <a:pos x="T4" y="T5"/>
                    </a:cxn>
                    <a:cxn ang="0">
                      <a:pos x="T6" y="T7"/>
                    </a:cxn>
                    <a:cxn ang="0">
                      <a:pos x="T8" y="T9"/>
                    </a:cxn>
                  </a:cxnLst>
                  <a:rect l="0" t="0" r="r" b="b"/>
                  <a:pathLst>
                    <a:path w="11" h="64">
                      <a:moveTo>
                        <a:pt x="0" y="54"/>
                      </a:moveTo>
                      <a:lnTo>
                        <a:pt x="0" y="8"/>
                      </a:lnTo>
                      <a:lnTo>
                        <a:pt x="11" y="0"/>
                      </a:lnTo>
                      <a:lnTo>
                        <a:pt x="11" y="64"/>
                      </a:lnTo>
                      <a:lnTo>
                        <a:pt x="0" y="54"/>
                      </a:lnTo>
                      <a:close/>
                    </a:path>
                  </a:pathLst>
                </a:custGeom>
                <a:solidFill>
                  <a:srgbClr val="ABABAB"/>
                </a:solidFill>
                <a:ln w="1588">
                  <a:solidFill>
                    <a:srgbClr val="000000"/>
                  </a:solidFill>
                  <a:prstDash val="solid"/>
                  <a:round/>
                  <a:headEnd/>
                  <a:tailEnd/>
                </a:ln>
              </p:spPr>
              <p:txBody>
                <a:bodyPr/>
                <a:lstStyle/>
                <a:p>
                  <a:endParaRPr lang="en-AU"/>
                </a:p>
              </p:txBody>
            </p:sp>
            <p:sp>
              <p:nvSpPr>
                <p:cNvPr id="5439" name="Freeform 319"/>
                <p:cNvSpPr>
                  <a:spLocks/>
                </p:cNvSpPr>
                <p:nvPr/>
              </p:nvSpPr>
              <p:spPr bwMode="auto">
                <a:xfrm>
                  <a:off x="5039" y="825"/>
                  <a:ext cx="23" cy="13"/>
                </a:xfrm>
                <a:custGeom>
                  <a:avLst/>
                  <a:gdLst>
                    <a:gd name="T0" fmla="*/ 46 w 46"/>
                    <a:gd name="T1" fmla="*/ 25 h 25"/>
                    <a:gd name="T2" fmla="*/ 35 w 46"/>
                    <a:gd name="T3" fmla="*/ 25 h 25"/>
                    <a:gd name="T4" fmla="*/ 4 w 46"/>
                    <a:gd name="T5" fmla="*/ 25 h 25"/>
                    <a:gd name="T6" fmla="*/ 0 w 46"/>
                    <a:gd name="T7" fmla="*/ 23 h 25"/>
                    <a:gd name="T8" fmla="*/ 0 w 46"/>
                    <a:gd name="T9" fmla="*/ 0 h 25"/>
                    <a:gd name="T10" fmla="*/ 46 w 46"/>
                    <a:gd name="T11" fmla="*/ 0 h 25"/>
                    <a:gd name="T12" fmla="*/ 46 w 46"/>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6" h="25">
                      <a:moveTo>
                        <a:pt x="46" y="25"/>
                      </a:moveTo>
                      <a:lnTo>
                        <a:pt x="35" y="25"/>
                      </a:lnTo>
                      <a:lnTo>
                        <a:pt x="4" y="25"/>
                      </a:lnTo>
                      <a:lnTo>
                        <a:pt x="0" y="23"/>
                      </a:lnTo>
                      <a:lnTo>
                        <a:pt x="0" y="0"/>
                      </a:lnTo>
                      <a:lnTo>
                        <a:pt x="46" y="0"/>
                      </a:lnTo>
                      <a:lnTo>
                        <a:pt x="46" y="25"/>
                      </a:lnTo>
                      <a:close/>
                    </a:path>
                  </a:pathLst>
                </a:custGeom>
                <a:solidFill>
                  <a:srgbClr val="838383"/>
                </a:solidFill>
                <a:ln w="1588">
                  <a:solidFill>
                    <a:srgbClr val="000000"/>
                  </a:solidFill>
                  <a:prstDash val="solid"/>
                  <a:round/>
                  <a:headEnd/>
                  <a:tailEnd/>
                </a:ln>
              </p:spPr>
              <p:txBody>
                <a:bodyPr/>
                <a:lstStyle/>
                <a:p>
                  <a:endParaRPr lang="en-AU"/>
                </a:p>
              </p:txBody>
            </p:sp>
            <p:sp>
              <p:nvSpPr>
                <p:cNvPr id="5440" name="Freeform 320"/>
                <p:cNvSpPr>
                  <a:spLocks/>
                </p:cNvSpPr>
                <p:nvPr/>
              </p:nvSpPr>
              <p:spPr bwMode="auto">
                <a:xfrm>
                  <a:off x="4981" y="825"/>
                  <a:ext cx="8" cy="53"/>
                </a:xfrm>
                <a:custGeom>
                  <a:avLst/>
                  <a:gdLst>
                    <a:gd name="T0" fmla="*/ 18 w 18"/>
                    <a:gd name="T1" fmla="*/ 106 h 106"/>
                    <a:gd name="T2" fmla="*/ 0 w 18"/>
                    <a:gd name="T3" fmla="*/ 102 h 106"/>
                    <a:gd name="T4" fmla="*/ 0 w 18"/>
                    <a:gd name="T5" fmla="*/ 14 h 106"/>
                    <a:gd name="T6" fmla="*/ 18 w 18"/>
                    <a:gd name="T7" fmla="*/ 0 h 106"/>
                    <a:gd name="T8" fmla="*/ 18 w 18"/>
                    <a:gd name="T9" fmla="*/ 106 h 106"/>
                  </a:gdLst>
                  <a:ahLst/>
                  <a:cxnLst>
                    <a:cxn ang="0">
                      <a:pos x="T0" y="T1"/>
                    </a:cxn>
                    <a:cxn ang="0">
                      <a:pos x="T2" y="T3"/>
                    </a:cxn>
                    <a:cxn ang="0">
                      <a:pos x="T4" y="T5"/>
                    </a:cxn>
                    <a:cxn ang="0">
                      <a:pos x="T6" y="T7"/>
                    </a:cxn>
                    <a:cxn ang="0">
                      <a:pos x="T8" y="T9"/>
                    </a:cxn>
                  </a:cxnLst>
                  <a:rect l="0" t="0" r="r" b="b"/>
                  <a:pathLst>
                    <a:path w="18" h="106">
                      <a:moveTo>
                        <a:pt x="18" y="106"/>
                      </a:moveTo>
                      <a:lnTo>
                        <a:pt x="0" y="102"/>
                      </a:lnTo>
                      <a:lnTo>
                        <a:pt x="0" y="14"/>
                      </a:lnTo>
                      <a:lnTo>
                        <a:pt x="18" y="0"/>
                      </a:lnTo>
                      <a:lnTo>
                        <a:pt x="18" y="106"/>
                      </a:lnTo>
                      <a:close/>
                    </a:path>
                  </a:pathLst>
                </a:custGeom>
                <a:solidFill>
                  <a:srgbClr val="ABABAB"/>
                </a:solidFill>
                <a:ln w="1588">
                  <a:solidFill>
                    <a:srgbClr val="000000"/>
                  </a:solidFill>
                  <a:prstDash val="solid"/>
                  <a:round/>
                  <a:headEnd/>
                  <a:tailEnd/>
                </a:ln>
              </p:spPr>
              <p:txBody>
                <a:bodyPr/>
                <a:lstStyle/>
                <a:p>
                  <a:endParaRPr lang="en-AU"/>
                </a:p>
              </p:txBody>
            </p:sp>
            <p:sp>
              <p:nvSpPr>
                <p:cNvPr id="5441" name="Freeform 321"/>
                <p:cNvSpPr>
                  <a:spLocks/>
                </p:cNvSpPr>
                <p:nvPr/>
              </p:nvSpPr>
              <p:spPr bwMode="auto">
                <a:xfrm>
                  <a:off x="5375" y="827"/>
                  <a:ext cx="4" cy="8"/>
                </a:xfrm>
                <a:custGeom>
                  <a:avLst/>
                  <a:gdLst>
                    <a:gd name="T0" fmla="*/ 10 w 10"/>
                    <a:gd name="T1" fmla="*/ 15 h 15"/>
                    <a:gd name="T2" fmla="*/ 2 w 10"/>
                    <a:gd name="T3" fmla="*/ 15 h 15"/>
                    <a:gd name="T4" fmla="*/ 0 w 10"/>
                    <a:gd name="T5" fmla="*/ 15 h 15"/>
                    <a:gd name="T6" fmla="*/ 0 w 10"/>
                    <a:gd name="T7" fmla="*/ 2 h 15"/>
                    <a:gd name="T8" fmla="*/ 4 w 10"/>
                    <a:gd name="T9" fmla="*/ 0 h 15"/>
                    <a:gd name="T10" fmla="*/ 10 w 10"/>
                    <a:gd name="T11" fmla="*/ 0 h 15"/>
                    <a:gd name="T12" fmla="*/ 10 w 10"/>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10" y="15"/>
                      </a:moveTo>
                      <a:lnTo>
                        <a:pt x="2" y="15"/>
                      </a:lnTo>
                      <a:lnTo>
                        <a:pt x="0" y="15"/>
                      </a:lnTo>
                      <a:lnTo>
                        <a:pt x="0" y="2"/>
                      </a:lnTo>
                      <a:lnTo>
                        <a:pt x="4" y="0"/>
                      </a:lnTo>
                      <a:lnTo>
                        <a:pt x="10" y="0"/>
                      </a:lnTo>
                      <a:lnTo>
                        <a:pt x="10" y="15"/>
                      </a:lnTo>
                      <a:close/>
                    </a:path>
                  </a:pathLst>
                </a:custGeom>
                <a:solidFill>
                  <a:srgbClr val="FFFFFF"/>
                </a:solidFill>
                <a:ln w="1588">
                  <a:solidFill>
                    <a:srgbClr val="000000"/>
                  </a:solidFill>
                  <a:prstDash val="solid"/>
                  <a:round/>
                  <a:headEnd/>
                  <a:tailEnd/>
                </a:ln>
              </p:spPr>
              <p:txBody>
                <a:bodyPr/>
                <a:lstStyle/>
                <a:p>
                  <a:endParaRPr lang="en-AU"/>
                </a:p>
              </p:txBody>
            </p:sp>
            <p:sp>
              <p:nvSpPr>
                <p:cNvPr id="5442" name="Freeform 322"/>
                <p:cNvSpPr>
                  <a:spLocks/>
                </p:cNvSpPr>
                <p:nvPr/>
              </p:nvSpPr>
              <p:spPr bwMode="auto">
                <a:xfrm>
                  <a:off x="4991" y="828"/>
                  <a:ext cx="37" cy="31"/>
                </a:xfrm>
                <a:custGeom>
                  <a:avLst/>
                  <a:gdLst>
                    <a:gd name="T0" fmla="*/ 73 w 73"/>
                    <a:gd name="T1" fmla="*/ 59 h 61"/>
                    <a:gd name="T2" fmla="*/ 64 w 73"/>
                    <a:gd name="T3" fmla="*/ 59 h 61"/>
                    <a:gd name="T4" fmla="*/ 64 w 73"/>
                    <a:gd name="T5" fmla="*/ 4 h 61"/>
                    <a:gd name="T6" fmla="*/ 10 w 73"/>
                    <a:gd name="T7" fmla="*/ 4 h 61"/>
                    <a:gd name="T8" fmla="*/ 10 w 73"/>
                    <a:gd name="T9" fmla="*/ 61 h 61"/>
                    <a:gd name="T10" fmla="*/ 0 w 73"/>
                    <a:gd name="T11" fmla="*/ 61 h 61"/>
                    <a:gd name="T12" fmla="*/ 0 w 73"/>
                    <a:gd name="T13" fmla="*/ 0 h 61"/>
                    <a:gd name="T14" fmla="*/ 73 w 73"/>
                    <a:gd name="T15" fmla="*/ 0 h 61"/>
                    <a:gd name="T16" fmla="*/ 73 w 73"/>
                    <a:gd name="T17"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61">
                      <a:moveTo>
                        <a:pt x="73" y="59"/>
                      </a:moveTo>
                      <a:lnTo>
                        <a:pt x="64" y="59"/>
                      </a:lnTo>
                      <a:lnTo>
                        <a:pt x="64" y="4"/>
                      </a:lnTo>
                      <a:lnTo>
                        <a:pt x="10" y="4"/>
                      </a:lnTo>
                      <a:lnTo>
                        <a:pt x="10" y="61"/>
                      </a:lnTo>
                      <a:lnTo>
                        <a:pt x="0" y="61"/>
                      </a:lnTo>
                      <a:lnTo>
                        <a:pt x="0" y="0"/>
                      </a:lnTo>
                      <a:lnTo>
                        <a:pt x="73" y="0"/>
                      </a:lnTo>
                      <a:lnTo>
                        <a:pt x="73" y="59"/>
                      </a:lnTo>
                      <a:close/>
                    </a:path>
                  </a:pathLst>
                </a:custGeom>
                <a:solidFill>
                  <a:srgbClr val="FFFFFF"/>
                </a:solidFill>
                <a:ln w="1588">
                  <a:solidFill>
                    <a:srgbClr val="000000"/>
                  </a:solidFill>
                  <a:prstDash val="solid"/>
                  <a:round/>
                  <a:headEnd/>
                  <a:tailEnd/>
                </a:ln>
              </p:spPr>
              <p:txBody>
                <a:bodyPr/>
                <a:lstStyle/>
                <a:p>
                  <a:endParaRPr lang="en-AU"/>
                </a:p>
              </p:txBody>
            </p:sp>
            <p:sp>
              <p:nvSpPr>
                <p:cNvPr id="5443" name="Freeform 323"/>
                <p:cNvSpPr>
                  <a:spLocks/>
                </p:cNvSpPr>
                <p:nvPr/>
              </p:nvSpPr>
              <p:spPr bwMode="auto">
                <a:xfrm>
                  <a:off x="4999" y="832"/>
                  <a:ext cx="14" cy="33"/>
                </a:xfrm>
                <a:custGeom>
                  <a:avLst/>
                  <a:gdLst>
                    <a:gd name="T0" fmla="*/ 28 w 28"/>
                    <a:gd name="T1" fmla="*/ 5 h 67"/>
                    <a:gd name="T2" fmla="*/ 21 w 28"/>
                    <a:gd name="T3" fmla="*/ 5 h 67"/>
                    <a:gd name="T4" fmla="*/ 21 w 28"/>
                    <a:gd name="T5" fmla="*/ 32 h 67"/>
                    <a:gd name="T6" fmla="*/ 27 w 28"/>
                    <a:gd name="T7" fmla="*/ 32 h 67"/>
                    <a:gd name="T8" fmla="*/ 28 w 28"/>
                    <a:gd name="T9" fmla="*/ 67 h 67"/>
                    <a:gd name="T10" fmla="*/ 0 w 28"/>
                    <a:gd name="T11" fmla="*/ 67 h 67"/>
                    <a:gd name="T12" fmla="*/ 0 w 28"/>
                    <a:gd name="T13" fmla="*/ 40 h 67"/>
                    <a:gd name="T14" fmla="*/ 15 w 28"/>
                    <a:gd name="T15" fmla="*/ 38 h 67"/>
                    <a:gd name="T16" fmla="*/ 15 w 28"/>
                    <a:gd name="T17" fmla="*/ 1 h 67"/>
                    <a:gd name="T18" fmla="*/ 0 w 28"/>
                    <a:gd name="T19" fmla="*/ 1 h 67"/>
                    <a:gd name="T20" fmla="*/ 0 w 28"/>
                    <a:gd name="T21" fmla="*/ 0 h 67"/>
                    <a:gd name="T22" fmla="*/ 28 w 28"/>
                    <a:gd name="T23" fmla="*/ 0 h 67"/>
                    <a:gd name="T24" fmla="*/ 28 w 28"/>
                    <a:gd name="T2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67">
                      <a:moveTo>
                        <a:pt x="28" y="5"/>
                      </a:moveTo>
                      <a:lnTo>
                        <a:pt x="21" y="5"/>
                      </a:lnTo>
                      <a:lnTo>
                        <a:pt x="21" y="32"/>
                      </a:lnTo>
                      <a:lnTo>
                        <a:pt x="27" y="32"/>
                      </a:lnTo>
                      <a:lnTo>
                        <a:pt x="28" y="67"/>
                      </a:lnTo>
                      <a:lnTo>
                        <a:pt x="0" y="67"/>
                      </a:lnTo>
                      <a:lnTo>
                        <a:pt x="0" y="40"/>
                      </a:lnTo>
                      <a:lnTo>
                        <a:pt x="15" y="38"/>
                      </a:lnTo>
                      <a:lnTo>
                        <a:pt x="15" y="1"/>
                      </a:lnTo>
                      <a:lnTo>
                        <a:pt x="0" y="1"/>
                      </a:lnTo>
                      <a:lnTo>
                        <a:pt x="0" y="0"/>
                      </a:lnTo>
                      <a:lnTo>
                        <a:pt x="28" y="0"/>
                      </a:lnTo>
                      <a:lnTo>
                        <a:pt x="28" y="5"/>
                      </a:lnTo>
                      <a:close/>
                    </a:path>
                  </a:pathLst>
                </a:custGeom>
                <a:solidFill>
                  <a:srgbClr val="D9D9D9"/>
                </a:solidFill>
                <a:ln w="1588">
                  <a:solidFill>
                    <a:srgbClr val="000000"/>
                  </a:solidFill>
                  <a:prstDash val="solid"/>
                  <a:round/>
                  <a:headEnd/>
                  <a:tailEnd/>
                </a:ln>
              </p:spPr>
              <p:txBody>
                <a:bodyPr/>
                <a:lstStyle/>
                <a:p>
                  <a:endParaRPr lang="en-AU"/>
                </a:p>
              </p:txBody>
            </p:sp>
            <p:sp>
              <p:nvSpPr>
                <p:cNvPr id="5444" name="Freeform 324"/>
                <p:cNvSpPr>
                  <a:spLocks/>
                </p:cNvSpPr>
                <p:nvPr/>
              </p:nvSpPr>
              <p:spPr bwMode="auto">
                <a:xfrm>
                  <a:off x="5014" y="831"/>
                  <a:ext cx="5" cy="4"/>
                </a:xfrm>
                <a:custGeom>
                  <a:avLst/>
                  <a:gdLst>
                    <a:gd name="T0" fmla="*/ 0 w 10"/>
                    <a:gd name="T1" fmla="*/ 7 h 7"/>
                    <a:gd name="T2" fmla="*/ 0 w 10"/>
                    <a:gd name="T3" fmla="*/ 0 h 7"/>
                    <a:gd name="T4" fmla="*/ 10 w 10"/>
                    <a:gd name="T5" fmla="*/ 0 h 7"/>
                    <a:gd name="T6" fmla="*/ 0 w 10"/>
                    <a:gd name="T7" fmla="*/ 7 h 7"/>
                  </a:gdLst>
                  <a:ahLst/>
                  <a:cxnLst>
                    <a:cxn ang="0">
                      <a:pos x="T0" y="T1"/>
                    </a:cxn>
                    <a:cxn ang="0">
                      <a:pos x="T2" y="T3"/>
                    </a:cxn>
                    <a:cxn ang="0">
                      <a:pos x="T4" y="T5"/>
                    </a:cxn>
                    <a:cxn ang="0">
                      <a:pos x="T6" y="T7"/>
                    </a:cxn>
                  </a:cxnLst>
                  <a:rect l="0" t="0" r="r" b="b"/>
                  <a:pathLst>
                    <a:path w="10" h="7">
                      <a:moveTo>
                        <a:pt x="0" y="7"/>
                      </a:moveTo>
                      <a:lnTo>
                        <a:pt x="0" y="0"/>
                      </a:lnTo>
                      <a:lnTo>
                        <a:pt x="10" y="0"/>
                      </a:lnTo>
                      <a:lnTo>
                        <a:pt x="0" y="7"/>
                      </a:lnTo>
                      <a:close/>
                    </a:path>
                  </a:pathLst>
                </a:custGeom>
                <a:solidFill>
                  <a:srgbClr val="838383"/>
                </a:solidFill>
                <a:ln w="1588">
                  <a:solidFill>
                    <a:srgbClr val="000000"/>
                  </a:solidFill>
                  <a:prstDash val="solid"/>
                  <a:round/>
                  <a:headEnd/>
                  <a:tailEnd/>
                </a:ln>
              </p:spPr>
              <p:txBody>
                <a:bodyPr/>
                <a:lstStyle/>
                <a:p>
                  <a:endParaRPr lang="en-AU"/>
                </a:p>
              </p:txBody>
            </p:sp>
            <p:sp>
              <p:nvSpPr>
                <p:cNvPr id="5445" name="Freeform 325"/>
                <p:cNvSpPr>
                  <a:spLocks/>
                </p:cNvSpPr>
                <p:nvPr/>
              </p:nvSpPr>
              <p:spPr bwMode="auto">
                <a:xfrm>
                  <a:off x="4812" y="833"/>
                  <a:ext cx="17" cy="32"/>
                </a:xfrm>
                <a:custGeom>
                  <a:avLst/>
                  <a:gdLst>
                    <a:gd name="T0" fmla="*/ 32 w 32"/>
                    <a:gd name="T1" fmla="*/ 64 h 66"/>
                    <a:gd name="T2" fmla="*/ 0 w 32"/>
                    <a:gd name="T3" fmla="*/ 66 h 66"/>
                    <a:gd name="T4" fmla="*/ 2 w 32"/>
                    <a:gd name="T5" fmla="*/ 0 h 66"/>
                    <a:gd name="T6" fmla="*/ 32 w 32"/>
                    <a:gd name="T7" fmla="*/ 0 h 66"/>
                    <a:gd name="T8" fmla="*/ 32 w 32"/>
                    <a:gd name="T9" fmla="*/ 64 h 66"/>
                  </a:gdLst>
                  <a:ahLst/>
                  <a:cxnLst>
                    <a:cxn ang="0">
                      <a:pos x="T0" y="T1"/>
                    </a:cxn>
                    <a:cxn ang="0">
                      <a:pos x="T2" y="T3"/>
                    </a:cxn>
                    <a:cxn ang="0">
                      <a:pos x="T4" y="T5"/>
                    </a:cxn>
                    <a:cxn ang="0">
                      <a:pos x="T6" y="T7"/>
                    </a:cxn>
                    <a:cxn ang="0">
                      <a:pos x="T8" y="T9"/>
                    </a:cxn>
                  </a:cxnLst>
                  <a:rect l="0" t="0" r="r" b="b"/>
                  <a:pathLst>
                    <a:path w="32" h="66">
                      <a:moveTo>
                        <a:pt x="32" y="64"/>
                      </a:moveTo>
                      <a:lnTo>
                        <a:pt x="0" y="66"/>
                      </a:lnTo>
                      <a:lnTo>
                        <a:pt x="2" y="0"/>
                      </a:lnTo>
                      <a:lnTo>
                        <a:pt x="32" y="0"/>
                      </a:lnTo>
                      <a:lnTo>
                        <a:pt x="32" y="64"/>
                      </a:lnTo>
                      <a:close/>
                    </a:path>
                  </a:pathLst>
                </a:custGeom>
                <a:solidFill>
                  <a:srgbClr val="FFFFFF"/>
                </a:solidFill>
                <a:ln w="1588">
                  <a:solidFill>
                    <a:srgbClr val="000000"/>
                  </a:solidFill>
                  <a:prstDash val="solid"/>
                  <a:round/>
                  <a:headEnd/>
                  <a:tailEnd/>
                </a:ln>
              </p:spPr>
              <p:txBody>
                <a:bodyPr/>
                <a:lstStyle/>
                <a:p>
                  <a:endParaRPr lang="en-AU"/>
                </a:p>
              </p:txBody>
            </p:sp>
            <p:sp>
              <p:nvSpPr>
                <p:cNvPr id="5446" name="Freeform 326"/>
                <p:cNvSpPr>
                  <a:spLocks/>
                </p:cNvSpPr>
                <p:nvPr/>
              </p:nvSpPr>
              <p:spPr bwMode="auto">
                <a:xfrm>
                  <a:off x="5014" y="832"/>
                  <a:ext cx="6" cy="41"/>
                </a:xfrm>
                <a:custGeom>
                  <a:avLst/>
                  <a:gdLst>
                    <a:gd name="T0" fmla="*/ 12 w 12"/>
                    <a:gd name="T1" fmla="*/ 82 h 82"/>
                    <a:gd name="T2" fmla="*/ 0 w 12"/>
                    <a:gd name="T3" fmla="*/ 67 h 82"/>
                    <a:gd name="T4" fmla="*/ 0 w 12"/>
                    <a:gd name="T5" fmla="*/ 9 h 82"/>
                    <a:gd name="T6" fmla="*/ 12 w 12"/>
                    <a:gd name="T7" fmla="*/ 0 h 82"/>
                    <a:gd name="T8" fmla="*/ 12 w 12"/>
                    <a:gd name="T9" fmla="*/ 82 h 82"/>
                  </a:gdLst>
                  <a:ahLst/>
                  <a:cxnLst>
                    <a:cxn ang="0">
                      <a:pos x="T0" y="T1"/>
                    </a:cxn>
                    <a:cxn ang="0">
                      <a:pos x="T2" y="T3"/>
                    </a:cxn>
                    <a:cxn ang="0">
                      <a:pos x="T4" y="T5"/>
                    </a:cxn>
                    <a:cxn ang="0">
                      <a:pos x="T6" y="T7"/>
                    </a:cxn>
                    <a:cxn ang="0">
                      <a:pos x="T8" y="T9"/>
                    </a:cxn>
                  </a:cxnLst>
                  <a:rect l="0" t="0" r="r" b="b"/>
                  <a:pathLst>
                    <a:path w="12" h="82">
                      <a:moveTo>
                        <a:pt x="12" y="82"/>
                      </a:moveTo>
                      <a:lnTo>
                        <a:pt x="0" y="67"/>
                      </a:lnTo>
                      <a:lnTo>
                        <a:pt x="0" y="9"/>
                      </a:lnTo>
                      <a:lnTo>
                        <a:pt x="12" y="0"/>
                      </a:lnTo>
                      <a:lnTo>
                        <a:pt x="12" y="82"/>
                      </a:lnTo>
                      <a:close/>
                    </a:path>
                  </a:pathLst>
                </a:custGeom>
                <a:solidFill>
                  <a:srgbClr val="ABABAB"/>
                </a:solidFill>
                <a:ln w="1588">
                  <a:solidFill>
                    <a:srgbClr val="000000"/>
                  </a:solidFill>
                  <a:prstDash val="solid"/>
                  <a:round/>
                  <a:headEnd/>
                  <a:tailEnd/>
                </a:ln>
              </p:spPr>
              <p:txBody>
                <a:bodyPr/>
                <a:lstStyle/>
                <a:p>
                  <a:endParaRPr lang="en-AU"/>
                </a:p>
              </p:txBody>
            </p:sp>
            <p:sp>
              <p:nvSpPr>
                <p:cNvPr id="5447" name="Freeform 327"/>
                <p:cNvSpPr>
                  <a:spLocks/>
                </p:cNvSpPr>
                <p:nvPr/>
              </p:nvSpPr>
              <p:spPr bwMode="auto">
                <a:xfrm>
                  <a:off x="5277" y="833"/>
                  <a:ext cx="21" cy="14"/>
                </a:xfrm>
                <a:custGeom>
                  <a:avLst/>
                  <a:gdLst>
                    <a:gd name="T0" fmla="*/ 39 w 42"/>
                    <a:gd name="T1" fmla="*/ 0 h 29"/>
                    <a:gd name="T2" fmla="*/ 42 w 42"/>
                    <a:gd name="T3" fmla="*/ 2 h 29"/>
                    <a:gd name="T4" fmla="*/ 42 w 42"/>
                    <a:gd name="T5" fmla="*/ 24 h 29"/>
                    <a:gd name="T6" fmla="*/ 42 w 42"/>
                    <a:gd name="T7" fmla="*/ 24 h 29"/>
                    <a:gd name="T8" fmla="*/ 40 w 42"/>
                    <a:gd name="T9" fmla="*/ 27 h 29"/>
                    <a:gd name="T10" fmla="*/ 39 w 42"/>
                    <a:gd name="T11" fmla="*/ 27 h 29"/>
                    <a:gd name="T12" fmla="*/ 4 w 42"/>
                    <a:gd name="T13" fmla="*/ 29 h 29"/>
                    <a:gd name="T14" fmla="*/ 0 w 42"/>
                    <a:gd name="T15" fmla="*/ 27 h 29"/>
                    <a:gd name="T16" fmla="*/ 0 w 42"/>
                    <a:gd name="T17" fmla="*/ 4 h 29"/>
                    <a:gd name="T18" fmla="*/ 4 w 42"/>
                    <a:gd name="T19" fmla="*/ 4 h 29"/>
                    <a:gd name="T20" fmla="*/ 6 w 42"/>
                    <a:gd name="T21" fmla="*/ 0 h 29"/>
                    <a:gd name="T22" fmla="*/ 33 w 42"/>
                    <a:gd name="T23" fmla="*/ 0 h 29"/>
                    <a:gd name="T24" fmla="*/ 3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39" y="0"/>
                      </a:moveTo>
                      <a:lnTo>
                        <a:pt x="42" y="2"/>
                      </a:lnTo>
                      <a:lnTo>
                        <a:pt x="42" y="24"/>
                      </a:lnTo>
                      <a:lnTo>
                        <a:pt x="42" y="24"/>
                      </a:lnTo>
                      <a:lnTo>
                        <a:pt x="40" y="27"/>
                      </a:lnTo>
                      <a:lnTo>
                        <a:pt x="39" y="27"/>
                      </a:lnTo>
                      <a:lnTo>
                        <a:pt x="4" y="29"/>
                      </a:lnTo>
                      <a:lnTo>
                        <a:pt x="0" y="27"/>
                      </a:lnTo>
                      <a:lnTo>
                        <a:pt x="0" y="4"/>
                      </a:lnTo>
                      <a:lnTo>
                        <a:pt x="4" y="4"/>
                      </a:lnTo>
                      <a:lnTo>
                        <a:pt x="6" y="0"/>
                      </a:lnTo>
                      <a:lnTo>
                        <a:pt x="33" y="0"/>
                      </a:lnTo>
                      <a:lnTo>
                        <a:pt x="39" y="0"/>
                      </a:lnTo>
                      <a:close/>
                    </a:path>
                  </a:pathLst>
                </a:custGeom>
                <a:solidFill>
                  <a:srgbClr val="C2FFFF"/>
                </a:solidFill>
                <a:ln w="1588">
                  <a:solidFill>
                    <a:srgbClr val="000000"/>
                  </a:solidFill>
                  <a:prstDash val="solid"/>
                  <a:round/>
                  <a:headEnd/>
                  <a:tailEnd/>
                </a:ln>
              </p:spPr>
              <p:txBody>
                <a:bodyPr/>
                <a:lstStyle/>
                <a:p>
                  <a:endParaRPr lang="en-AU"/>
                </a:p>
              </p:txBody>
            </p:sp>
            <p:sp>
              <p:nvSpPr>
                <p:cNvPr id="5448" name="Freeform 328"/>
                <p:cNvSpPr>
                  <a:spLocks/>
                </p:cNvSpPr>
                <p:nvPr/>
              </p:nvSpPr>
              <p:spPr bwMode="auto">
                <a:xfrm>
                  <a:off x="5249" y="833"/>
                  <a:ext cx="20" cy="16"/>
                </a:xfrm>
                <a:custGeom>
                  <a:avLst/>
                  <a:gdLst>
                    <a:gd name="T0" fmla="*/ 38 w 38"/>
                    <a:gd name="T1" fmla="*/ 33 h 33"/>
                    <a:gd name="T2" fmla="*/ 34 w 38"/>
                    <a:gd name="T3" fmla="*/ 31 h 33"/>
                    <a:gd name="T4" fmla="*/ 29 w 38"/>
                    <a:gd name="T5" fmla="*/ 33 h 33"/>
                    <a:gd name="T6" fmla="*/ 0 w 38"/>
                    <a:gd name="T7" fmla="*/ 31 h 33"/>
                    <a:gd name="T8" fmla="*/ 0 w 38"/>
                    <a:gd name="T9" fmla="*/ 6 h 33"/>
                    <a:gd name="T10" fmla="*/ 17 w 38"/>
                    <a:gd name="T11" fmla="*/ 0 h 33"/>
                    <a:gd name="T12" fmla="*/ 23 w 38"/>
                    <a:gd name="T13" fmla="*/ 2 h 33"/>
                    <a:gd name="T14" fmla="*/ 36 w 38"/>
                    <a:gd name="T15" fmla="*/ 0 h 33"/>
                    <a:gd name="T16" fmla="*/ 38 w 38"/>
                    <a:gd name="T17" fmla="*/ 4 h 33"/>
                    <a:gd name="T18" fmla="*/ 38 w 38"/>
                    <a:gd name="T1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3">
                      <a:moveTo>
                        <a:pt x="38" y="33"/>
                      </a:moveTo>
                      <a:lnTo>
                        <a:pt x="34" y="31"/>
                      </a:lnTo>
                      <a:lnTo>
                        <a:pt x="29" y="33"/>
                      </a:lnTo>
                      <a:lnTo>
                        <a:pt x="0" y="31"/>
                      </a:lnTo>
                      <a:lnTo>
                        <a:pt x="0" y="6"/>
                      </a:lnTo>
                      <a:lnTo>
                        <a:pt x="17" y="0"/>
                      </a:lnTo>
                      <a:lnTo>
                        <a:pt x="23" y="2"/>
                      </a:lnTo>
                      <a:lnTo>
                        <a:pt x="36" y="0"/>
                      </a:lnTo>
                      <a:lnTo>
                        <a:pt x="38" y="4"/>
                      </a:lnTo>
                      <a:lnTo>
                        <a:pt x="38" y="33"/>
                      </a:lnTo>
                      <a:close/>
                    </a:path>
                  </a:pathLst>
                </a:custGeom>
                <a:solidFill>
                  <a:srgbClr val="C2FFFF"/>
                </a:solidFill>
                <a:ln w="1588">
                  <a:solidFill>
                    <a:srgbClr val="000000"/>
                  </a:solidFill>
                  <a:prstDash val="solid"/>
                  <a:round/>
                  <a:headEnd/>
                  <a:tailEnd/>
                </a:ln>
              </p:spPr>
              <p:txBody>
                <a:bodyPr/>
                <a:lstStyle/>
                <a:p>
                  <a:endParaRPr lang="en-AU"/>
                </a:p>
              </p:txBody>
            </p:sp>
            <p:sp>
              <p:nvSpPr>
                <p:cNvPr id="5449" name="Freeform 329"/>
                <p:cNvSpPr>
                  <a:spLocks/>
                </p:cNvSpPr>
                <p:nvPr/>
              </p:nvSpPr>
              <p:spPr bwMode="auto">
                <a:xfrm>
                  <a:off x="5308" y="830"/>
                  <a:ext cx="19" cy="10"/>
                </a:xfrm>
                <a:custGeom>
                  <a:avLst/>
                  <a:gdLst>
                    <a:gd name="T0" fmla="*/ 38 w 38"/>
                    <a:gd name="T1" fmla="*/ 4 h 21"/>
                    <a:gd name="T2" fmla="*/ 38 w 38"/>
                    <a:gd name="T3" fmla="*/ 0 h 21"/>
                    <a:gd name="T4" fmla="*/ 38 w 38"/>
                    <a:gd name="T5" fmla="*/ 21 h 21"/>
                    <a:gd name="T6" fmla="*/ 0 w 38"/>
                    <a:gd name="T7" fmla="*/ 21 h 21"/>
                    <a:gd name="T8" fmla="*/ 0 w 38"/>
                    <a:gd name="T9" fmla="*/ 4 h 21"/>
                    <a:gd name="T10" fmla="*/ 3 w 38"/>
                    <a:gd name="T11" fmla="*/ 5 h 21"/>
                    <a:gd name="T12" fmla="*/ 22 w 38"/>
                    <a:gd name="T13" fmla="*/ 5 h 21"/>
                    <a:gd name="T14" fmla="*/ 38 w 38"/>
                    <a:gd name="T15" fmla="*/ 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1">
                      <a:moveTo>
                        <a:pt x="38" y="4"/>
                      </a:moveTo>
                      <a:lnTo>
                        <a:pt x="38" y="0"/>
                      </a:lnTo>
                      <a:lnTo>
                        <a:pt x="38" y="21"/>
                      </a:lnTo>
                      <a:lnTo>
                        <a:pt x="0" y="21"/>
                      </a:lnTo>
                      <a:lnTo>
                        <a:pt x="0" y="4"/>
                      </a:lnTo>
                      <a:lnTo>
                        <a:pt x="3" y="5"/>
                      </a:lnTo>
                      <a:lnTo>
                        <a:pt x="22" y="5"/>
                      </a:lnTo>
                      <a:lnTo>
                        <a:pt x="38" y="4"/>
                      </a:lnTo>
                      <a:close/>
                    </a:path>
                  </a:pathLst>
                </a:custGeom>
                <a:solidFill>
                  <a:srgbClr val="C2FFFF"/>
                </a:solidFill>
                <a:ln w="1588">
                  <a:solidFill>
                    <a:srgbClr val="000000"/>
                  </a:solidFill>
                  <a:prstDash val="solid"/>
                  <a:round/>
                  <a:headEnd/>
                  <a:tailEnd/>
                </a:ln>
              </p:spPr>
              <p:txBody>
                <a:bodyPr/>
                <a:lstStyle/>
                <a:p>
                  <a:endParaRPr lang="en-AU"/>
                </a:p>
              </p:txBody>
            </p:sp>
            <p:sp>
              <p:nvSpPr>
                <p:cNvPr id="5450" name="Freeform 330"/>
                <p:cNvSpPr>
                  <a:spLocks/>
                </p:cNvSpPr>
                <p:nvPr/>
              </p:nvSpPr>
              <p:spPr bwMode="auto">
                <a:xfrm>
                  <a:off x="4831" y="834"/>
                  <a:ext cx="148" cy="30"/>
                </a:xfrm>
                <a:custGeom>
                  <a:avLst/>
                  <a:gdLst>
                    <a:gd name="T0" fmla="*/ 295 w 297"/>
                    <a:gd name="T1" fmla="*/ 50 h 62"/>
                    <a:gd name="T2" fmla="*/ 291 w 297"/>
                    <a:gd name="T3" fmla="*/ 52 h 62"/>
                    <a:gd name="T4" fmla="*/ 287 w 297"/>
                    <a:gd name="T5" fmla="*/ 52 h 62"/>
                    <a:gd name="T6" fmla="*/ 278 w 297"/>
                    <a:gd name="T7" fmla="*/ 48 h 62"/>
                    <a:gd name="T8" fmla="*/ 268 w 297"/>
                    <a:gd name="T9" fmla="*/ 52 h 62"/>
                    <a:gd name="T10" fmla="*/ 255 w 297"/>
                    <a:gd name="T11" fmla="*/ 52 h 62"/>
                    <a:gd name="T12" fmla="*/ 197 w 297"/>
                    <a:gd name="T13" fmla="*/ 54 h 62"/>
                    <a:gd name="T14" fmla="*/ 176 w 297"/>
                    <a:gd name="T15" fmla="*/ 54 h 62"/>
                    <a:gd name="T16" fmla="*/ 138 w 297"/>
                    <a:gd name="T17" fmla="*/ 56 h 62"/>
                    <a:gd name="T18" fmla="*/ 126 w 297"/>
                    <a:gd name="T19" fmla="*/ 58 h 62"/>
                    <a:gd name="T20" fmla="*/ 115 w 297"/>
                    <a:gd name="T21" fmla="*/ 60 h 62"/>
                    <a:gd name="T22" fmla="*/ 109 w 297"/>
                    <a:gd name="T23" fmla="*/ 60 h 62"/>
                    <a:gd name="T24" fmla="*/ 107 w 297"/>
                    <a:gd name="T25" fmla="*/ 58 h 62"/>
                    <a:gd name="T26" fmla="*/ 94 w 297"/>
                    <a:gd name="T27" fmla="*/ 58 h 62"/>
                    <a:gd name="T28" fmla="*/ 61 w 297"/>
                    <a:gd name="T29" fmla="*/ 58 h 62"/>
                    <a:gd name="T30" fmla="*/ 40 w 297"/>
                    <a:gd name="T31" fmla="*/ 58 h 62"/>
                    <a:gd name="T32" fmla="*/ 27 w 297"/>
                    <a:gd name="T33" fmla="*/ 62 h 62"/>
                    <a:gd name="T34" fmla="*/ 25 w 297"/>
                    <a:gd name="T35" fmla="*/ 60 h 62"/>
                    <a:gd name="T36" fmla="*/ 23 w 297"/>
                    <a:gd name="T37" fmla="*/ 60 h 62"/>
                    <a:gd name="T38" fmla="*/ 23 w 297"/>
                    <a:gd name="T39" fmla="*/ 60 h 62"/>
                    <a:gd name="T40" fmla="*/ 21 w 297"/>
                    <a:gd name="T41" fmla="*/ 58 h 62"/>
                    <a:gd name="T42" fmla="*/ 0 w 297"/>
                    <a:gd name="T43" fmla="*/ 58 h 62"/>
                    <a:gd name="T44" fmla="*/ 0 w 297"/>
                    <a:gd name="T45" fmla="*/ 6 h 62"/>
                    <a:gd name="T46" fmla="*/ 98 w 297"/>
                    <a:gd name="T47" fmla="*/ 2 h 62"/>
                    <a:gd name="T48" fmla="*/ 134 w 297"/>
                    <a:gd name="T49" fmla="*/ 2 h 62"/>
                    <a:gd name="T50" fmla="*/ 245 w 297"/>
                    <a:gd name="T51" fmla="*/ 0 h 62"/>
                    <a:gd name="T52" fmla="*/ 297 w 297"/>
                    <a:gd name="T53" fmla="*/ 0 h 62"/>
                    <a:gd name="T54" fmla="*/ 295 w 297"/>
                    <a:gd name="T55"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7" h="62">
                      <a:moveTo>
                        <a:pt x="295" y="50"/>
                      </a:moveTo>
                      <a:lnTo>
                        <a:pt x="291" y="52"/>
                      </a:lnTo>
                      <a:lnTo>
                        <a:pt x="287" y="52"/>
                      </a:lnTo>
                      <a:lnTo>
                        <a:pt x="278" y="48"/>
                      </a:lnTo>
                      <a:lnTo>
                        <a:pt x="268" y="52"/>
                      </a:lnTo>
                      <a:lnTo>
                        <a:pt x="255" y="52"/>
                      </a:lnTo>
                      <a:lnTo>
                        <a:pt x="197" y="54"/>
                      </a:lnTo>
                      <a:lnTo>
                        <a:pt x="176" y="54"/>
                      </a:lnTo>
                      <a:lnTo>
                        <a:pt x="138" y="56"/>
                      </a:lnTo>
                      <a:lnTo>
                        <a:pt x="126" y="58"/>
                      </a:lnTo>
                      <a:lnTo>
                        <a:pt x="115" y="60"/>
                      </a:lnTo>
                      <a:lnTo>
                        <a:pt x="109" y="60"/>
                      </a:lnTo>
                      <a:lnTo>
                        <a:pt x="107" y="58"/>
                      </a:lnTo>
                      <a:lnTo>
                        <a:pt x="94" y="58"/>
                      </a:lnTo>
                      <a:lnTo>
                        <a:pt x="61" y="58"/>
                      </a:lnTo>
                      <a:lnTo>
                        <a:pt x="40" y="58"/>
                      </a:lnTo>
                      <a:lnTo>
                        <a:pt x="27" y="62"/>
                      </a:lnTo>
                      <a:lnTo>
                        <a:pt x="25" y="60"/>
                      </a:lnTo>
                      <a:lnTo>
                        <a:pt x="23" y="60"/>
                      </a:lnTo>
                      <a:lnTo>
                        <a:pt x="23" y="60"/>
                      </a:lnTo>
                      <a:lnTo>
                        <a:pt x="21" y="58"/>
                      </a:lnTo>
                      <a:lnTo>
                        <a:pt x="0" y="58"/>
                      </a:lnTo>
                      <a:lnTo>
                        <a:pt x="0" y="6"/>
                      </a:lnTo>
                      <a:lnTo>
                        <a:pt x="98" y="2"/>
                      </a:lnTo>
                      <a:lnTo>
                        <a:pt x="134" y="2"/>
                      </a:lnTo>
                      <a:lnTo>
                        <a:pt x="245" y="0"/>
                      </a:lnTo>
                      <a:lnTo>
                        <a:pt x="297" y="0"/>
                      </a:lnTo>
                      <a:lnTo>
                        <a:pt x="295" y="50"/>
                      </a:lnTo>
                      <a:close/>
                    </a:path>
                  </a:pathLst>
                </a:custGeom>
                <a:solidFill>
                  <a:srgbClr val="C2FFFF"/>
                </a:solidFill>
                <a:ln w="1588">
                  <a:solidFill>
                    <a:srgbClr val="000000"/>
                  </a:solidFill>
                  <a:prstDash val="solid"/>
                  <a:round/>
                  <a:headEnd/>
                  <a:tailEnd/>
                </a:ln>
              </p:spPr>
              <p:txBody>
                <a:bodyPr/>
                <a:lstStyle/>
                <a:p>
                  <a:endParaRPr lang="en-AU"/>
                </a:p>
              </p:txBody>
            </p:sp>
            <p:sp>
              <p:nvSpPr>
                <p:cNvPr id="5451" name="Freeform 331"/>
                <p:cNvSpPr>
                  <a:spLocks/>
                </p:cNvSpPr>
                <p:nvPr/>
              </p:nvSpPr>
              <p:spPr bwMode="auto">
                <a:xfrm>
                  <a:off x="5099" y="834"/>
                  <a:ext cx="142" cy="14"/>
                </a:xfrm>
                <a:custGeom>
                  <a:avLst/>
                  <a:gdLst>
                    <a:gd name="T0" fmla="*/ 279 w 283"/>
                    <a:gd name="T1" fmla="*/ 0 h 29"/>
                    <a:gd name="T2" fmla="*/ 283 w 283"/>
                    <a:gd name="T3" fmla="*/ 2 h 29"/>
                    <a:gd name="T4" fmla="*/ 283 w 283"/>
                    <a:gd name="T5" fmla="*/ 20 h 29"/>
                    <a:gd name="T6" fmla="*/ 0 w 283"/>
                    <a:gd name="T7" fmla="*/ 29 h 29"/>
                    <a:gd name="T8" fmla="*/ 0 w 283"/>
                    <a:gd name="T9" fmla="*/ 4 h 29"/>
                    <a:gd name="T10" fmla="*/ 5 w 283"/>
                    <a:gd name="T11" fmla="*/ 8 h 29"/>
                    <a:gd name="T12" fmla="*/ 36 w 283"/>
                    <a:gd name="T13" fmla="*/ 6 h 29"/>
                    <a:gd name="T14" fmla="*/ 101 w 283"/>
                    <a:gd name="T15" fmla="*/ 6 h 29"/>
                    <a:gd name="T16" fmla="*/ 122 w 283"/>
                    <a:gd name="T17" fmla="*/ 6 h 29"/>
                    <a:gd name="T18" fmla="*/ 126 w 283"/>
                    <a:gd name="T19" fmla="*/ 4 h 29"/>
                    <a:gd name="T20" fmla="*/ 147 w 283"/>
                    <a:gd name="T21" fmla="*/ 2 h 29"/>
                    <a:gd name="T22" fmla="*/ 197 w 283"/>
                    <a:gd name="T23" fmla="*/ 4 h 29"/>
                    <a:gd name="T24" fmla="*/ 225 w 283"/>
                    <a:gd name="T25" fmla="*/ 2 h 29"/>
                    <a:gd name="T26" fmla="*/ 252 w 283"/>
                    <a:gd name="T27" fmla="*/ 2 h 29"/>
                    <a:gd name="T28" fmla="*/ 254 w 283"/>
                    <a:gd name="T29" fmla="*/ 0 h 29"/>
                    <a:gd name="T30" fmla="*/ 258 w 283"/>
                    <a:gd name="T31" fmla="*/ 2 h 29"/>
                    <a:gd name="T32" fmla="*/ 279 w 283"/>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9">
                      <a:moveTo>
                        <a:pt x="279" y="0"/>
                      </a:moveTo>
                      <a:lnTo>
                        <a:pt x="283" y="2"/>
                      </a:lnTo>
                      <a:lnTo>
                        <a:pt x="283" y="20"/>
                      </a:lnTo>
                      <a:lnTo>
                        <a:pt x="0" y="29"/>
                      </a:lnTo>
                      <a:lnTo>
                        <a:pt x="0" y="4"/>
                      </a:lnTo>
                      <a:lnTo>
                        <a:pt x="5" y="8"/>
                      </a:lnTo>
                      <a:lnTo>
                        <a:pt x="36" y="6"/>
                      </a:lnTo>
                      <a:lnTo>
                        <a:pt x="101" y="6"/>
                      </a:lnTo>
                      <a:lnTo>
                        <a:pt x="122" y="6"/>
                      </a:lnTo>
                      <a:lnTo>
                        <a:pt x="126" y="4"/>
                      </a:lnTo>
                      <a:lnTo>
                        <a:pt x="147" y="2"/>
                      </a:lnTo>
                      <a:lnTo>
                        <a:pt x="197" y="4"/>
                      </a:lnTo>
                      <a:lnTo>
                        <a:pt x="225" y="2"/>
                      </a:lnTo>
                      <a:lnTo>
                        <a:pt x="252" y="2"/>
                      </a:lnTo>
                      <a:lnTo>
                        <a:pt x="254" y="0"/>
                      </a:lnTo>
                      <a:lnTo>
                        <a:pt x="258" y="2"/>
                      </a:lnTo>
                      <a:lnTo>
                        <a:pt x="279" y="0"/>
                      </a:lnTo>
                      <a:close/>
                    </a:path>
                  </a:pathLst>
                </a:custGeom>
                <a:solidFill>
                  <a:srgbClr val="C2FFFF"/>
                </a:solidFill>
                <a:ln w="1588">
                  <a:solidFill>
                    <a:srgbClr val="000000"/>
                  </a:solidFill>
                  <a:prstDash val="solid"/>
                  <a:round/>
                  <a:headEnd/>
                  <a:tailEnd/>
                </a:ln>
              </p:spPr>
              <p:txBody>
                <a:bodyPr/>
                <a:lstStyle/>
                <a:p>
                  <a:endParaRPr lang="en-AU"/>
                </a:p>
              </p:txBody>
            </p:sp>
            <p:sp>
              <p:nvSpPr>
                <p:cNvPr id="5452" name="Rectangle 332"/>
                <p:cNvSpPr>
                  <a:spLocks noChangeArrowheads="1"/>
                </p:cNvSpPr>
                <p:nvPr/>
              </p:nvSpPr>
              <p:spPr bwMode="auto">
                <a:xfrm>
                  <a:off x="5010" y="837"/>
                  <a:ext cx="2" cy="9"/>
                </a:xfrm>
                <a:prstGeom prst="rect">
                  <a:avLst/>
                </a:prstGeom>
                <a:solidFill>
                  <a:srgbClr val="FFFFFF"/>
                </a:solidFill>
                <a:ln w="1588">
                  <a:solidFill>
                    <a:srgbClr val="000000"/>
                  </a:solidFill>
                  <a:miter lim="800000"/>
                  <a:headEnd/>
                  <a:tailEnd/>
                </a:ln>
              </p:spPr>
              <p:txBody>
                <a:bodyPr/>
                <a:lstStyle/>
                <a:p>
                  <a:endParaRPr lang="en-AU"/>
                </a:p>
              </p:txBody>
            </p:sp>
            <p:sp>
              <p:nvSpPr>
                <p:cNvPr id="5453" name="Freeform 333"/>
                <p:cNvSpPr>
                  <a:spLocks/>
                </p:cNvSpPr>
                <p:nvPr/>
              </p:nvSpPr>
              <p:spPr bwMode="auto">
                <a:xfrm>
                  <a:off x="4641" y="831"/>
                  <a:ext cx="168" cy="78"/>
                </a:xfrm>
                <a:custGeom>
                  <a:avLst/>
                  <a:gdLst>
                    <a:gd name="T0" fmla="*/ 334 w 334"/>
                    <a:gd name="T1" fmla="*/ 155 h 155"/>
                    <a:gd name="T2" fmla="*/ 0 w 334"/>
                    <a:gd name="T3" fmla="*/ 53 h 155"/>
                    <a:gd name="T4" fmla="*/ 0 w 334"/>
                    <a:gd name="T5" fmla="*/ 0 h 155"/>
                    <a:gd name="T6" fmla="*/ 334 w 334"/>
                    <a:gd name="T7" fmla="*/ 73 h 155"/>
                    <a:gd name="T8" fmla="*/ 334 w 334"/>
                    <a:gd name="T9" fmla="*/ 155 h 155"/>
                  </a:gdLst>
                  <a:ahLst/>
                  <a:cxnLst>
                    <a:cxn ang="0">
                      <a:pos x="T0" y="T1"/>
                    </a:cxn>
                    <a:cxn ang="0">
                      <a:pos x="T2" y="T3"/>
                    </a:cxn>
                    <a:cxn ang="0">
                      <a:pos x="T4" y="T5"/>
                    </a:cxn>
                    <a:cxn ang="0">
                      <a:pos x="T6" y="T7"/>
                    </a:cxn>
                    <a:cxn ang="0">
                      <a:pos x="T8" y="T9"/>
                    </a:cxn>
                  </a:cxnLst>
                  <a:rect l="0" t="0" r="r" b="b"/>
                  <a:pathLst>
                    <a:path w="334" h="155">
                      <a:moveTo>
                        <a:pt x="334" y="155"/>
                      </a:moveTo>
                      <a:lnTo>
                        <a:pt x="0" y="53"/>
                      </a:lnTo>
                      <a:lnTo>
                        <a:pt x="0" y="0"/>
                      </a:lnTo>
                      <a:lnTo>
                        <a:pt x="334" y="73"/>
                      </a:lnTo>
                      <a:lnTo>
                        <a:pt x="334" y="155"/>
                      </a:lnTo>
                      <a:close/>
                    </a:path>
                  </a:pathLst>
                </a:custGeom>
                <a:solidFill>
                  <a:srgbClr val="3FFFFF"/>
                </a:solidFill>
                <a:ln w="1588">
                  <a:solidFill>
                    <a:srgbClr val="000000"/>
                  </a:solidFill>
                  <a:prstDash val="solid"/>
                  <a:round/>
                  <a:headEnd/>
                  <a:tailEnd/>
                </a:ln>
              </p:spPr>
              <p:txBody>
                <a:bodyPr/>
                <a:lstStyle/>
                <a:p>
                  <a:endParaRPr lang="en-AU"/>
                </a:p>
              </p:txBody>
            </p:sp>
            <p:sp>
              <p:nvSpPr>
                <p:cNvPr id="5454" name="Freeform 334"/>
                <p:cNvSpPr>
                  <a:spLocks/>
                </p:cNvSpPr>
                <p:nvPr/>
              </p:nvSpPr>
              <p:spPr bwMode="auto">
                <a:xfrm>
                  <a:off x="5071" y="838"/>
                  <a:ext cx="20" cy="17"/>
                </a:xfrm>
                <a:custGeom>
                  <a:avLst/>
                  <a:gdLst>
                    <a:gd name="T0" fmla="*/ 40 w 40"/>
                    <a:gd name="T1" fmla="*/ 4 h 33"/>
                    <a:gd name="T2" fmla="*/ 40 w 40"/>
                    <a:gd name="T3" fmla="*/ 31 h 33"/>
                    <a:gd name="T4" fmla="*/ 31 w 40"/>
                    <a:gd name="T5" fmla="*/ 33 h 33"/>
                    <a:gd name="T6" fmla="*/ 4 w 40"/>
                    <a:gd name="T7" fmla="*/ 33 h 33"/>
                    <a:gd name="T8" fmla="*/ 0 w 40"/>
                    <a:gd name="T9" fmla="*/ 33 h 33"/>
                    <a:gd name="T10" fmla="*/ 0 w 40"/>
                    <a:gd name="T11" fmla="*/ 2 h 33"/>
                    <a:gd name="T12" fmla="*/ 4 w 40"/>
                    <a:gd name="T13" fmla="*/ 0 h 33"/>
                    <a:gd name="T14" fmla="*/ 38 w 40"/>
                    <a:gd name="T15" fmla="*/ 0 h 33"/>
                    <a:gd name="T16" fmla="*/ 40 w 40"/>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40" y="4"/>
                      </a:moveTo>
                      <a:lnTo>
                        <a:pt x="40" y="31"/>
                      </a:lnTo>
                      <a:lnTo>
                        <a:pt x="31" y="33"/>
                      </a:lnTo>
                      <a:lnTo>
                        <a:pt x="4" y="33"/>
                      </a:lnTo>
                      <a:lnTo>
                        <a:pt x="0" y="33"/>
                      </a:lnTo>
                      <a:lnTo>
                        <a:pt x="0" y="2"/>
                      </a:lnTo>
                      <a:lnTo>
                        <a:pt x="4" y="0"/>
                      </a:lnTo>
                      <a:lnTo>
                        <a:pt x="38" y="0"/>
                      </a:lnTo>
                      <a:lnTo>
                        <a:pt x="40" y="4"/>
                      </a:lnTo>
                      <a:close/>
                    </a:path>
                  </a:pathLst>
                </a:custGeom>
                <a:solidFill>
                  <a:srgbClr val="C2FFFF"/>
                </a:solidFill>
                <a:ln w="1588">
                  <a:solidFill>
                    <a:srgbClr val="000000"/>
                  </a:solidFill>
                  <a:prstDash val="solid"/>
                  <a:round/>
                  <a:headEnd/>
                  <a:tailEnd/>
                </a:ln>
              </p:spPr>
              <p:txBody>
                <a:bodyPr/>
                <a:lstStyle/>
                <a:p>
                  <a:endParaRPr lang="en-AU"/>
                </a:p>
              </p:txBody>
            </p:sp>
            <p:sp>
              <p:nvSpPr>
                <p:cNvPr id="5455" name="Freeform 335"/>
                <p:cNvSpPr>
                  <a:spLocks/>
                </p:cNvSpPr>
                <p:nvPr/>
              </p:nvSpPr>
              <p:spPr bwMode="auto">
                <a:xfrm>
                  <a:off x="5039" y="838"/>
                  <a:ext cx="23" cy="18"/>
                </a:xfrm>
                <a:custGeom>
                  <a:avLst/>
                  <a:gdLst>
                    <a:gd name="T0" fmla="*/ 46 w 46"/>
                    <a:gd name="T1" fmla="*/ 31 h 35"/>
                    <a:gd name="T2" fmla="*/ 38 w 46"/>
                    <a:gd name="T3" fmla="*/ 35 h 35"/>
                    <a:gd name="T4" fmla="*/ 23 w 46"/>
                    <a:gd name="T5" fmla="*/ 33 h 35"/>
                    <a:gd name="T6" fmla="*/ 15 w 46"/>
                    <a:gd name="T7" fmla="*/ 35 h 35"/>
                    <a:gd name="T8" fmla="*/ 0 w 46"/>
                    <a:gd name="T9" fmla="*/ 35 h 35"/>
                    <a:gd name="T10" fmla="*/ 0 w 46"/>
                    <a:gd name="T11" fmla="*/ 0 h 35"/>
                    <a:gd name="T12" fmla="*/ 4 w 46"/>
                    <a:gd name="T13" fmla="*/ 0 h 35"/>
                    <a:gd name="T14" fmla="*/ 35 w 46"/>
                    <a:gd name="T15" fmla="*/ 0 h 35"/>
                    <a:gd name="T16" fmla="*/ 46 w 46"/>
                    <a:gd name="T17" fmla="*/ 2 h 35"/>
                    <a:gd name="T18" fmla="*/ 46 w 46"/>
                    <a:gd name="T19"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35">
                      <a:moveTo>
                        <a:pt x="46" y="31"/>
                      </a:moveTo>
                      <a:lnTo>
                        <a:pt x="38" y="35"/>
                      </a:lnTo>
                      <a:lnTo>
                        <a:pt x="23" y="33"/>
                      </a:lnTo>
                      <a:lnTo>
                        <a:pt x="15" y="35"/>
                      </a:lnTo>
                      <a:lnTo>
                        <a:pt x="0" y="35"/>
                      </a:lnTo>
                      <a:lnTo>
                        <a:pt x="0" y="0"/>
                      </a:lnTo>
                      <a:lnTo>
                        <a:pt x="4" y="0"/>
                      </a:lnTo>
                      <a:lnTo>
                        <a:pt x="35" y="0"/>
                      </a:lnTo>
                      <a:lnTo>
                        <a:pt x="46" y="2"/>
                      </a:lnTo>
                      <a:lnTo>
                        <a:pt x="46" y="31"/>
                      </a:lnTo>
                      <a:close/>
                    </a:path>
                  </a:pathLst>
                </a:custGeom>
                <a:solidFill>
                  <a:srgbClr val="C2FFFF"/>
                </a:solidFill>
                <a:ln w="1588">
                  <a:solidFill>
                    <a:srgbClr val="000000"/>
                  </a:solidFill>
                  <a:prstDash val="solid"/>
                  <a:round/>
                  <a:headEnd/>
                  <a:tailEnd/>
                </a:ln>
              </p:spPr>
              <p:txBody>
                <a:bodyPr/>
                <a:lstStyle/>
                <a:p>
                  <a:endParaRPr lang="en-AU"/>
                </a:p>
              </p:txBody>
            </p:sp>
            <p:sp>
              <p:nvSpPr>
                <p:cNvPr id="5456" name="Freeform 336"/>
                <p:cNvSpPr>
                  <a:spLocks/>
                </p:cNvSpPr>
                <p:nvPr/>
              </p:nvSpPr>
              <p:spPr bwMode="auto">
                <a:xfrm>
                  <a:off x="5399" y="840"/>
                  <a:ext cx="107" cy="17"/>
                </a:xfrm>
                <a:custGeom>
                  <a:avLst/>
                  <a:gdLst>
                    <a:gd name="T0" fmla="*/ 211 w 214"/>
                    <a:gd name="T1" fmla="*/ 0 h 32"/>
                    <a:gd name="T2" fmla="*/ 214 w 214"/>
                    <a:gd name="T3" fmla="*/ 0 h 32"/>
                    <a:gd name="T4" fmla="*/ 214 w 214"/>
                    <a:gd name="T5" fmla="*/ 23 h 32"/>
                    <a:gd name="T6" fmla="*/ 0 w 214"/>
                    <a:gd name="T7" fmla="*/ 32 h 32"/>
                    <a:gd name="T8" fmla="*/ 0 w 214"/>
                    <a:gd name="T9" fmla="*/ 9 h 32"/>
                    <a:gd name="T10" fmla="*/ 6 w 214"/>
                    <a:gd name="T11" fmla="*/ 13 h 32"/>
                    <a:gd name="T12" fmla="*/ 40 w 214"/>
                    <a:gd name="T13" fmla="*/ 9 h 32"/>
                    <a:gd name="T14" fmla="*/ 52 w 214"/>
                    <a:gd name="T15" fmla="*/ 8 h 32"/>
                    <a:gd name="T16" fmla="*/ 58 w 214"/>
                    <a:gd name="T17" fmla="*/ 6 h 32"/>
                    <a:gd name="T18" fmla="*/ 71 w 214"/>
                    <a:gd name="T19" fmla="*/ 8 h 32"/>
                    <a:gd name="T20" fmla="*/ 105 w 214"/>
                    <a:gd name="T21" fmla="*/ 6 h 32"/>
                    <a:gd name="T22" fmla="*/ 128 w 214"/>
                    <a:gd name="T23" fmla="*/ 4 h 32"/>
                    <a:gd name="T24" fmla="*/ 153 w 214"/>
                    <a:gd name="T25" fmla="*/ 6 h 32"/>
                    <a:gd name="T26" fmla="*/ 157 w 214"/>
                    <a:gd name="T27" fmla="*/ 4 h 32"/>
                    <a:gd name="T28" fmla="*/ 165 w 214"/>
                    <a:gd name="T29" fmla="*/ 4 h 32"/>
                    <a:gd name="T30" fmla="*/ 174 w 214"/>
                    <a:gd name="T31" fmla="*/ 4 h 32"/>
                    <a:gd name="T32" fmla="*/ 199 w 214"/>
                    <a:gd name="T33" fmla="*/ 2 h 32"/>
                    <a:gd name="T34" fmla="*/ 211 w 214"/>
                    <a:gd name="T3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 h="32">
                      <a:moveTo>
                        <a:pt x="211" y="0"/>
                      </a:moveTo>
                      <a:lnTo>
                        <a:pt x="214" y="0"/>
                      </a:lnTo>
                      <a:lnTo>
                        <a:pt x="214" y="23"/>
                      </a:lnTo>
                      <a:lnTo>
                        <a:pt x="0" y="32"/>
                      </a:lnTo>
                      <a:lnTo>
                        <a:pt x="0" y="9"/>
                      </a:lnTo>
                      <a:lnTo>
                        <a:pt x="6" y="13"/>
                      </a:lnTo>
                      <a:lnTo>
                        <a:pt x="40" y="9"/>
                      </a:lnTo>
                      <a:lnTo>
                        <a:pt x="52" y="8"/>
                      </a:lnTo>
                      <a:lnTo>
                        <a:pt x="58" y="6"/>
                      </a:lnTo>
                      <a:lnTo>
                        <a:pt x="71" y="8"/>
                      </a:lnTo>
                      <a:lnTo>
                        <a:pt x="105" y="6"/>
                      </a:lnTo>
                      <a:lnTo>
                        <a:pt x="128" y="4"/>
                      </a:lnTo>
                      <a:lnTo>
                        <a:pt x="153" y="6"/>
                      </a:lnTo>
                      <a:lnTo>
                        <a:pt x="157" y="4"/>
                      </a:lnTo>
                      <a:lnTo>
                        <a:pt x="165" y="4"/>
                      </a:lnTo>
                      <a:lnTo>
                        <a:pt x="174" y="4"/>
                      </a:lnTo>
                      <a:lnTo>
                        <a:pt x="199" y="2"/>
                      </a:lnTo>
                      <a:lnTo>
                        <a:pt x="211" y="0"/>
                      </a:lnTo>
                      <a:close/>
                    </a:path>
                  </a:pathLst>
                </a:custGeom>
                <a:solidFill>
                  <a:srgbClr val="838383"/>
                </a:solidFill>
                <a:ln w="1588">
                  <a:solidFill>
                    <a:srgbClr val="000000"/>
                  </a:solidFill>
                  <a:prstDash val="solid"/>
                  <a:round/>
                  <a:headEnd/>
                  <a:tailEnd/>
                </a:ln>
              </p:spPr>
              <p:txBody>
                <a:bodyPr/>
                <a:lstStyle/>
                <a:p>
                  <a:endParaRPr lang="en-AU"/>
                </a:p>
              </p:txBody>
            </p:sp>
            <p:sp>
              <p:nvSpPr>
                <p:cNvPr id="5457" name="Freeform 337"/>
                <p:cNvSpPr>
                  <a:spLocks/>
                </p:cNvSpPr>
                <p:nvPr/>
              </p:nvSpPr>
              <p:spPr bwMode="auto">
                <a:xfrm>
                  <a:off x="5516" y="841"/>
                  <a:ext cx="8" cy="8"/>
                </a:xfrm>
                <a:custGeom>
                  <a:avLst/>
                  <a:gdLst>
                    <a:gd name="T0" fmla="*/ 16 w 16"/>
                    <a:gd name="T1" fmla="*/ 13 h 15"/>
                    <a:gd name="T2" fmla="*/ 14 w 16"/>
                    <a:gd name="T3" fmla="*/ 15 h 15"/>
                    <a:gd name="T4" fmla="*/ 0 w 16"/>
                    <a:gd name="T5" fmla="*/ 15 h 15"/>
                    <a:gd name="T6" fmla="*/ 0 w 16"/>
                    <a:gd name="T7" fmla="*/ 9 h 15"/>
                    <a:gd name="T8" fmla="*/ 10 w 16"/>
                    <a:gd name="T9" fmla="*/ 7 h 15"/>
                    <a:gd name="T10" fmla="*/ 12 w 16"/>
                    <a:gd name="T11" fmla="*/ 7 h 15"/>
                    <a:gd name="T12" fmla="*/ 12 w 16"/>
                    <a:gd name="T13" fmla="*/ 6 h 15"/>
                    <a:gd name="T14" fmla="*/ 6 w 16"/>
                    <a:gd name="T15" fmla="*/ 6 h 15"/>
                    <a:gd name="T16" fmla="*/ 4 w 16"/>
                    <a:gd name="T17" fmla="*/ 6 h 15"/>
                    <a:gd name="T18" fmla="*/ 2 w 16"/>
                    <a:gd name="T19" fmla="*/ 6 h 15"/>
                    <a:gd name="T20" fmla="*/ 2 w 16"/>
                    <a:gd name="T21" fmla="*/ 0 h 15"/>
                    <a:gd name="T22" fmla="*/ 14 w 16"/>
                    <a:gd name="T23" fmla="*/ 0 h 15"/>
                    <a:gd name="T24" fmla="*/ 16 w 16"/>
                    <a:gd name="T25"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5">
                      <a:moveTo>
                        <a:pt x="16" y="13"/>
                      </a:moveTo>
                      <a:lnTo>
                        <a:pt x="14" y="15"/>
                      </a:lnTo>
                      <a:lnTo>
                        <a:pt x="0" y="15"/>
                      </a:lnTo>
                      <a:lnTo>
                        <a:pt x="0" y="9"/>
                      </a:lnTo>
                      <a:lnTo>
                        <a:pt x="10" y="7"/>
                      </a:lnTo>
                      <a:lnTo>
                        <a:pt x="12" y="7"/>
                      </a:lnTo>
                      <a:lnTo>
                        <a:pt x="12" y="6"/>
                      </a:lnTo>
                      <a:lnTo>
                        <a:pt x="6" y="6"/>
                      </a:lnTo>
                      <a:lnTo>
                        <a:pt x="4" y="6"/>
                      </a:lnTo>
                      <a:lnTo>
                        <a:pt x="2" y="6"/>
                      </a:lnTo>
                      <a:lnTo>
                        <a:pt x="2" y="0"/>
                      </a:lnTo>
                      <a:lnTo>
                        <a:pt x="14" y="0"/>
                      </a:lnTo>
                      <a:lnTo>
                        <a:pt x="16" y="13"/>
                      </a:lnTo>
                      <a:close/>
                    </a:path>
                  </a:pathLst>
                </a:custGeom>
                <a:solidFill>
                  <a:srgbClr val="3FFFFF"/>
                </a:solidFill>
                <a:ln w="1588">
                  <a:solidFill>
                    <a:srgbClr val="000000"/>
                  </a:solidFill>
                  <a:prstDash val="solid"/>
                  <a:round/>
                  <a:headEnd/>
                  <a:tailEnd/>
                </a:ln>
              </p:spPr>
              <p:txBody>
                <a:bodyPr/>
                <a:lstStyle/>
                <a:p>
                  <a:endParaRPr lang="en-AU"/>
                </a:p>
              </p:txBody>
            </p:sp>
            <p:sp>
              <p:nvSpPr>
                <p:cNvPr id="5458" name="Freeform 338"/>
                <p:cNvSpPr>
                  <a:spLocks/>
                </p:cNvSpPr>
                <p:nvPr/>
              </p:nvSpPr>
              <p:spPr bwMode="auto">
                <a:xfrm>
                  <a:off x="5369" y="843"/>
                  <a:ext cx="7" cy="1"/>
                </a:xfrm>
                <a:custGeom>
                  <a:avLst/>
                  <a:gdLst>
                    <a:gd name="T0" fmla="*/ 13 w 13"/>
                    <a:gd name="T1" fmla="*/ 2 h 2"/>
                    <a:gd name="T2" fmla="*/ 13 w 13"/>
                    <a:gd name="T3" fmla="*/ 2 h 2"/>
                    <a:gd name="T4" fmla="*/ 8 w 13"/>
                    <a:gd name="T5" fmla="*/ 2 h 2"/>
                    <a:gd name="T6" fmla="*/ 0 w 13"/>
                    <a:gd name="T7" fmla="*/ 2 h 2"/>
                    <a:gd name="T8" fmla="*/ 0 w 13"/>
                    <a:gd name="T9" fmla="*/ 0 h 2"/>
                    <a:gd name="T10" fmla="*/ 13 w 13"/>
                    <a:gd name="T11" fmla="*/ 0 h 2"/>
                    <a:gd name="T12" fmla="*/ 13 w 1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13" y="2"/>
                      </a:moveTo>
                      <a:lnTo>
                        <a:pt x="13" y="2"/>
                      </a:lnTo>
                      <a:lnTo>
                        <a:pt x="8" y="2"/>
                      </a:lnTo>
                      <a:lnTo>
                        <a:pt x="0" y="2"/>
                      </a:lnTo>
                      <a:lnTo>
                        <a:pt x="0" y="0"/>
                      </a:lnTo>
                      <a:lnTo>
                        <a:pt x="13" y="0"/>
                      </a:lnTo>
                      <a:lnTo>
                        <a:pt x="13" y="2"/>
                      </a:lnTo>
                      <a:close/>
                    </a:path>
                  </a:pathLst>
                </a:custGeom>
                <a:solidFill>
                  <a:srgbClr val="000000"/>
                </a:solidFill>
                <a:ln w="1588">
                  <a:solidFill>
                    <a:srgbClr val="000000"/>
                  </a:solidFill>
                  <a:prstDash val="solid"/>
                  <a:round/>
                  <a:headEnd/>
                  <a:tailEnd/>
                </a:ln>
              </p:spPr>
              <p:txBody>
                <a:bodyPr/>
                <a:lstStyle/>
                <a:p>
                  <a:endParaRPr lang="en-AU"/>
                </a:p>
              </p:txBody>
            </p:sp>
            <p:sp>
              <p:nvSpPr>
                <p:cNvPr id="5459" name="Freeform 339"/>
                <p:cNvSpPr>
                  <a:spLocks/>
                </p:cNvSpPr>
                <p:nvPr/>
              </p:nvSpPr>
              <p:spPr bwMode="auto">
                <a:xfrm>
                  <a:off x="5333" y="844"/>
                  <a:ext cx="2" cy="3"/>
                </a:xfrm>
                <a:custGeom>
                  <a:avLst/>
                  <a:gdLst>
                    <a:gd name="T0" fmla="*/ 6 w 6"/>
                    <a:gd name="T1" fmla="*/ 5 h 5"/>
                    <a:gd name="T2" fmla="*/ 0 w 6"/>
                    <a:gd name="T3" fmla="*/ 5 h 5"/>
                    <a:gd name="T4" fmla="*/ 0 w 6"/>
                    <a:gd name="T5" fmla="*/ 0 h 5"/>
                    <a:gd name="T6" fmla="*/ 2 w 6"/>
                    <a:gd name="T7" fmla="*/ 0 h 5"/>
                    <a:gd name="T8" fmla="*/ 6 w 6"/>
                    <a:gd name="T9" fmla="*/ 1 h 5"/>
                    <a:gd name="T10" fmla="*/ 6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6" y="5"/>
                      </a:moveTo>
                      <a:lnTo>
                        <a:pt x="0" y="5"/>
                      </a:lnTo>
                      <a:lnTo>
                        <a:pt x="0" y="0"/>
                      </a:lnTo>
                      <a:lnTo>
                        <a:pt x="2" y="0"/>
                      </a:lnTo>
                      <a:lnTo>
                        <a:pt x="6" y="1"/>
                      </a:lnTo>
                      <a:lnTo>
                        <a:pt x="6" y="5"/>
                      </a:lnTo>
                      <a:close/>
                    </a:path>
                  </a:pathLst>
                </a:custGeom>
                <a:solidFill>
                  <a:srgbClr val="00C2C2"/>
                </a:solidFill>
                <a:ln w="1588">
                  <a:solidFill>
                    <a:srgbClr val="000000"/>
                  </a:solidFill>
                  <a:prstDash val="solid"/>
                  <a:round/>
                  <a:headEnd/>
                  <a:tailEnd/>
                </a:ln>
              </p:spPr>
              <p:txBody>
                <a:bodyPr/>
                <a:lstStyle/>
                <a:p>
                  <a:endParaRPr lang="en-AU"/>
                </a:p>
              </p:txBody>
            </p:sp>
            <p:sp>
              <p:nvSpPr>
                <p:cNvPr id="5460" name="Freeform 340"/>
                <p:cNvSpPr>
                  <a:spLocks/>
                </p:cNvSpPr>
                <p:nvPr/>
              </p:nvSpPr>
              <p:spPr bwMode="auto">
                <a:xfrm>
                  <a:off x="5304" y="845"/>
                  <a:ext cx="27" cy="32"/>
                </a:xfrm>
                <a:custGeom>
                  <a:avLst/>
                  <a:gdLst>
                    <a:gd name="T0" fmla="*/ 40 w 53"/>
                    <a:gd name="T1" fmla="*/ 6 h 64"/>
                    <a:gd name="T2" fmla="*/ 38 w 53"/>
                    <a:gd name="T3" fmla="*/ 4 h 64"/>
                    <a:gd name="T4" fmla="*/ 29 w 53"/>
                    <a:gd name="T5" fmla="*/ 6 h 64"/>
                    <a:gd name="T6" fmla="*/ 29 w 53"/>
                    <a:gd name="T7" fmla="*/ 10 h 64"/>
                    <a:gd name="T8" fmla="*/ 34 w 53"/>
                    <a:gd name="T9" fmla="*/ 27 h 64"/>
                    <a:gd name="T10" fmla="*/ 27 w 53"/>
                    <a:gd name="T11" fmla="*/ 29 h 64"/>
                    <a:gd name="T12" fmla="*/ 23 w 53"/>
                    <a:gd name="T13" fmla="*/ 31 h 64"/>
                    <a:gd name="T14" fmla="*/ 34 w 53"/>
                    <a:gd name="T15" fmla="*/ 33 h 64"/>
                    <a:gd name="T16" fmla="*/ 36 w 53"/>
                    <a:gd name="T17" fmla="*/ 39 h 64"/>
                    <a:gd name="T18" fmla="*/ 32 w 53"/>
                    <a:gd name="T19" fmla="*/ 43 h 64"/>
                    <a:gd name="T20" fmla="*/ 53 w 53"/>
                    <a:gd name="T21" fmla="*/ 43 h 64"/>
                    <a:gd name="T22" fmla="*/ 53 w 53"/>
                    <a:gd name="T23" fmla="*/ 50 h 64"/>
                    <a:gd name="T24" fmla="*/ 44 w 53"/>
                    <a:gd name="T25" fmla="*/ 52 h 64"/>
                    <a:gd name="T26" fmla="*/ 42 w 53"/>
                    <a:gd name="T27" fmla="*/ 54 h 64"/>
                    <a:gd name="T28" fmla="*/ 53 w 53"/>
                    <a:gd name="T29" fmla="*/ 62 h 64"/>
                    <a:gd name="T30" fmla="*/ 0 w 53"/>
                    <a:gd name="T31" fmla="*/ 60 h 64"/>
                    <a:gd name="T32" fmla="*/ 8 w 53"/>
                    <a:gd name="T33" fmla="*/ 56 h 64"/>
                    <a:gd name="T34" fmla="*/ 9 w 53"/>
                    <a:gd name="T35" fmla="*/ 64 h 64"/>
                    <a:gd name="T36" fmla="*/ 11 w 53"/>
                    <a:gd name="T37" fmla="*/ 56 h 64"/>
                    <a:gd name="T38" fmla="*/ 21 w 53"/>
                    <a:gd name="T39" fmla="*/ 60 h 64"/>
                    <a:gd name="T40" fmla="*/ 30 w 53"/>
                    <a:gd name="T41" fmla="*/ 54 h 64"/>
                    <a:gd name="T42" fmla="*/ 32 w 53"/>
                    <a:gd name="T43" fmla="*/ 54 h 64"/>
                    <a:gd name="T44" fmla="*/ 25 w 53"/>
                    <a:gd name="T45" fmla="*/ 52 h 64"/>
                    <a:gd name="T46" fmla="*/ 23 w 53"/>
                    <a:gd name="T47" fmla="*/ 41 h 64"/>
                    <a:gd name="T48" fmla="*/ 21 w 53"/>
                    <a:gd name="T49" fmla="*/ 43 h 64"/>
                    <a:gd name="T50" fmla="*/ 13 w 53"/>
                    <a:gd name="T51" fmla="*/ 52 h 64"/>
                    <a:gd name="T52" fmla="*/ 11 w 53"/>
                    <a:gd name="T53" fmla="*/ 47 h 64"/>
                    <a:gd name="T54" fmla="*/ 15 w 53"/>
                    <a:gd name="T55" fmla="*/ 43 h 64"/>
                    <a:gd name="T56" fmla="*/ 11 w 53"/>
                    <a:gd name="T57" fmla="*/ 35 h 64"/>
                    <a:gd name="T58" fmla="*/ 17 w 53"/>
                    <a:gd name="T59" fmla="*/ 31 h 64"/>
                    <a:gd name="T60" fmla="*/ 13 w 53"/>
                    <a:gd name="T61" fmla="*/ 23 h 64"/>
                    <a:gd name="T62" fmla="*/ 21 w 53"/>
                    <a:gd name="T63" fmla="*/ 22 h 64"/>
                    <a:gd name="T64" fmla="*/ 23 w 53"/>
                    <a:gd name="T65" fmla="*/ 27 h 64"/>
                    <a:gd name="T66" fmla="*/ 25 w 53"/>
                    <a:gd name="T67" fmla="*/ 25 h 64"/>
                    <a:gd name="T68" fmla="*/ 29 w 53"/>
                    <a:gd name="T69" fmla="*/ 22 h 64"/>
                    <a:gd name="T70" fmla="*/ 32 w 53"/>
                    <a:gd name="T71" fmla="*/ 20 h 64"/>
                    <a:gd name="T72" fmla="*/ 25 w 53"/>
                    <a:gd name="T73" fmla="*/ 18 h 64"/>
                    <a:gd name="T74" fmla="*/ 23 w 53"/>
                    <a:gd name="T75" fmla="*/ 14 h 64"/>
                    <a:gd name="T76" fmla="*/ 13 w 53"/>
                    <a:gd name="T77" fmla="*/ 20 h 64"/>
                    <a:gd name="T78" fmla="*/ 11 w 53"/>
                    <a:gd name="T79" fmla="*/ 10 h 64"/>
                    <a:gd name="T80" fmla="*/ 19 w 53"/>
                    <a:gd name="T81" fmla="*/ 8 h 64"/>
                    <a:gd name="T82" fmla="*/ 13 w 53"/>
                    <a:gd name="T83" fmla="*/ 8 h 64"/>
                    <a:gd name="T84" fmla="*/ 8 w 53"/>
                    <a:gd name="T85" fmla="*/ 8 h 64"/>
                    <a:gd name="T86" fmla="*/ 0 w 53"/>
                    <a:gd name="T87" fmla="*/ 4 h 64"/>
                    <a:gd name="T88" fmla="*/ 44 w 53"/>
                    <a:gd name="T89" fmla="*/ 0 h 64"/>
                    <a:gd name="T90" fmla="*/ 53 w 53"/>
                    <a:gd name="T91"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64">
                      <a:moveTo>
                        <a:pt x="53" y="4"/>
                      </a:moveTo>
                      <a:lnTo>
                        <a:pt x="40" y="6"/>
                      </a:lnTo>
                      <a:lnTo>
                        <a:pt x="40" y="4"/>
                      </a:lnTo>
                      <a:lnTo>
                        <a:pt x="38" y="4"/>
                      </a:lnTo>
                      <a:lnTo>
                        <a:pt x="34" y="6"/>
                      </a:lnTo>
                      <a:lnTo>
                        <a:pt x="29" y="6"/>
                      </a:lnTo>
                      <a:lnTo>
                        <a:pt x="27" y="8"/>
                      </a:lnTo>
                      <a:lnTo>
                        <a:pt x="29" y="10"/>
                      </a:lnTo>
                      <a:lnTo>
                        <a:pt x="34" y="10"/>
                      </a:lnTo>
                      <a:lnTo>
                        <a:pt x="34" y="27"/>
                      </a:lnTo>
                      <a:lnTo>
                        <a:pt x="34" y="29"/>
                      </a:lnTo>
                      <a:lnTo>
                        <a:pt x="27" y="29"/>
                      </a:lnTo>
                      <a:lnTo>
                        <a:pt x="25" y="29"/>
                      </a:lnTo>
                      <a:lnTo>
                        <a:pt x="23" y="31"/>
                      </a:lnTo>
                      <a:lnTo>
                        <a:pt x="25" y="33"/>
                      </a:lnTo>
                      <a:lnTo>
                        <a:pt x="34" y="33"/>
                      </a:lnTo>
                      <a:lnTo>
                        <a:pt x="36" y="37"/>
                      </a:lnTo>
                      <a:lnTo>
                        <a:pt x="36" y="39"/>
                      </a:lnTo>
                      <a:lnTo>
                        <a:pt x="32" y="41"/>
                      </a:lnTo>
                      <a:lnTo>
                        <a:pt x="32" y="43"/>
                      </a:lnTo>
                      <a:lnTo>
                        <a:pt x="34" y="43"/>
                      </a:lnTo>
                      <a:lnTo>
                        <a:pt x="53" y="43"/>
                      </a:lnTo>
                      <a:lnTo>
                        <a:pt x="53" y="48"/>
                      </a:lnTo>
                      <a:lnTo>
                        <a:pt x="53" y="50"/>
                      </a:lnTo>
                      <a:lnTo>
                        <a:pt x="46" y="52"/>
                      </a:lnTo>
                      <a:lnTo>
                        <a:pt x="44" y="52"/>
                      </a:lnTo>
                      <a:lnTo>
                        <a:pt x="42" y="54"/>
                      </a:lnTo>
                      <a:lnTo>
                        <a:pt x="42" y="54"/>
                      </a:lnTo>
                      <a:lnTo>
                        <a:pt x="53" y="54"/>
                      </a:lnTo>
                      <a:lnTo>
                        <a:pt x="53" y="62"/>
                      </a:lnTo>
                      <a:lnTo>
                        <a:pt x="2" y="64"/>
                      </a:lnTo>
                      <a:lnTo>
                        <a:pt x="0" y="60"/>
                      </a:lnTo>
                      <a:lnTo>
                        <a:pt x="0" y="58"/>
                      </a:lnTo>
                      <a:lnTo>
                        <a:pt x="8" y="56"/>
                      </a:lnTo>
                      <a:lnTo>
                        <a:pt x="9" y="62"/>
                      </a:lnTo>
                      <a:lnTo>
                        <a:pt x="9" y="64"/>
                      </a:lnTo>
                      <a:lnTo>
                        <a:pt x="13" y="60"/>
                      </a:lnTo>
                      <a:lnTo>
                        <a:pt x="11" y="56"/>
                      </a:lnTo>
                      <a:lnTo>
                        <a:pt x="19" y="56"/>
                      </a:lnTo>
                      <a:lnTo>
                        <a:pt x="21" y="60"/>
                      </a:lnTo>
                      <a:lnTo>
                        <a:pt x="25" y="54"/>
                      </a:lnTo>
                      <a:lnTo>
                        <a:pt x="30" y="54"/>
                      </a:lnTo>
                      <a:lnTo>
                        <a:pt x="32" y="54"/>
                      </a:lnTo>
                      <a:lnTo>
                        <a:pt x="32" y="54"/>
                      </a:lnTo>
                      <a:lnTo>
                        <a:pt x="30" y="52"/>
                      </a:lnTo>
                      <a:lnTo>
                        <a:pt x="25" y="52"/>
                      </a:lnTo>
                      <a:lnTo>
                        <a:pt x="23" y="43"/>
                      </a:lnTo>
                      <a:lnTo>
                        <a:pt x="23" y="41"/>
                      </a:lnTo>
                      <a:lnTo>
                        <a:pt x="23" y="41"/>
                      </a:lnTo>
                      <a:lnTo>
                        <a:pt x="21" y="43"/>
                      </a:lnTo>
                      <a:lnTo>
                        <a:pt x="21" y="52"/>
                      </a:lnTo>
                      <a:lnTo>
                        <a:pt x="13" y="52"/>
                      </a:lnTo>
                      <a:lnTo>
                        <a:pt x="11" y="48"/>
                      </a:lnTo>
                      <a:lnTo>
                        <a:pt x="11" y="47"/>
                      </a:lnTo>
                      <a:lnTo>
                        <a:pt x="15" y="43"/>
                      </a:lnTo>
                      <a:lnTo>
                        <a:pt x="15" y="43"/>
                      </a:lnTo>
                      <a:lnTo>
                        <a:pt x="11" y="41"/>
                      </a:lnTo>
                      <a:lnTo>
                        <a:pt x="11" y="35"/>
                      </a:lnTo>
                      <a:lnTo>
                        <a:pt x="17" y="31"/>
                      </a:lnTo>
                      <a:lnTo>
                        <a:pt x="17" y="31"/>
                      </a:lnTo>
                      <a:lnTo>
                        <a:pt x="13" y="29"/>
                      </a:lnTo>
                      <a:lnTo>
                        <a:pt x="13" y="23"/>
                      </a:lnTo>
                      <a:lnTo>
                        <a:pt x="19" y="22"/>
                      </a:lnTo>
                      <a:lnTo>
                        <a:pt x="21" y="22"/>
                      </a:lnTo>
                      <a:lnTo>
                        <a:pt x="21" y="27"/>
                      </a:lnTo>
                      <a:lnTo>
                        <a:pt x="23" y="27"/>
                      </a:lnTo>
                      <a:lnTo>
                        <a:pt x="23" y="27"/>
                      </a:lnTo>
                      <a:lnTo>
                        <a:pt x="25" y="25"/>
                      </a:lnTo>
                      <a:lnTo>
                        <a:pt x="25" y="22"/>
                      </a:lnTo>
                      <a:lnTo>
                        <a:pt x="29" y="22"/>
                      </a:lnTo>
                      <a:lnTo>
                        <a:pt x="30" y="22"/>
                      </a:lnTo>
                      <a:lnTo>
                        <a:pt x="32" y="20"/>
                      </a:lnTo>
                      <a:lnTo>
                        <a:pt x="30" y="18"/>
                      </a:lnTo>
                      <a:lnTo>
                        <a:pt x="25" y="18"/>
                      </a:lnTo>
                      <a:lnTo>
                        <a:pt x="25" y="14"/>
                      </a:lnTo>
                      <a:lnTo>
                        <a:pt x="23" y="14"/>
                      </a:lnTo>
                      <a:lnTo>
                        <a:pt x="21" y="18"/>
                      </a:lnTo>
                      <a:lnTo>
                        <a:pt x="13" y="20"/>
                      </a:lnTo>
                      <a:lnTo>
                        <a:pt x="11" y="14"/>
                      </a:lnTo>
                      <a:lnTo>
                        <a:pt x="11" y="10"/>
                      </a:lnTo>
                      <a:lnTo>
                        <a:pt x="15" y="10"/>
                      </a:lnTo>
                      <a:lnTo>
                        <a:pt x="19" y="8"/>
                      </a:lnTo>
                      <a:lnTo>
                        <a:pt x="15" y="6"/>
                      </a:lnTo>
                      <a:lnTo>
                        <a:pt x="13" y="8"/>
                      </a:lnTo>
                      <a:lnTo>
                        <a:pt x="11" y="4"/>
                      </a:lnTo>
                      <a:lnTo>
                        <a:pt x="8" y="8"/>
                      </a:lnTo>
                      <a:lnTo>
                        <a:pt x="0" y="8"/>
                      </a:lnTo>
                      <a:lnTo>
                        <a:pt x="0" y="4"/>
                      </a:lnTo>
                      <a:lnTo>
                        <a:pt x="0" y="2"/>
                      </a:lnTo>
                      <a:lnTo>
                        <a:pt x="44" y="0"/>
                      </a:lnTo>
                      <a:lnTo>
                        <a:pt x="53" y="0"/>
                      </a:lnTo>
                      <a:lnTo>
                        <a:pt x="53" y="4"/>
                      </a:lnTo>
                      <a:close/>
                    </a:path>
                  </a:pathLst>
                </a:custGeom>
                <a:solidFill>
                  <a:srgbClr val="3FFFFF"/>
                </a:solidFill>
                <a:ln w="1588">
                  <a:solidFill>
                    <a:srgbClr val="000000"/>
                  </a:solidFill>
                  <a:prstDash val="solid"/>
                  <a:round/>
                  <a:headEnd/>
                  <a:tailEnd/>
                </a:ln>
              </p:spPr>
              <p:txBody>
                <a:bodyPr/>
                <a:lstStyle/>
                <a:p>
                  <a:endParaRPr lang="en-AU"/>
                </a:p>
              </p:txBody>
            </p:sp>
            <p:sp>
              <p:nvSpPr>
                <p:cNvPr id="5461" name="Freeform 341"/>
                <p:cNvSpPr>
                  <a:spLocks/>
                </p:cNvSpPr>
                <p:nvPr/>
              </p:nvSpPr>
              <p:spPr bwMode="auto">
                <a:xfrm>
                  <a:off x="5333" y="845"/>
                  <a:ext cx="24" cy="33"/>
                </a:xfrm>
                <a:custGeom>
                  <a:avLst/>
                  <a:gdLst>
                    <a:gd name="T0" fmla="*/ 48 w 48"/>
                    <a:gd name="T1" fmla="*/ 8 h 66"/>
                    <a:gd name="T2" fmla="*/ 35 w 48"/>
                    <a:gd name="T3" fmla="*/ 4 h 66"/>
                    <a:gd name="T4" fmla="*/ 31 w 48"/>
                    <a:gd name="T5" fmla="*/ 8 h 66"/>
                    <a:gd name="T6" fmla="*/ 27 w 48"/>
                    <a:gd name="T7" fmla="*/ 8 h 66"/>
                    <a:gd name="T8" fmla="*/ 31 w 48"/>
                    <a:gd name="T9" fmla="*/ 12 h 66"/>
                    <a:gd name="T10" fmla="*/ 25 w 48"/>
                    <a:gd name="T11" fmla="*/ 18 h 66"/>
                    <a:gd name="T12" fmla="*/ 23 w 48"/>
                    <a:gd name="T13" fmla="*/ 10 h 66"/>
                    <a:gd name="T14" fmla="*/ 21 w 48"/>
                    <a:gd name="T15" fmla="*/ 8 h 66"/>
                    <a:gd name="T16" fmla="*/ 16 w 48"/>
                    <a:gd name="T17" fmla="*/ 18 h 66"/>
                    <a:gd name="T18" fmla="*/ 17 w 48"/>
                    <a:gd name="T19" fmla="*/ 22 h 66"/>
                    <a:gd name="T20" fmla="*/ 31 w 48"/>
                    <a:gd name="T21" fmla="*/ 27 h 66"/>
                    <a:gd name="T22" fmla="*/ 25 w 48"/>
                    <a:gd name="T23" fmla="*/ 29 h 66"/>
                    <a:gd name="T24" fmla="*/ 19 w 48"/>
                    <a:gd name="T25" fmla="*/ 29 h 66"/>
                    <a:gd name="T26" fmla="*/ 21 w 48"/>
                    <a:gd name="T27" fmla="*/ 33 h 66"/>
                    <a:gd name="T28" fmla="*/ 17 w 48"/>
                    <a:gd name="T29" fmla="*/ 41 h 66"/>
                    <a:gd name="T30" fmla="*/ 21 w 48"/>
                    <a:gd name="T31" fmla="*/ 45 h 66"/>
                    <a:gd name="T32" fmla="*/ 23 w 48"/>
                    <a:gd name="T33" fmla="*/ 52 h 66"/>
                    <a:gd name="T34" fmla="*/ 25 w 48"/>
                    <a:gd name="T35" fmla="*/ 45 h 66"/>
                    <a:gd name="T36" fmla="*/ 33 w 48"/>
                    <a:gd name="T37" fmla="*/ 50 h 66"/>
                    <a:gd name="T38" fmla="*/ 27 w 48"/>
                    <a:gd name="T39" fmla="*/ 52 h 66"/>
                    <a:gd name="T40" fmla="*/ 27 w 48"/>
                    <a:gd name="T41" fmla="*/ 56 h 66"/>
                    <a:gd name="T42" fmla="*/ 33 w 48"/>
                    <a:gd name="T43" fmla="*/ 62 h 66"/>
                    <a:gd name="T44" fmla="*/ 33 w 48"/>
                    <a:gd name="T45" fmla="*/ 64 h 66"/>
                    <a:gd name="T46" fmla="*/ 37 w 48"/>
                    <a:gd name="T47" fmla="*/ 58 h 66"/>
                    <a:gd name="T48" fmla="*/ 48 w 48"/>
                    <a:gd name="T49" fmla="*/ 64 h 66"/>
                    <a:gd name="T50" fmla="*/ 10 w 48"/>
                    <a:gd name="T51" fmla="*/ 64 h 66"/>
                    <a:gd name="T52" fmla="*/ 8 w 48"/>
                    <a:gd name="T53" fmla="*/ 54 h 66"/>
                    <a:gd name="T54" fmla="*/ 14 w 48"/>
                    <a:gd name="T55" fmla="*/ 54 h 66"/>
                    <a:gd name="T56" fmla="*/ 8 w 48"/>
                    <a:gd name="T57" fmla="*/ 48 h 66"/>
                    <a:gd name="T58" fmla="*/ 6 w 48"/>
                    <a:gd name="T59" fmla="*/ 50 h 66"/>
                    <a:gd name="T60" fmla="*/ 0 w 48"/>
                    <a:gd name="T61" fmla="*/ 31 h 66"/>
                    <a:gd name="T62" fmla="*/ 2 w 48"/>
                    <a:gd name="T63" fmla="*/ 31 h 66"/>
                    <a:gd name="T64" fmla="*/ 6 w 48"/>
                    <a:gd name="T65" fmla="*/ 35 h 66"/>
                    <a:gd name="T66" fmla="*/ 8 w 48"/>
                    <a:gd name="T67" fmla="*/ 35 h 66"/>
                    <a:gd name="T68" fmla="*/ 10 w 48"/>
                    <a:gd name="T69" fmla="*/ 29 h 66"/>
                    <a:gd name="T70" fmla="*/ 8 w 48"/>
                    <a:gd name="T71" fmla="*/ 10 h 66"/>
                    <a:gd name="T72" fmla="*/ 17 w 48"/>
                    <a:gd name="T73" fmla="*/ 8 h 66"/>
                    <a:gd name="T74" fmla="*/ 10 w 48"/>
                    <a:gd name="T75" fmla="*/ 6 h 66"/>
                    <a:gd name="T76" fmla="*/ 8 w 48"/>
                    <a:gd name="T77" fmla="*/ 0 h 66"/>
                    <a:gd name="T78" fmla="*/ 48 w 48"/>
                    <a:gd name="T79"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66">
                      <a:moveTo>
                        <a:pt x="48" y="6"/>
                      </a:moveTo>
                      <a:lnTo>
                        <a:pt x="48" y="8"/>
                      </a:lnTo>
                      <a:lnTo>
                        <a:pt x="35" y="8"/>
                      </a:lnTo>
                      <a:lnTo>
                        <a:pt x="35" y="4"/>
                      </a:lnTo>
                      <a:lnTo>
                        <a:pt x="33" y="4"/>
                      </a:lnTo>
                      <a:lnTo>
                        <a:pt x="31" y="8"/>
                      </a:lnTo>
                      <a:lnTo>
                        <a:pt x="27" y="8"/>
                      </a:lnTo>
                      <a:lnTo>
                        <a:pt x="27" y="8"/>
                      </a:lnTo>
                      <a:lnTo>
                        <a:pt x="25" y="8"/>
                      </a:lnTo>
                      <a:lnTo>
                        <a:pt x="31" y="12"/>
                      </a:lnTo>
                      <a:lnTo>
                        <a:pt x="31" y="18"/>
                      </a:lnTo>
                      <a:lnTo>
                        <a:pt x="25" y="18"/>
                      </a:lnTo>
                      <a:lnTo>
                        <a:pt x="23" y="12"/>
                      </a:lnTo>
                      <a:lnTo>
                        <a:pt x="23" y="10"/>
                      </a:lnTo>
                      <a:lnTo>
                        <a:pt x="23" y="8"/>
                      </a:lnTo>
                      <a:lnTo>
                        <a:pt x="21" y="8"/>
                      </a:lnTo>
                      <a:lnTo>
                        <a:pt x="21" y="18"/>
                      </a:lnTo>
                      <a:lnTo>
                        <a:pt x="16" y="18"/>
                      </a:lnTo>
                      <a:lnTo>
                        <a:pt x="14" y="18"/>
                      </a:lnTo>
                      <a:lnTo>
                        <a:pt x="17" y="22"/>
                      </a:lnTo>
                      <a:lnTo>
                        <a:pt x="31" y="22"/>
                      </a:lnTo>
                      <a:lnTo>
                        <a:pt x="31" y="27"/>
                      </a:lnTo>
                      <a:lnTo>
                        <a:pt x="33" y="29"/>
                      </a:lnTo>
                      <a:lnTo>
                        <a:pt x="25" y="29"/>
                      </a:lnTo>
                      <a:lnTo>
                        <a:pt x="23" y="29"/>
                      </a:lnTo>
                      <a:lnTo>
                        <a:pt x="19" y="29"/>
                      </a:lnTo>
                      <a:lnTo>
                        <a:pt x="19" y="29"/>
                      </a:lnTo>
                      <a:lnTo>
                        <a:pt x="21" y="33"/>
                      </a:lnTo>
                      <a:lnTo>
                        <a:pt x="21" y="41"/>
                      </a:lnTo>
                      <a:lnTo>
                        <a:pt x="17" y="41"/>
                      </a:lnTo>
                      <a:lnTo>
                        <a:pt x="16" y="43"/>
                      </a:lnTo>
                      <a:lnTo>
                        <a:pt x="21" y="45"/>
                      </a:lnTo>
                      <a:lnTo>
                        <a:pt x="21" y="50"/>
                      </a:lnTo>
                      <a:lnTo>
                        <a:pt x="23" y="52"/>
                      </a:lnTo>
                      <a:lnTo>
                        <a:pt x="25" y="50"/>
                      </a:lnTo>
                      <a:lnTo>
                        <a:pt x="25" y="45"/>
                      </a:lnTo>
                      <a:lnTo>
                        <a:pt x="31" y="45"/>
                      </a:lnTo>
                      <a:lnTo>
                        <a:pt x="33" y="50"/>
                      </a:lnTo>
                      <a:lnTo>
                        <a:pt x="33" y="52"/>
                      </a:lnTo>
                      <a:lnTo>
                        <a:pt x="27" y="52"/>
                      </a:lnTo>
                      <a:lnTo>
                        <a:pt x="25" y="54"/>
                      </a:lnTo>
                      <a:lnTo>
                        <a:pt x="27" y="56"/>
                      </a:lnTo>
                      <a:lnTo>
                        <a:pt x="31" y="56"/>
                      </a:lnTo>
                      <a:lnTo>
                        <a:pt x="33" y="62"/>
                      </a:lnTo>
                      <a:lnTo>
                        <a:pt x="33" y="62"/>
                      </a:lnTo>
                      <a:lnTo>
                        <a:pt x="33" y="64"/>
                      </a:lnTo>
                      <a:lnTo>
                        <a:pt x="35" y="64"/>
                      </a:lnTo>
                      <a:lnTo>
                        <a:pt x="37" y="58"/>
                      </a:lnTo>
                      <a:lnTo>
                        <a:pt x="48" y="58"/>
                      </a:lnTo>
                      <a:lnTo>
                        <a:pt x="48" y="64"/>
                      </a:lnTo>
                      <a:lnTo>
                        <a:pt x="48" y="66"/>
                      </a:lnTo>
                      <a:lnTo>
                        <a:pt x="10" y="64"/>
                      </a:lnTo>
                      <a:lnTo>
                        <a:pt x="8" y="56"/>
                      </a:lnTo>
                      <a:lnTo>
                        <a:pt x="8" y="54"/>
                      </a:lnTo>
                      <a:lnTo>
                        <a:pt x="12" y="54"/>
                      </a:lnTo>
                      <a:lnTo>
                        <a:pt x="14" y="54"/>
                      </a:lnTo>
                      <a:lnTo>
                        <a:pt x="8" y="50"/>
                      </a:lnTo>
                      <a:lnTo>
                        <a:pt x="8" y="48"/>
                      </a:lnTo>
                      <a:lnTo>
                        <a:pt x="8" y="47"/>
                      </a:lnTo>
                      <a:lnTo>
                        <a:pt x="6" y="50"/>
                      </a:lnTo>
                      <a:lnTo>
                        <a:pt x="2" y="50"/>
                      </a:lnTo>
                      <a:lnTo>
                        <a:pt x="0" y="31"/>
                      </a:lnTo>
                      <a:lnTo>
                        <a:pt x="0" y="31"/>
                      </a:lnTo>
                      <a:lnTo>
                        <a:pt x="2" y="31"/>
                      </a:lnTo>
                      <a:lnTo>
                        <a:pt x="6" y="31"/>
                      </a:lnTo>
                      <a:lnTo>
                        <a:pt x="6" y="35"/>
                      </a:lnTo>
                      <a:lnTo>
                        <a:pt x="8" y="37"/>
                      </a:lnTo>
                      <a:lnTo>
                        <a:pt x="8" y="35"/>
                      </a:lnTo>
                      <a:lnTo>
                        <a:pt x="8" y="31"/>
                      </a:lnTo>
                      <a:lnTo>
                        <a:pt x="10" y="29"/>
                      </a:lnTo>
                      <a:lnTo>
                        <a:pt x="8" y="27"/>
                      </a:lnTo>
                      <a:lnTo>
                        <a:pt x="8" y="10"/>
                      </a:lnTo>
                      <a:lnTo>
                        <a:pt x="16" y="10"/>
                      </a:lnTo>
                      <a:lnTo>
                        <a:pt x="17" y="8"/>
                      </a:lnTo>
                      <a:lnTo>
                        <a:pt x="14" y="6"/>
                      </a:lnTo>
                      <a:lnTo>
                        <a:pt x="10" y="6"/>
                      </a:lnTo>
                      <a:lnTo>
                        <a:pt x="8" y="4"/>
                      </a:lnTo>
                      <a:lnTo>
                        <a:pt x="8" y="0"/>
                      </a:lnTo>
                      <a:lnTo>
                        <a:pt x="48" y="4"/>
                      </a:lnTo>
                      <a:lnTo>
                        <a:pt x="48" y="6"/>
                      </a:lnTo>
                      <a:close/>
                    </a:path>
                  </a:pathLst>
                </a:custGeom>
                <a:solidFill>
                  <a:srgbClr val="00C2C2"/>
                </a:solidFill>
                <a:ln w="1588">
                  <a:solidFill>
                    <a:srgbClr val="000000"/>
                  </a:solidFill>
                  <a:prstDash val="solid"/>
                  <a:round/>
                  <a:headEnd/>
                  <a:tailEnd/>
                </a:ln>
              </p:spPr>
              <p:txBody>
                <a:bodyPr/>
                <a:lstStyle/>
                <a:p>
                  <a:endParaRPr lang="en-AU"/>
                </a:p>
              </p:txBody>
            </p:sp>
            <p:sp>
              <p:nvSpPr>
                <p:cNvPr id="5462" name="Freeform 342"/>
                <p:cNvSpPr>
                  <a:spLocks/>
                </p:cNvSpPr>
                <p:nvPr/>
              </p:nvSpPr>
              <p:spPr bwMode="auto">
                <a:xfrm>
                  <a:off x="5364" y="845"/>
                  <a:ext cx="159" cy="27"/>
                </a:xfrm>
                <a:custGeom>
                  <a:avLst/>
                  <a:gdLst>
                    <a:gd name="T0" fmla="*/ 58 w 318"/>
                    <a:gd name="T1" fmla="*/ 6 h 54"/>
                    <a:gd name="T2" fmla="*/ 54 w 318"/>
                    <a:gd name="T3" fmla="*/ 8 h 54"/>
                    <a:gd name="T4" fmla="*/ 63 w 318"/>
                    <a:gd name="T5" fmla="*/ 29 h 54"/>
                    <a:gd name="T6" fmla="*/ 304 w 318"/>
                    <a:gd name="T7" fmla="*/ 20 h 54"/>
                    <a:gd name="T8" fmla="*/ 318 w 318"/>
                    <a:gd name="T9" fmla="*/ 12 h 54"/>
                    <a:gd name="T10" fmla="*/ 308 w 318"/>
                    <a:gd name="T11" fmla="*/ 20 h 54"/>
                    <a:gd name="T12" fmla="*/ 318 w 318"/>
                    <a:gd name="T13" fmla="*/ 29 h 54"/>
                    <a:gd name="T14" fmla="*/ 306 w 318"/>
                    <a:gd name="T15" fmla="*/ 25 h 54"/>
                    <a:gd name="T16" fmla="*/ 303 w 318"/>
                    <a:gd name="T17" fmla="*/ 29 h 54"/>
                    <a:gd name="T18" fmla="*/ 289 w 318"/>
                    <a:gd name="T19" fmla="*/ 25 h 54"/>
                    <a:gd name="T20" fmla="*/ 276 w 318"/>
                    <a:gd name="T21" fmla="*/ 31 h 54"/>
                    <a:gd name="T22" fmla="*/ 270 w 318"/>
                    <a:gd name="T23" fmla="*/ 31 h 54"/>
                    <a:gd name="T24" fmla="*/ 257 w 318"/>
                    <a:gd name="T25" fmla="*/ 27 h 54"/>
                    <a:gd name="T26" fmla="*/ 232 w 318"/>
                    <a:gd name="T27" fmla="*/ 33 h 54"/>
                    <a:gd name="T28" fmla="*/ 255 w 318"/>
                    <a:gd name="T29" fmla="*/ 37 h 54"/>
                    <a:gd name="T30" fmla="*/ 259 w 318"/>
                    <a:gd name="T31" fmla="*/ 35 h 54"/>
                    <a:gd name="T32" fmla="*/ 264 w 318"/>
                    <a:gd name="T33" fmla="*/ 41 h 54"/>
                    <a:gd name="T34" fmla="*/ 287 w 318"/>
                    <a:gd name="T35" fmla="*/ 45 h 54"/>
                    <a:gd name="T36" fmla="*/ 291 w 318"/>
                    <a:gd name="T37" fmla="*/ 50 h 54"/>
                    <a:gd name="T38" fmla="*/ 304 w 318"/>
                    <a:gd name="T39" fmla="*/ 43 h 54"/>
                    <a:gd name="T40" fmla="*/ 195 w 318"/>
                    <a:gd name="T41" fmla="*/ 52 h 54"/>
                    <a:gd name="T42" fmla="*/ 199 w 318"/>
                    <a:gd name="T43" fmla="*/ 48 h 54"/>
                    <a:gd name="T44" fmla="*/ 195 w 318"/>
                    <a:gd name="T45" fmla="*/ 45 h 54"/>
                    <a:gd name="T46" fmla="*/ 190 w 318"/>
                    <a:gd name="T47" fmla="*/ 45 h 54"/>
                    <a:gd name="T48" fmla="*/ 180 w 318"/>
                    <a:gd name="T49" fmla="*/ 43 h 54"/>
                    <a:gd name="T50" fmla="*/ 163 w 318"/>
                    <a:gd name="T51" fmla="*/ 47 h 54"/>
                    <a:gd name="T52" fmla="*/ 172 w 318"/>
                    <a:gd name="T53" fmla="*/ 39 h 54"/>
                    <a:gd name="T54" fmla="*/ 146 w 318"/>
                    <a:gd name="T55" fmla="*/ 37 h 54"/>
                    <a:gd name="T56" fmla="*/ 142 w 318"/>
                    <a:gd name="T57" fmla="*/ 35 h 54"/>
                    <a:gd name="T58" fmla="*/ 127 w 318"/>
                    <a:gd name="T59" fmla="*/ 37 h 54"/>
                    <a:gd name="T60" fmla="*/ 115 w 318"/>
                    <a:gd name="T61" fmla="*/ 35 h 54"/>
                    <a:gd name="T62" fmla="*/ 104 w 318"/>
                    <a:gd name="T63" fmla="*/ 39 h 54"/>
                    <a:gd name="T64" fmla="*/ 69 w 318"/>
                    <a:gd name="T65" fmla="*/ 41 h 54"/>
                    <a:gd name="T66" fmla="*/ 63 w 318"/>
                    <a:gd name="T67" fmla="*/ 41 h 54"/>
                    <a:gd name="T68" fmla="*/ 37 w 318"/>
                    <a:gd name="T69" fmla="*/ 35 h 54"/>
                    <a:gd name="T70" fmla="*/ 33 w 318"/>
                    <a:gd name="T71" fmla="*/ 43 h 54"/>
                    <a:gd name="T72" fmla="*/ 19 w 318"/>
                    <a:gd name="T73" fmla="*/ 37 h 54"/>
                    <a:gd name="T74" fmla="*/ 18 w 318"/>
                    <a:gd name="T75" fmla="*/ 35 h 54"/>
                    <a:gd name="T76" fmla="*/ 0 w 318"/>
                    <a:gd name="T77" fmla="*/ 37 h 54"/>
                    <a:gd name="T78" fmla="*/ 19 w 318"/>
                    <a:gd name="T79" fmla="*/ 33 h 54"/>
                    <a:gd name="T80" fmla="*/ 19 w 318"/>
                    <a:gd name="T81" fmla="*/ 29 h 54"/>
                    <a:gd name="T82" fmla="*/ 60 w 318"/>
                    <a:gd name="T83" fmla="*/ 22 h 54"/>
                    <a:gd name="T84" fmla="*/ 50 w 318"/>
                    <a:gd name="T85" fmla="*/ 0 h 54"/>
                    <a:gd name="T86" fmla="*/ 63 w 318"/>
                    <a:gd name="T87"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8" h="54">
                      <a:moveTo>
                        <a:pt x="63" y="4"/>
                      </a:moveTo>
                      <a:lnTo>
                        <a:pt x="63" y="6"/>
                      </a:lnTo>
                      <a:lnTo>
                        <a:pt x="58" y="6"/>
                      </a:lnTo>
                      <a:lnTo>
                        <a:pt x="56" y="6"/>
                      </a:lnTo>
                      <a:lnTo>
                        <a:pt x="54" y="8"/>
                      </a:lnTo>
                      <a:lnTo>
                        <a:pt x="54" y="8"/>
                      </a:lnTo>
                      <a:lnTo>
                        <a:pt x="56" y="10"/>
                      </a:lnTo>
                      <a:lnTo>
                        <a:pt x="63" y="10"/>
                      </a:lnTo>
                      <a:lnTo>
                        <a:pt x="63" y="29"/>
                      </a:lnTo>
                      <a:lnTo>
                        <a:pt x="67" y="31"/>
                      </a:lnTo>
                      <a:lnTo>
                        <a:pt x="303" y="22"/>
                      </a:lnTo>
                      <a:lnTo>
                        <a:pt x="304" y="20"/>
                      </a:lnTo>
                      <a:lnTo>
                        <a:pt x="304" y="14"/>
                      </a:lnTo>
                      <a:lnTo>
                        <a:pt x="316" y="12"/>
                      </a:lnTo>
                      <a:lnTo>
                        <a:pt x="318" y="12"/>
                      </a:lnTo>
                      <a:lnTo>
                        <a:pt x="318" y="18"/>
                      </a:lnTo>
                      <a:lnTo>
                        <a:pt x="310" y="18"/>
                      </a:lnTo>
                      <a:lnTo>
                        <a:pt x="308" y="20"/>
                      </a:lnTo>
                      <a:lnTo>
                        <a:pt x="310" y="22"/>
                      </a:lnTo>
                      <a:lnTo>
                        <a:pt x="318" y="20"/>
                      </a:lnTo>
                      <a:lnTo>
                        <a:pt x="318" y="29"/>
                      </a:lnTo>
                      <a:lnTo>
                        <a:pt x="310" y="29"/>
                      </a:lnTo>
                      <a:lnTo>
                        <a:pt x="308" y="29"/>
                      </a:lnTo>
                      <a:lnTo>
                        <a:pt x="306" y="25"/>
                      </a:lnTo>
                      <a:lnTo>
                        <a:pt x="304" y="25"/>
                      </a:lnTo>
                      <a:lnTo>
                        <a:pt x="303" y="29"/>
                      </a:lnTo>
                      <a:lnTo>
                        <a:pt x="303" y="29"/>
                      </a:lnTo>
                      <a:lnTo>
                        <a:pt x="293" y="29"/>
                      </a:lnTo>
                      <a:lnTo>
                        <a:pt x="293" y="27"/>
                      </a:lnTo>
                      <a:lnTo>
                        <a:pt x="289" y="25"/>
                      </a:lnTo>
                      <a:lnTo>
                        <a:pt x="289" y="25"/>
                      </a:lnTo>
                      <a:lnTo>
                        <a:pt x="287" y="29"/>
                      </a:lnTo>
                      <a:lnTo>
                        <a:pt x="276" y="31"/>
                      </a:lnTo>
                      <a:lnTo>
                        <a:pt x="274" y="29"/>
                      </a:lnTo>
                      <a:lnTo>
                        <a:pt x="274" y="27"/>
                      </a:lnTo>
                      <a:lnTo>
                        <a:pt x="270" y="31"/>
                      </a:lnTo>
                      <a:lnTo>
                        <a:pt x="259" y="31"/>
                      </a:lnTo>
                      <a:lnTo>
                        <a:pt x="259" y="29"/>
                      </a:lnTo>
                      <a:lnTo>
                        <a:pt x="257" y="27"/>
                      </a:lnTo>
                      <a:lnTo>
                        <a:pt x="257" y="27"/>
                      </a:lnTo>
                      <a:lnTo>
                        <a:pt x="255" y="31"/>
                      </a:lnTo>
                      <a:lnTo>
                        <a:pt x="232" y="33"/>
                      </a:lnTo>
                      <a:lnTo>
                        <a:pt x="230" y="35"/>
                      </a:lnTo>
                      <a:lnTo>
                        <a:pt x="232" y="37"/>
                      </a:lnTo>
                      <a:lnTo>
                        <a:pt x="255" y="37"/>
                      </a:lnTo>
                      <a:lnTo>
                        <a:pt x="255" y="39"/>
                      </a:lnTo>
                      <a:lnTo>
                        <a:pt x="257" y="39"/>
                      </a:lnTo>
                      <a:lnTo>
                        <a:pt x="259" y="35"/>
                      </a:lnTo>
                      <a:lnTo>
                        <a:pt x="272" y="35"/>
                      </a:lnTo>
                      <a:lnTo>
                        <a:pt x="272" y="41"/>
                      </a:lnTo>
                      <a:lnTo>
                        <a:pt x="264" y="41"/>
                      </a:lnTo>
                      <a:lnTo>
                        <a:pt x="262" y="43"/>
                      </a:lnTo>
                      <a:lnTo>
                        <a:pt x="266" y="45"/>
                      </a:lnTo>
                      <a:lnTo>
                        <a:pt x="287" y="45"/>
                      </a:lnTo>
                      <a:lnTo>
                        <a:pt x="289" y="48"/>
                      </a:lnTo>
                      <a:lnTo>
                        <a:pt x="289" y="50"/>
                      </a:lnTo>
                      <a:lnTo>
                        <a:pt x="291" y="50"/>
                      </a:lnTo>
                      <a:lnTo>
                        <a:pt x="293" y="45"/>
                      </a:lnTo>
                      <a:lnTo>
                        <a:pt x="301" y="43"/>
                      </a:lnTo>
                      <a:lnTo>
                        <a:pt x="304" y="43"/>
                      </a:lnTo>
                      <a:lnTo>
                        <a:pt x="303" y="50"/>
                      </a:lnTo>
                      <a:lnTo>
                        <a:pt x="193" y="54"/>
                      </a:lnTo>
                      <a:lnTo>
                        <a:pt x="195" y="52"/>
                      </a:lnTo>
                      <a:lnTo>
                        <a:pt x="195" y="50"/>
                      </a:lnTo>
                      <a:lnTo>
                        <a:pt x="199" y="48"/>
                      </a:lnTo>
                      <a:lnTo>
                        <a:pt x="199" y="48"/>
                      </a:lnTo>
                      <a:lnTo>
                        <a:pt x="199" y="47"/>
                      </a:lnTo>
                      <a:lnTo>
                        <a:pt x="197" y="45"/>
                      </a:lnTo>
                      <a:lnTo>
                        <a:pt x="195" y="45"/>
                      </a:lnTo>
                      <a:lnTo>
                        <a:pt x="193" y="43"/>
                      </a:lnTo>
                      <a:lnTo>
                        <a:pt x="193" y="43"/>
                      </a:lnTo>
                      <a:lnTo>
                        <a:pt x="190" y="45"/>
                      </a:lnTo>
                      <a:lnTo>
                        <a:pt x="182" y="47"/>
                      </a:lnTo>
                      <a:lnTo>
                        <a:pt x="180" y="47"/>
                      </a:lnTo>
                      <a:lnTo>
                        <a:pt x="180" y="43"/>
                      </a:lnTo>
                      <a:lnTo>
                        <a:pt x="180" y="43"/>
                      </a:lnTo>
                      <a:lnTo>
                        <a:pt x="174" y="47"/>
                      </a:lnTo>
                      <a:lnTo>
                        <a:pt x="163" y="47"/>
                      </a:lnTo>
                      <a:lnTo>
                        <a:pt x="163" y="47"/>
                      </a:lnTo>
                      <a:lnTo>
                        <a:pt x="163" y="41"/>
                      </a:lnTo>
                      <a:lnTo>
                        <a:pt x="172" y="39"/>
                      </a:lnTo>
                      <a:lnTo>
                        <a:pt x="174" y="37"/>
                      </a:lnTo>
                      <a:lnTo>
                        <a:pt x="172" y="35"/>
                      </a:lnTo>
                      <a:lnTo>
                        <a:pt x="146" y="37"/>
                      </a:lnTo>
                      <a:lnTo>
                        <a:pt x="144" y="31"/>
                      </a:lnTo>
                      <a:lnTo>
                        <a:pt x="144" y="31"/>
                      </a:lnTo>
                      <a:lnTo>
                        <a:pt x="142" y="35"/>
                      </a:lnTo>
                      <a:lnTo>
                        <a:pt x="142" y="37"/>
                      </a:lnTo>
                      <a:lnTo>
                        <a:pt x="128" y="37"/>
                      </a:lnTo>
                      <a:lnTo>
                        <a:pt x="127" y="37"/>
                      </a:lnTo>
                      <a:lnTo>
                        <a:pt x="121" y="39"/>
                      </a:lnTo>
                      <a:lnTo>
                        <a:pt x="117" y="39"/>
                      </a:lnTo>
                      <a:lnTo>
                        <a:pt x="115" y="35"/>
                      </a:lnTo>
                      <a:lnTo>
                        <a:pt x="115" y="33"/>
                      </a:lnTo>
                      <a:lnTo>
                        <a:pt x="113" y="39"/>
                      </a:lnTo>
                      <a:lnTo>
                        <a:pt x="104" y="39"/>
                      </a:lnTo>
                      <a:lnTo>
                        <a:pt x="100" y="37"/>
                      </a:lnTo>
                      <a:lnTo>
                        <a:pt x="96" y="39"/>
                      </a:lnTo>
                      <a:lnTo>
                        <a:pt x="69" y="41"/>
                      </a:lnTo>
                      <a:lnTo>
                        <a:pt x="67" y="35"/>
                      </a:lnTo>
                      <a:lnTo>
                        <a:pt x="65" y="35"/>
                      </a:lnTo>
                      <a:lnTo>
                        <a:pt x="63" y="41"/>
                      </a:lnTo>
                      <a:lnTo>
                        <a:pt x="37" y="43"/>
                      </a:lnTo>
                      <a:lnTo>
                        <a:pt x="37" y="39"/>
                      </a:lnTo>
                      <a:lnTo>
                        <a:pt x="37" y="35"/>
                      </a:lnTo>
                      <a:lnTo>
                        <a:pt x="35" y="35"/>
                      </a:lnTo>
                      <a:lnTo>
                        <a:pt x="33" y="37"/>
                      </a:lnTo>
                      <a:lnTo>
                        <a:pt x="33" y="43"/>
                      </a:lnTo>
                      <a:lnTo>
                        <a:pt x="21" y="43"/>
                      </a:lnTo>
                      <a:lnTo>
                        <a:pt x="19" y="43"/>
                      </a:lnTo>
                      <a:lnTo>
                        <a:pt x="19" y="37"/>
                      </a:lnTo>
                      <a:lnTo>
                        <a:pt x="19" y="35"/>
                      </a:lnTo>
                      <a:lnTo>
                        <a:pt x="18" y="33"/>
                      </a:lnTo>
                      <a:lnTo>
                        <a:pt x="18" y="35"/>
                      </a:lnTo>
                      <a:lnTo>
                        <a:pt x="16" y="43"/>
                      </a:lnTo>
                      <a:lnTo>
                        <a:pt x="2" y="43"/>
                      </a:lnTo>
                      <a:lnTo>
                        <a:pt x="0" y="37"/>
                      </a:lnTo>
                      <a:lnTo>
                        <a:pt x="0" y="35"/>
                      </a:lnTo>
                      <a:lnTo>
                        <a:pt x="18" y="33"/>
                      </a:lnTo>
                      <a:lnTo>
                        <a:pt x="19" y="33"/>
                      </a:lnTo>
                      <a:lnTo>
                        <a:pt x="19" y="31"/>
                      </a:lnTo>
                      <a:lnTo>
                        <a:pt x="19" y="31"/>
                      </a:lnTo>
                      <a:lnTo>
                        <a:pt x="19" y="29"/>
                      </a:lnTo>
                      <a:lnTo>
                        <a:pt x="50" y="29"/>
                      </a:lnTo>
                      <a:lnTo>
                        <a:pt x="50" y="22"/>
                      </a:lnTo>
                      <a:lnTo>
                        <a:pt x="60" y="22"/>
                      </a:lnTo>
                      <a:lnTo>
                        <a:pt x="60" y="20"/>
                      </a:lnTo>
                      <a:lnTo>
                        <a:pt x="50" y="18"/>
                      </a:lnTo>
                      <a:lnTo>
                        <a:pt x="50" y="0"/>
                      </a:lnTo>
                      <a:lnTo>
                        <a:pt x="56" y="0"/>
                      </a:lnTo>
                      <a:lnTo>
                        <a:pt x="63" y="0"/>
                      </a:lnTo>
                      <a:lnTo>
                        <a:pt x="63" y="4"/>
                      </a:lnTo>
                      <a:close/>
                    </a:path>
                  </a:pathLst>
                </a:custGeom>
                <a:solidFill>
                  <a:srgbClr val="3FFFFF"/>
                </a:solidFill>
                <a:ln w="1588">
                  <a:solidFill>
                    <a:srgbClr val="000000"/>
                  </a:solidFill>
                  <a:prstDash val="solid"/>
                  <a:round/>
                  <a:headEnd/>
                  <a:tailEnd/>
                </a:ln>
              </p:spPr>
              <p:txBody>
                <a:bodyPr/>
                <a:lstStyle/>
                <a:p>
                  <a:endParaRPr lang="en-AU"/>
                </a:p>
              </p:txBody>
            </p:sp>
            <p:sp>
              <p:nvSpPr>
                <p:cNvPr id="5463" name="Freeform 343"/>
                <p:cNvSpPr>
                  <a:spLocks/>
                </p:cNvSpPr>
                <p:nvPr/>
              </p:nvSpPr>
              <p:spPr bwMode="auto">
                <a:xfrm>
                  <a:off x="5358" y="846"/>
                  <a:ext cx="5" cy="15"/>
                </a:xfrm>
                <a:custGeom>
                  <a:avLst/>
                  <a:gdLst>
                    <a:gd name="T0" fmla="*/ 9 w 9"/>
                    <a:gd name="T1" fmla="*/ 18 h 29"/>
                    <a:gd name="T2" fmla="*/ 9 w 9"/>
                    <a:gd name="T3" fmla="*/ 18 h 29"/>
                    <a:gd name="T4" fmla="*/ 2 w 9"/>
                    <a:gd name="T5" fmla="*/ 20 h 29"/>
                    <a:gd name="T6" fmla="*/ 0 w 9"/>
                    <a:gd name="T7" fmla="*/ 21 h 29"/>
                    <a:gd name="T8" fmla="*/ 2 w 9"/>
                    <a:gd name="T9" fmla="*/ 23 h 29"/>
                    <a:gd name="T10" fmla="*/ 9 w 9"/>
                    <a:gd name="T11" fmla="*/ 23 h 29"/>
                    <a:gd name="T12" fmla="*/ 9 w 9"/>
                    <a:gd name="T13" fmla="*/ 29 h 29"/>
                    <a:gd name="T14" fmla="*/ 2 w 9"/>
                    <a:gd name="T15" fmla="*/ 29 h 29"/>
                    <a:gd name="T16" fmla="*/ 0 w 9"/>
                    <a:gd name="T17" fmla="*/ 29 h 29"/>
                    <a:gd name="T18" fmla="*/ 0 w 9"/>
                    <a:gd name="T19" fmla="*/ 27 h 29"/>
                    <a:gd name="T20" fmla="*/ 0 w 9"/>
                    <a:gd name="T21" fmla="*/ 12 h 29"/>
                    <a:gd name="T22" fmla="*/ 6 w 9"/>
                    <a:gd name="T23" fmla="*/ 10 h 29"/>
                    <a:gd name="T24" fmla="*/ 6 w 9"/>
                    <a:gd name="T25" fmla="*/ 10 h 29"/>
                    <a:gd name="T26" fmla="*/ 6 w 9"/>
                    <a:gd name="T27" fmla="*/ 8 h 29"/>
                    <a:gd name="T28" fmla="*/ 0 w 9"/>
                    <a:gd name="T29" fmla="*/ 6 h 29"/>
                    <a:gd name="T30" fmla="*/ 0 w 9"/>
                    <a:gd name="T31" fmla="*/ 2 h 29"/>
                    <a:gd name="T32" fmla="*/ 0 w 9"/>
                    <a:gd name="T33" fmla="*/ 0 h 29"/>
                    <a:gd name="T34" fmla="*/ 9 w 9"/>
                    <a:gd name="T35" fmla="*/ 0 h 29"/>
                    <a:gd name="T36" fmla="*/ 9 w 9"/>
                    <a:gd name="T37"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9">
                      <a:moveTo>
                        <a:pt x="9" y="18"/>
                      </a:moveTo>
                      <a:lnTo>
                        <a:pt x="9" y="18"/>
                      </a:lnTo>
                      <a:lnTo>
                        <a:pt x="2" y="20"/>
                      </a:lnTo>
                      <a:lnTo>
                        <a:pt x="0" y="21"/>
                      </a:lnTo>
                      <a:lnTo>
                        <a:pt x="2" y="23"/>
                      </a:lnTo>
                      <a:lnTo>
                        <a:pt x="9" y="23"/>
                      </a:lnTo>
                      <a:lnTo>
                        <a:pt x="9" y="29"/>
                      </a:lnTo>
                      <a:lnTo>
                        <a:pt x="2" y="29"/>
                      </a:lnTo>
                      <a:lnTo>
                        <a:pt x="0" y="29"/>
                      </a:lnTo>
                      <a:lnTo>
                        <a:pt x="0" y="27"/>
                      </a:lnTo>
                      <a:lnTo>
                        <a:pt x="0" y="12"/>
                      </a:lnTo>
                      <a:lnTo>
                        <a:pt x="6" y="10"/>
                      </a:lnTo>
                      <a:lnTo>
                        <a:pt x="6" y="10"/>
                      </a:lnTo>
                      <a:lnTo>
                        <a:pt x="6" y="8"/>
                      </a:lnTo>
                      <a:lnTo>
                        <a:pt x="0" y="6"/>
                      </a:lnTo>
                      <a:lnTo>
                        <a:pt x="0" y="2"/>
                      </a:lnTo>
                      <a:lnTo>
                        <a:pt x="0" y="0"/>
                      </a:lnTo>
                      <a:lnTo>
                        <a:pt x="9" y="0"/>
                      </a:lnTo>
                      <a:lnTo>
                        <a:pt x="9" y="18"/>
                      </a:lnTo>
                      <a:close/>
                    </a:path>
                  </a:pathLst>
                </a:custGeom>
                <a:solidFill>
                  <a:srgbClr val="3FFFFF"/>
                </a:solidFill>
                <a:ln w="1588">
                  <a:solidFill>
                    <a:srgbClr val="000000"/>
                  </a:solidFill>
                  <a:prstDash val="solid"/>
                  <a:round/>
                  <a:headEnd/>
                  <a:tailEnd/>
                </a:ln>
              </p:spPr>
              <p:txBody>
                <a:bodyPr/>
                <a:lstStyle/>
                <a:p>
                  <a:endParaRPr lang="en-AU"/>
                </a:p>
              </p:txBody>
            </p:sp>
            <p:sp>
              <p:nvSpPr>
                <p:cNvPr id="5464" name="Freeform 344"/>
                <p:cNvSpPr>
                  <a:spLocks/>
                </p:cNvSpPr>
                <p:nvPr/>
              </p:nvSpPr>
              <p:spPr bwMode="auto">
                <a:xfrm>
                  <a:off x="5368" y="847"/>
                  <a:ext cx="9" cy="1"/>
                </a:xfrm>
                <a:custGeom>
                  <a:avLst/>
                  <a:gdLst>
                    <a:gd name="T0" fmla="*/ 17 w 17"/>
                    <a:gd name="T1" fmla="*/ 0 h 2"/>
                    <a:gd name="T2" fmla="*/ 13 w 17"/>
                    <a:gd name="T3" fmla="*/ 2 h 2"/>
                    <a:gd name="T4" fmla="*/ 0 w 17"/>
                    <a:gd name="T5" fmla="*/ 2 h 2"/>
                    <a:gd name="T6" fmla="*/ 2 w 17"/>
                    <a:gd name="T7" fmla="*/ 0 h 2"/>
                    <a:gd name="T8" fmla="*/ 13 w 17"/>
                    <a:gd name="T9" fmla="*/ 0 h 2"/>
                    <a:gd name="T10" fmla="*/ 15 w 17"/>
                    <a:gd name="T11" fmla="*/ 0 h 2"/>
                    <a:gd name="T12" fmla="*/ 17 w 1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7" h="2">
                      <a:moveTo>
                        <a:pt x="17" y="0"/>
                      </a:moveTo>
                      <a:lnTo>
                        <a:pt x="13" y="2"/>
                      </a:lnTo>
                      <a:lnTo>
                        <a:pt x="0" y="2"/>
                      </a:lnTo>
                      <a:lnTo>
                        <a:pt x="2" y="0"/>
                      </a:lnTo>
                      <a:lnTo>
                        <a:pt x="13" y="0"/>
                      </a:lnTo>
                      <a:lnTo>
                        <a:pt x="15" y="0"/>
                      </a:lnTo>
                      <a:lnTo>
                        <a:pt x="17" y="0"/>
                      </a:lnTo>
                      <a:close/>
                    </a:path>
                  </a:pathLst>
                </a:custGeom>
                <a:solidFill>
                  <a:srgbClr val="000000"/>
                </a:solidFill>
                <a:ln w="1588">
                  <a:solidFill>
                    <a:srgbClr val="000000"/>
                  </a:solidFill>
                  <a:prstDash val="solid"/>
                  <a:round/>
                  <a:headEnd/>
                  <a:tailEnd/>
                </a:ln>
              </p:spPr>
              <p:txBody>
                <a:bodyPr/>
                <a:lstStyle/>
                <a:p>
                  <a:endParaRPr lang="en-AU"/>
                </a:p>
              </p:txBody>
            </p:sp>
            <p:sp>
              <p:nvSpPr>
                <p:cNvPr id="5465" name="Freeform 345"/>
                <p:cNvSpPr>
                  <a:spLocks/>
                </p:cNvSpPr>
                <p:nvPr/>
              </p:nvSpPr>
              <p:spPr bwMode="auto">
                <a:xfrm>
                  <a:off x="4600" y="847"/>
                  <a:ext cx="1017" cy="145"/>
                </a:xfrm>
                <a:custGeom>
                  <a:avLst/>
                  <a:gdLst>
                    <a:gd name="T0" fmla="*/ 2033 w 2033"/>
                    <a:gd name="T1" fmla="*/ 284 h 290"/>
                    <a:gd name="T2" fmla="*/ 1972 w 2033"/>
                    <a:gd name="T3" fmla="*/ 286 h 290"/>
                    <a:gd name="T4" fmla="*/ 1486 w 2033"/>
                    <a:gd name="T5" fmla="*/ 286 h 290"/>
                    <a:gd name="T6" fmla="*/ 853 w 2033"/>
                    <a:gd name="T7" fmla="*/ 288 h 290"/>
                    <a:gd name="T8" fmla="*/ 519 w 2033"/>
                    <a:gd name="T9" fmla="*/ 288 h 290"/>
                    <a:gd name="T10" fmla="*/ 379 w 2033"/>
                    <a:gd name="T11" fmla="*/ 290 h 290"/>
                    <a:gd name="T12" fmla="*/ 0 w 2033"/>
                    <a:gd name="T13" fmla="*/ 290 h 290"/>
                    <a:gd name="T14" fmla="*/ 0 w 2033"/>
                    <a:gd name="T15" fmla="*/ 160 h 290"/>
                    <a:gd name="T16" fmla="*/ 320 w 2033"/>
                    <a:gd name="T17" fmla="*/ 140 h 290"/>
                    <a:gd name="T18" fmla="*/ 427 w 2033"/>
                    <a:gd name="T19" fmla="*/ 181 h 290"/>
                    <a:gd name="T20" fmla="*/ 612 w 2033"/>
                    <a:gd name="T21" fmla="*/ 167 h 290"/>
                    <a:gd name="T22" fmla="*/ 635 w 2033"/>
                    <a:gd name="T23" fmla="*/ 165 h 290"/>
                    <a:gd name="T24" fmla="*/ 886 w 2033"/>
                    <a:gd name="T25" fmla="*/ 148 h 290"/>
                    <a:gd name="T26" fmla="*/ 1037 w 2033"/>
                    <a:gd name="T27" fmla="*/ 139 h 290"/>
                    <a:gd name="T28" fmla="*/ 1012 w 2033"/>
                    <a:gd name="T29" fmla="*/ 146 h 290"/>
                    <a:gd name="T30" fmla="*/ 1060 w 2033"/>
                    <a:gd name="T31" fmla="*/ 156 h 290"/>
                    <a:gd name="T32" fmla="*/ 1144 w 2033"/>
                    <a:gd name="T33" fmla="*/ 150 h 290"/>
                    <a:gd name="T34" fmla="*/ 1201 w 2033"/>
                    <a:gd name="T35" fmla="*/ 160 h 290"/>
                    <a:gd name="T36" fmla="*/ 1207 w 2033"/>
                    <a:gd name="T37" fmla="*/ 160 h 290"/>
                    <a:gd name="T38" fmla="*/ 1553 w 2033"/>
                    <a:gd name="T39" fmla="*/ 131 h 290"/>
                    <a:gd name="T40" fmla="*/ 1727 w 2033"/>
                    <a:gd name="T41" fmla="*/ 115 h 290"/>
                    <a:gd name="T42" fmla="*/ 1727 w 2033"/>
                    <a:gd name="T43" fmla="*/ 108 h 290"/>
                    <a:gd name="T44" fmla="*/ 1721 w 2033"/>
                    <a:gd name="T45" fmla="*/ 106 h 290"/>
                    <a:gd name="T46" fmla="*/ 1721 w 2033"/>
                    <a:gd name="T47" fmla="*/ 91 h 290"/>
                    <a:gd name="T48" fmla="*/ 1989 w 2033"/>
                    <a:gd name="T49" fmla="*/ 71 h 290"/>
                    <a:gd name="T50" fmla="*/ 1989 w 2033"/>
                    <a:gd name="T51" fmla="*/ 60 h 290"/>
                    <a:gd name="T52" fmla="*/ 1850 w 2033"/>
                    <a:gd name="T53" fmla="*/ 46 h 290"/>
                    <a:gd name="T54" fmla="*/ 1850 w 2033"/>
                    <a:gd name="T55" fmla="*/ 0 h 290"/>
                    <a:gd name="T56" fmla="*/ 2033 w 2033"/>
                    <a:gd name="T57" fmla="*/ 0 h 290"/>
                    <a:gd name="T58" fmla="*/ 2033 w 2033"/>
                    <a:gd name="T59" fmla="*/ 28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3" h="290">
                      <a:moveTo>
                        <a:pt x="2033" y="284"/>
                      </a:moveTo>
                      <a:lnTo>
                        <a:pt x="1972" y="286"/>
                      </a:lnTo>
                      <a:lnTo>
                        <a:pt x="1486" y="286"/>
                      </a:lnTo>
                      <a:lnTo>
                        <a:pt x="853" y="288"/>
                      </a:lnTo>
                      <a:lnTo>
                        <a:pt x="519" y="288"/>
                      </a:lnTo>
                      <a:lnTo>
                        <a:pt x="379" y="290"/>
                      </a:lnTo>
                      <a:lnTo>
                        <a:pt x="0" y="290"/>
                      </a:lnTo>
                      <a:lnTo>
                        <a:pt x="0" y="160"/>
                      </a:lnTo>
                      <a:lnTo>
                        <a:pt x="320" y="140"/>
                      </a:lnTo>
                      <a:lnTo>
                        <a:pt x="427" y="181"/>
                      </a:lnTo>
                      <a:lnTo>
                        <a:pt x="612" y="167"/>
                      </a:lnTo>
                      <a:lnTo>
                        <a:pt x="635" y="165"/>
                      </a:lnTo>
                      <a:lnTo>
                        <a:pt x="886" y="148"/>
                      </a:lnTo>
                      <a:lnTo>
                        <a:pt x="1037" y="139"/>
                      </a:lnTo>
                      <a:lnTo>
                        <a:pt x="1012" y="146"/>
                      </a:lnTo>
                      <a:lnTo>
                        <a:pt x="1060" y="156"/>
                      </a:lnTo>
                      <a:lnTo>
                        <a:pt x="1144" y="150"/>
                      </a:lnTo>
                      <a:lnTo>
                        <a:pt x="1201" y="160"/>
                      </a:lnTo>
                      <a:lnTo>
                        <a:pt x="1207" y="160"/>
                      </a:lnTo>
                      <a:lnTo>
                        <a:pt x="1553" y="131"/>
                      </a:lnTo>
                      <a:lnTo>
                        <a:pt x="1727" y="115"/>
                      </a:lnTo>
                      <a:lnTo>
                        <a:pt x="1727" y="108"/>
                      </a:lnTo>
                      <a:lnTo>
                        <a:pt x="1721" y="106"/>
                      </a:lnTo>
                      <a:lnTo>
                        <a:pt x="1721" y="91"/>
                      </a:lnTo>
                      <a:lnTo>
                        <a:pt x="1989" y="71"/>
                      </a:lnTo>
                      <a:lnTo>
                        <a:pt x="1989" y="60"/>
                      </a:lnTo>
                      <a:lnTo>
                        <a:pt x="1850" y="46"/>
                      </a:lnTo>
                      <a:lnTo>
                        <a:pt x="1850" y="0"/>
                      </a:lnTo>
                      <a:lnTo>
                        <a:pt x="2033" y="0"/>
                      </a:lnTo>
                      <a:lnTo>
                        <a:pt x="2033" y="284"/>
                      </a:lnTo>
                      <a:close/>
                    </a:path>
                  </a:pathLst>
                </a:custGeom>
                <a:solidFill>
                  <a:srgbClr val="D9D9D9"/>
                </a:solidFill>
                <a:ln w="1588">
                  <a:solidFill>
                    <a:srgbClr val="000000"/>
                  </a:solidFill>
                  <a:prstDash val="solid"/>
                  <a:round/>
                  <a:headEnd/>
                  <a:tailEnd/>
                </a:ln>
              </p:spPr>
              <p:txBody>
                <a:bodyPr/>
                <a:lstStyle/>
                <a:p>
                  <a:endParaRPr lang="en-AU"/>
                </a:p>
              </p:txBody>
            </p:sp>
            <p:sp>
              <p:nvSpPr>
                <p:cNvPr id="5466" name="Freeform 346"/>
                <p:cNvSpPr>
                  <a:spLocks/>
                </p:cNvSpPr>
                <p:nvPr/>
              </p:nvSpPr>
              <p:spPr bwMode="auto">
                <a:xfrm>
                  <a:off x="4600" y="848"/>
                  <a:ext cx="39" cy="14"/>
                </a:xfrm>
                <a:custGeom>
                  <a:avLst/>
                  <a:gdLst>
                    <a:gd name="T0" fmla="*/ 79 w 79"/>
                    <a:gd name="T1" fmla="*/ 19 h 27"/>
                    <a:gd name="T2" fmla="*/ 18 w 79"/>
                    <a:gd name="T3" fmla="*/ 21 h 27"/>
                    <a:gd name="T4" fmla="*/ 18 w 79"/>
                    <a:gd name="T5" fmla="*/ 25 h 27"/>
                    <a:gd name="T6" fmla="*/ 0 w 79"/>
                    <a:gd name="T7" fmla="*/ 27 h 27"/>
                    <a:gd name="T8" fmla="*/ 0 w 79"/>
                    <a:gd name="T9" fmla="*/ 0 h 27"/>
                    <a:gd name="T10" fmla="*/ 79 w 79"/>
                    <a:gd name="T11" fmla="*/ 0 h 27"/>
                    <a:gd name="T12" fmla="*/ 79 w 79"/>
                    <a:gd name="T13" fmla="*/ 19 h 27"/>
                  </a:gdLst>
                  <a:ahLst/>
                  <a:cxnLst>
                    <a:cxn ang="0">
                      <a:pos x="T0" y="T1"/>
                    </a:cxn>
                    <a:cxn ang="0">
                      <a:pos x="T2" y="T3"/>
                    </a:cxn>
                    <a:cxn ang="0">
                      <a:pos x="T4" y="T5"/>
                    </a:cxn>
                    <a:cxn ang="0">
                      <a:pos x="T6" y="T7"/>
                    </a:cxn>
                    <a:cxn ang="0">
                      <a:pos x="T8" y="T9"/>
                    </a:cxn>
                    <a:cxn ang="0">
                      <a:pos x="T10" y="T11"/>
                    </a:cxn>
                    <a:cxn ang="0">
                      <a:pos x="T12" y="T13"/>
                    </a:cxn>
                  </a:cxnLst>
                  <a:rect l="0" t="0" r="r" b="b"/>
                  <a:pathLst>
                    <a:path w="79" h="27">
                      <a:moveTo>
                        <a:pt x="79" y="19"/>
                      </a:moveTo>
                      <a:lnTo>
                        <a:pt x="18" y="21"/>
                      </a:lnTo>
                      <a:lnTo>
                        <a:pt x="18" y="25"/>
                      </a:lnTo>
                      <a:lnTo>
                        <a:pt x="0" y="27"/>
                      </a:lnTo>
                      <a:lnTo>
                        <a:pt x="0" y="0"/>
                      </a:lnTo>
                      <a:lnTo>
                        <a:pt x="79" y="0"/>
                      </a:lnTo>
                      <a:lnTo>
                        <a:pt x="79" y="19"/>
                      </a:lnTo>
                      <a:close/>
                    </a:path>
                  </a:pathLst>
                </a:custGeom>
                <a:solidFill>
                  <a:srgbClr val="D9D9D9"/>
                </a:solidFill>
                <a:ln w="1588">
                  <a:solidFill>
                    <a:srgbClr val="000000"/>
                  </a:solidFill>
                  <a:prstDash val="solid"/>
                  <a:round/>
                  <a:headEnd/>
                  <a:tailEnd/>
                </a:ln>
              </p:spPr>
              <p:txBody>
                <a:bodyPr/>
                <a:lstStyle/>
                <a:p>
                  <a:endParaRPr lang="en-AU"/>
                </a:p>
              </p:txBody>
            </p:sp>
            <p:sp>
              <p:nvSpPr>
                <p:cNvPr id="5467" name="Freeform 347"/>
                <p:cNvSpPr>
                  <a:spLocks/>
                </p:cNvSpPr>
                <p:nvPr/>
              </p:nvSpPr>
              <p:spPr bwMode="auto">
                <a:xfrm>
                  <a:off x="5278" y="849"/>
                  <a:ext cx="20" cy="25"/>
                </a:xfrm>
                <a:custGeom>
                  <a:avLst/>
                  <a:gdLst>
                    <a:gd name="T0" fmla="*/ 38 w 40"/>
                    <a:gd name="T1" fmla="*/ 0 h 50"/>
                    <a:gd name="T2" fmla="*/ 40 w 40"/>
                    <a:gd name="T3" fmla="*/ 0 h 50"/>
                    <a:gd name="T4" fmla="*/ 40 w 40"/>
                    <a:gd name="T5" fmla="*/ 48 h 50"/>
                    <a:gd name="T6" fmla="*/ 2 w 40"/>
                    <a:gd name="T7" fmla="*/ 50 h 50"/>
                    <a:gd name="T8" fmla="*/ 0 w 40"/>
                    <a:gd name="T9" fmla="*/ 6 h 50"/>
                    <a:gd name="T10" fmla="*/ 0 w 40"/>
                    <a:gd name="T11" fmla="*/ 2 h 50"/>
                    <a:gd name="T12" fmla="*/ 4 w 40"/>
                    <a:gd name="T13" fmla="*/ 0 h 50"/>
                    <a:gd name="T14" fmla="*/ 23 w 40"/>
                    <a:gd name="T15" fmla="*/ 0 h 50"/>
                    <a:gd name="T16" fmla="*/ 29 w 40"/>
                    <a:gd name="T17" fmla="*/ 0 h 50"/>
                    <a:gd name="T18" fmla="*/ 37 w 40"/>
                    <a:gd name="T19" fmla="*/ 0 h 50"/>
                    <a:gd name="T20" fmla="*/ 38 w 40"/>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50">
                      <a:moveTo>
                        <a:pt x="38" y="0"/>
                      </a:moveTo>
                      <a:lnTo>
                        <a:pt x="40" y="0"/>
                      </a:lnTo>
                      <a:lnTo>
                        <a:pt x="40" y="48"/>
                      </a:lnTo>
                      <a:lnTo>
                        <a:pt x="2" y="50"/>
                      </a:lnTo>
                      <a:lnTo>
                        <a:pt x="0" y="6"/>
                      </a:lnTo>
                      <a:lnTo>
                        <a:pt x="0" y="2"/>
                      </a:lnTo>
                      <a:lnTo>
                        <a:pt x="4" y="0"/>
                      </a:lnTo>
                      <a:lnTo>
                        <a:pt x="23" y="0"/>
                      </a:lnTo>
                      <a:lnTo>
                        <a:pt x="29" y="0"/>
                      </a:lnTo>
                      <a:lnTo>
                        <a:pt x="37" y="0"/>
                      </a:lnTo>
                      <a:lnTo>
                        <a:pt x="38" y="0"/>
                      </a:lnTo>
                      <a:close/>
                    </a:path>
                  </a:pathLst>
                </a:custGeom>
                <a:solidFill>
                  <a:srgbClr val="838383"/>
                </a:solidFill>
                <a:ln w="1588">
                  <a:solidFill>
                    <a:srgbClr val="000000"/>
                  </a:solidFill>
                  <a:prstDash val="solid"/>
                  <a:round/>
                  <a:headEnd/>
                  <a:tailEnd/>
                </a:ln>
              </p:spPr>
              <p:txBody>
                <a:bodyPr/>
                <a:lstStyle/>
                <a:p>
                  <a:endParaRPr lang="en-AU"/>
                </a:p>
              </p:txBody>
            </p:sp>
            <p:sp>
              <p:nvSpPr>
                <p:cNvPr id="5468" name="Freeform 348"/>
                <p:cNvSpPr>
                  <a:spLocks/>
                </p:cNvSpPr>
                <p:nvPr/>
              </p:nvSpPr>
              <p:spPr bwMode="auto">
                <a:xfrm>
                  <a:off x="5237" y="849"/>
                  <a:ext cx="5" cy="4"/>
                </a:xfrm>
                <a:custGeom>
                  <a:avLst/>
                  <a:gdLst>
                    <a:gd name="T0" fmla="*/ 10 w 10"/>
                    <a:gd name="T1" fmla="*/ 6 h 8"/>
                    <a:gd name="T2" fmla="*/ 0 w 10"/>
                    <a:gd name="T3" fmla="*/ 8 h 8"/>
                    <a:gd name="T4" fmla="*/ 0 w 10"/>
                    <a:gd name="T5" fmla="*/ 4 h 8"/>
                    <a:gd name="T6" fmla="*/ 0 w 10"/>
                    <a:gd name="T7" fmla="*/ 2 h 8"/>
                    <a:gd name="T8" fmla="*/ 2 w 10"/>
                    <a:gd name="T9" fmla="*/ 0 h 8"/>
                    <a:gd name="T10" fmla="*/ 10 w 10"/>
                    <a:gd name="T11" fmla="*/ 0 h 8"/>
                    <a:gd name="T12" fmla="*/ 10 w 1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10" y="6"/>
                      </a:moveTo>
                      <a:lnTo>
                        <a:pt x="0" y="8"/>
                      </a:lnTo>
                      <a:lnTo>
                        <a:pt x="0" y="4"/>
                      </a:lnTo>
                      <a:lnTo>
                        <a:pt x="0" y="2"/>
                      </a:lnTo>
                      <a:lnTo>
                        <a:pt x="2" y="0"/>
                      </a:lnTo>
                      <a:lnTo>
                        <a:pt x="10" y="0"/>
                      </a:lnTo>
                      <a:lnTo>
                        <a:pt x="10" y="6"/>
                      </a:lnTo>
                      <a:close/>
                    </a:path>
                  </a:pathLst>
                </a:custGeom>
                <a:solidFill>
                  <a:srgbClr val="3FFFFF"/>
                </a:solidFill>
                <a:ln w="1588">
                  <a:solidFill>
                    <a:srgbClr val="000000"/>
                  </a:solidFill>
                  <a:prstDash val="solid"/>
                  <a:round/>
                  <a:headEnd/>
                  <a:tailEnd/>
                </a:ln>
              </p:spPr>
              <p:txBody>
                <a:bodyPr/>
                <a:lstStyle/>
                <a:p>
                  <a:endParaRPr lang="en-AU"/>
                </a:p>
              </p:txBody>
            </p:sp>
            <p:sp>
              <p:nvSpPr>
                <p:cNvPr id="5469" name="Rectangle 349"/>
                <p:cNvSpPr>
                  <a:spLocks noChangeArrowheads="1"/>
                </p:cNvSpPr>
                <p:nvPr/>
              </p:nvSpPr>
              <p:spPr bwMode="auto">
                <a:xfrm>
                  <a:off x="5244" y="849"/>
                  <a:ext cx="1" cy="3"/>
                </a:xfrm>
                <a:prstGeom prst="rect">
                  <a:avLst/>
                </a:prstGeom>
                <a:solidFill>
                  <a:srgbClr val="3FFFFF"/>
                </a:solidFill>
                <a:ln w="1588">
                  <a:solidFill>
                    <a:srgbClr val="000000"/>
                  </a:solidFill>
                  <a:miter lim="800000"/>
                  <a:headEnd/>
                  <a:tailEnd/>
                </a:ln>
              </p:spPr>
              <p:txBody>
                <a:bodyPr/>
                <a:lstStyle/>
                <a:p>
                  <a:endParaRPr lang="en-AU"/>
                </a:p>
              </p:txBody>
            </p:sp>
            <p:sp>
              <p:nvSpPr>
                <p:cNvPr id="5470" name="Freeform 350"/>
                <p:cNvSpPr>
                  <a:spLocks/>
                </p:cNvSpPr>
                <p:nvPr/>
              </p:nvSpPr>
              <p:spPr bwMode="auto">
                <a:xfrm>
                  <a:off x="5333" y="849"/>
                  <a:ext cx="2" cy="4"/>
                </a:xfrm>
                <a:custGeom>
                  <a:avLst/>
                  <a:gdLst>
                    <a:gd name="T0" fmla="*/ 6 w 6"/>
                    <a:gd name="T1" fmla="*/ 8 h 8"/>
                    <a:gd name="T2" fmla="*/ 2 w 6"/>
                    <a:gd name="T3" fmla="*/ 8 h 8"/>
                    <a:gd name="T4" fmla="*/ 0 w 6"/>
                    <a:gd name="T5" fmla="*/ 8 h 8"/>
                    <a:gd name="T6" fmla="*/ 0 w 6"/>
                    <a:gd name="T7" fmla="*/ 0 h 8"/>
                    <a:gd name="T8" fmla="*/ 6 w 6"/>
                    <a:gd name="T9" fmla="*/ 0 h 8"/>
                    <a:gd name="T10" fmla="*/ 6 w 6"/>
                    <a:gd name="T11" fmla="*/ 8 h 8"/>
                  </a:gdLst>
                  <a:ahLst/>
                  <a:cxnLst>
                    <a:cxn ang="0">
                      <a:pos x="T0" y="T1"/>
                    </a:cxn>
                    <a:cxn ang="0">
                      <a:pos x="T2" y="T3"/>
                    </a:cxn>
                    <a:cxn ang="0">
                      <a:pos x="T4" y="T5"/>
                    </a:cxn>
                    <a:cxn ang="0">
                      <a:pos x="T6" y="T7"/>
                    </a:cxn>
                    <a:cxn ang="0">
                      <a:pos x="T8" y="T9"/>
                    </a:cxn>
                    <a:cxn ang="0">
                      <a:pos x="T10" y="T11"/>
                    </a:cxn>
                  </a:cxnLst>
                  <a:rect l="0" t="0" r="r" b="b"/>
                  <a:pathLst>
                    <a:path w="6" h="8">
                      <a:moveTo>
                        <a:pt x="6" y="8"/>
                      </a:moveTo>
                      <a:lnTo>
                        <a:pt x="2" y="8"/>
                      </a:lnTo>
                      <a:lnTo>
                        <a:pt x="0" y="8"/>
                      </a:lnTo>
                      <a:lnTo>
                        <a:pt x="0" y="0"/>
                      </a:lnTo>
                      <a:lnTo>
                        <a:pt x="6" y="0"/>
                      </a:lnTo>
                      <a:lnTo>
                        <a:pt x="6" y="8"/>
                      </a:lnTo>
                      <a:close/>
                    </a:path>
                  </a:pathLst>
                </a:custGeom>
                <a:solidFill>
                  <a:srgbClr val="00C2C2"/>
                </a:solidFill>
                <a:ln w="1588">
                  <a:solidFill>
                    <a:srgbClr val="000000"/>
                  </a:solidFill>
                  <a:prstDash val="solid"/>
                  <a:round/>
                  <a:headEnd/>
                  <a:tailEnd/>
                </a:ln>
              </p:spPr>
              <p:txBody>
                <a:bodyPr/>
                <a:lstStyle/>
                <a:p>
                  <a:endParaRPr lang="en-AU"/>
                </a:p>
              </p:txBody>
            </p:sp>
            <p:sp>
              <p:nvSpPr>
                <p:cNvPr id="5471" name="Freeform 351"/>
                <p:cNvSpPr>
                  <a:spLocks/>
                </p:cNvSpPr>
                <p:nvPr/>
              </p:nvSpPr>
              <p:spPr bwMode="auto">
                <a:xfrm>
                  <a:off x="5224" y="849"/>
                  <a:ext cx="4" cy="4"/>
                </a:xfrm>
                <a:custGeom>
                  <a:avLst/>
                  <a:gdLst>
                    <a:gd name="T0" fmla="*/ 10 w 10"/>
                    <a:gd name="T1" fmla="*/ 8 h 8"/>
                    <a:gd name="T2" fmla="*/ 2 w 10"/>
                    <a:gd name="T3" fmla="*/ 8 h 8"/>
                    <a:gd name="T4" fmla="*/ 0 w 10"/>
                    <a:gd name="T5" fmla="*/ 8 h 8"/>
                    <a:gd name="T6" fmla="*/ 0 w 10"/>
                    <a:gd name="T7" fmla="*/ 4 h 8"/>
                    <a:gd name="T8" fmla="*/ 0 w 10"/>
                    <a:gd name="T9" fmla="*/ 2 h 8"/>
                    <a:gd name="T10" fmla="*/ 6 w 10"/>
                    <a:gd name="T11" fmla="*/ 0 h 8"/>
                    <a:gd name="T12" fmla="*/ 10 w 10"/>
                    <a:gd name="T13" fmla="*/ 2 h 8"/>
                    <a:gd name="T14" fmla="*/ 10 w 10"/>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8"/>
                      </a:moveTo>
                      <a:lnTo>
                        <a:pt x="2" y="8"/>
                      </a:lnTo>
                      <a:lnTo>
                        <a:pt x="0" y="8"/>
                      </a:lnTo>
                      <a:lnTo>
                        <a:pt x="0" y="4"/>
                      </a:lnTo>
                      <a:lnTo>
                        <a:pt x="0" y="2"/>
                      </a:lnTo>
                      <a:lnTo>
                        <a:pt x="6" y="0"/>
                      </a:lnTo>
                      <a:lnTo>
                        <a:pt x="10" y="2"/>
                      </a:lnTo>
                      <a:lnTo>
                        <a:pt x="10" y="8"/>
                      </a:lnTo>
                      <a:close/>
                    </a:path>
                  </a:pathLst>
                </a:custGeom>
                <a:solidFill>
                  <a:srgbClr val="3FFFFF"/>
                </a:solidFill>
                <a:ln w="1588">
                  <a:solidFill>
                    <a:srgbClr val="000000"/>
                  </a:solidFill>
                  <a:prstDash val="solid"/>
                  <a:round/>
                  <a:headEnd/>
                  <a:tailEnd/>
                </a:ln>
              </p:spPr>
              <p:txBody>
                <a:bodyPr/>
                <a:lstStyle/>
                <a:p>
                  <a:endParaRPr lang="en-AU"/>
                </a:p>
              </p:txBody>
            </p:sp>
            <p:sp>
              <p:nvSpPr>
                <p:cNvPr id="5472" name="Freeform 352"/>
                <p:cNvSpPr>
                  <a:spLocks/>
                </p:cNvSpPr>
                <p:nvPr/>
              </p:nvSpPr>
              <p:spPr bwMode="auto">
                <a:xfrm>
                  <a:off x="5230" y="849"/>
                  <a:ext cx="5" cy="4"/>
                </a:xfrm>
                <a:custGeom>
                  <a:avLst/>
                  <a:gdLst>
                    <a:gd name="T0" fmla="*/ 9 w 9"/>
                    <a:gd name="T1" fmla="*/ 6 h 8"/>
                    <a:gd name="T2" fmla="*/ 0 w 9"/>
                    <a:gd name="T3" fmla="*/ 8 h 8"/>
                    <a:gd name="T4" fmla="*/ 0 w 9"/>
                    <a:gd name="T5" fmla="*/ 0 h 8"/>
                    <a:gd name="T6" fmla="*/ 9 w 9"/>
                    <a:gd name="T7" fmla="*/ 0 h 8"/>
                    <a:gd name="T8" fmla="*/ 9 w 9"/>
                    <a:gd name="T9" fmla="*/ 6 h 8"/>
                  </a:gdLst>
                  <a:ahLst/>
                  <a:cxnLst>
                    <a:cxn ang="0">
                      <a:pos x="T0" y="T1"/>
                    </a:cxn>
                    <a:cxn ang="0">
                      <a:pos x="T2" y="T3"/>
                    </a:cxn>
                    <a:cxn ang="0">
                      <a:pos x="T4" y="T5"/>
                    </a:cxn>
                    <a:cxn ang="0">
                      <a:pos x="T6" y="T7"/>
                    </a:cxn>
                    <a:cxn ang="0">
                      <a:pos x="T8" y="T9"/>
                    </a:cxn>
                  </a:cxnLst>
                  <a:rect l="0" t="0" r="r" b="b"/>
                  <a:pathLst>
                    <a:path w="9" h="8">
                      <a:moveTo>
                        <a:pt x="9" y="6"/>
                      </a:moveTo>
                      <a:lnTo>
                        <a:pt x="0" y="8"/>
                      </a:lnTo>
                      <a:lnTo>
                        <a:pt x="0" y="0"/>
                      </a:lnTo>
                      <a:lnTo>
                        <a:pt x="9" y="0"/>
                      </a:lnTo>
                      <a:lnTo>
                        <a:pt x="9" y="6"/>
                      </a:lnTo>
                      <a:close/>
                    </a:path>
                  </a:pathLst>
                </a:custGeom>
                <a:solidFill>
                  <a:srgbClr val="3FFFFF"/>
                </a:solidFill>
                <a:ln w="1588">
                  <a:solidFill>
                    <a:srgbClr val="000000"/>
                  </a:solidFill>
                  <a:prstDash val="solid"/>
                  <a:round/>
                  <a:headEnd/>
                  <a:tailEnd/>
                </a:ln>
              </p:spPr>
              <p:txBody>
                <a:bodyPr/>
                <a:lstStyle/>
                <a:p>
                  <a:endParaRPr lang="en-AU"/>
                </a:p>
              </p:txBody>
            </p:sp>
            <p:sp>
              <p:nvSpPr>
                <p:cNvPr id="5473" name="Freeform 353"/>
                <p:cNvSpPr>
                  <a:spLocks/>
                </p:cNvSpPr>
                <p:nvPr/>
              </p:nvSpPr>
              <p:spPr bwMode="auto">
                <a:xfrm>
                  <a:off x="5323" y="849"/>
                  <a:ext cx="8" cy="11"/>
                </a:xfrm>
                <a:custGeom>
                  <a:avLst/>
                  <a:gdLst>
                    <a:gd name="T0" fmla="*/ 15 w 15"/>
                    <a:gd name="T1" fmla="*/ 8 h 21"/>
                    <a:gd name="T2" fmla="*/ 2 w 15"/>
                    <a:gd name="T3" fmla="*/ 10 h 21"/>
                    <a:gd name="T4" fmla="*/ 2 w 15"/>
                    <a:gd name="T5" fmla="*/ 12 h 21"/>
                    <a:gd name="T6" fmla="*/ 2 w 15"/>
                    <a:gd name="T7" fmla="*/ 12 h 21"/>
                    <a:gd name="T8" fmla="*/ 4 w 15"/>
                    <a:gd name="T9" fmla="*/ 14 h 21"/>
                    <a:gd name="T10" fmla="*/ 13 w 15"/>
                    <a:gd name="T11" fmla="*/ 14 h 21"/>
                    <a:gd name="T12" fmla="*/ 15 w 15"/>
                    <a:gd name="T13" fmla="*/ 14 h 21"/>
                    <a:gd name="T14" fmla="*/ 15 w 15"/>
                    <a:gd name="T15" fmla="*/ 19 h 21"/>
                    <a:gd name="T16" fmla="*/ 8 w 15"/>
                    <a:gd name="T17" fmla="*/ 21 h 21"/>
                    <a:gd name="T18" fmla="*/ 2 w 15"/>
                    <a:gd name="T19" fmla="*/ 21 h 21"/>
                    <a:gd name="T20" fmla="*/ 0 w 15"/>
                    <a:gd name="T21" fmla="*/ 4 h 21"/>
                    <a:gd name="T22" fmla="*/ 0 w 15"/>
                    <a:gd name="T23" fmla="*/ 2 h 21"/>
                    <a:gd name="T24" fmla="*/ 12 w 15"/>
                    <a:gd name="T25" fmla="*/ 0 h 21"/>
                    <a:gd name="T26" fmla="*/ 15 w 15"/>
                    <a:gd name="T27" fmla="*/ 0 h 21"/>
                    <a:gd name="T28" fmla="*/ 15 w 15"/>
                    <a:gd name="T29"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15" y="8"/>
                      </a:moveTo>
                      <a:lnTo>
                        <a:pt x="2" y="10"/>
                      </a:lnTo>
                      <a:lnTo>
                        <a:pt x="2" y="12"/>
                      </a:lnTo>
                      <a:lnTo>
                        <a:pt x="2" y="12"/>
                      </a:lnTo>
                      <a:lnTo>
                        <a:pt x="4" y="14"/>
                      </a:lnTo>
                      <a:lnTo>
                        <a:pt x="13" y="14"/>
                      </a:lnTo>
                      <a:lnTo>
                        <a:pt x="15" y="14"/>
                      </a:lnTo>
                      <a:lnTo>
                        <a:pt x="15" y="19"/>
                      </a:lnTo>
                      <a:lnTo>
                        <a:pt x="8" y="21"/>
                      </a:lnTo>
                      <a:lnTo>
                        <a:pt x="2" y="21"/>
                      </a:lnTo>
                      <a:lnTo>
                        <a:pt x="0" y="4"/>
                      </a:lnTo>
                      <a:lnTo>
                        <a:pt x="0" y="2"/>
                      </a:lnTo>
                      <a:lnTo>
                        <a:pt x="12" y="0"/>
                      </a:lnTo>
                      <a:lnTo>
                        <a:pt x="15" y="0"/>
                      </a:lnTo>
                      <a:lnTo>
                        <a:pt x="15" y="8"/>
                      </a:lnTo>
                      <a:close/>
                    </a:path>
                  </a:pathLst>
                </a:custGeom>
                <a:solidFill>
                  <a:srgbClr val="3FFFFF"/>
                </a:solidFill>
                <a:ln w="1588">
                  <a:solidFill>
                    <a:srgbClr val="000000"/>
                  </a:solidFill>
                  <a:prstDash val="solid"/>
                  <a:round/>
                  <a:headEnd/>
                  <a:tailEnd/>
                </a:ln>
              </p:spPr>
              <p:txBody>
                <a:bodyPr/>
                <a:lstStyle/>
                <a:p>
                  <a:endParaRPr lang="en-AU"/>
                </a:p>
              </p:txBody>
            </p:sp>
            <p:sp>
              <p:nvSpPr>
                <p:cNvPr id="5474" name="Freeform 354"/>
                <p:cNvSpPr>
                  <a:spLocks/>
                </p:cNvSpPr>
                <p:nvPr/>
              </p:nvSpPr>
              <p:spPr bwMode="auto">
                <a:xfrm>
                  <a:off x="5217" y="850"/>
                  <a:ext cx="5" cy="3"/>
                </a:xfrm>
                <a:custGeom>
                  <a:avLst/>
                  <a:gdLst>
                    <a:gd name="T0" fmla="*/ 9 w 9"/>
                    <a:gd name="T1" fmla="*/ 6 h 6"/>
                    <a:gd name="T2" fmla="*/ 0 w 9"/>
                    <a:gd name="T3" fmla="*/ 6 h 6"/>
                    <a:gd name="T4" fmla="*/ 0 w 9"/>
                    <a:gd name="T5" fmla="*/ 0 h 6"/>
                    <a:gd name="T6" fmla="*/ 2 w 9"/>
                    <a:gd name="T7" fmla="*/ 0 h 6"/>
                    <a:gd name="T8" fmla="*/ 9 w 9"/>
                    <a:gd name="T9" fmla="*/ 0 h 6"/>
                    <a:gd name="T10" fmla="*/ 9 w 9"/>
                    <a:gd name="T11" fmla="*/ 6 h 6"/>
                  </a:gdLst>
                  <a:ahLst/>
                  <a:cxnLst>
                    <a:cxn ang="0">
                      <a:pos x="T0" y="T1"/>
                    </a:cxn>
                    <a:cxn ang="0">
                      <a:pos x="T2" y="T3"/>
                    </a:cxn>
                    <a:cxn ang="0">
                      <a:pos x="T4" y="T5"/>
                    </a:cxn>
                    <a:cxn ang="0">
                      <a:pos x="T6" y="T7"/>
                    </a:cxn>
                    <a:cxn ang="0">
                      <a:pos x="T8" y="T9"/>
                    </a:cxn>
                    <a:cxn ang="0">
                      <a:pos x="T10" y="T11"/>
                    </a:cxn>
                  </a:cxnLst>
                  <a:rect l="0" t="0" r="r" b="b"/>
                  <a:pathLst>
                    <a:path w="9" h="6">
                      <a:moveTo>
                        <a:pt x="9" y="6"/>
                      </a:moveTo>
                      <a:lnTo>
                        <a:pt x="0" y="6"/>
                      </a:lnTo>
                      <a:lnTo>
                        <a:pt x="0" y="0"/>
                      </a:lnTo>
                      <a:lnTo>
                        <a:pt x="2" y="0"/>
                      </a:lnTo>
                      <a:lnTo>
                        <a:pt x="9" y="0"/>
                      </a:lnTo>
                      <a:lnTo>
                        <a:pt x="9" y="6"/>
                      </a:lnTo>
                      <a:close/>
                    </a:path>
                  </a:pathLst>
                </a:custGeom>
                <a:solidFill>
                  <a:srgbClr val="3FFFFF"/>
                </a:solidFill>
                <a:ln w="1588">
                  <a:solidFill>
                    <a:srgbClr val="000000"/>
                  </a:solidFill>
                  <a:prstDash val="solid"/>
                  <a:round/>
                  <a:headEnd/>
                  <a:tailEnd/>
                </a:ln>
              </p:spPr>
              <p:txBody>
                <a:bodyPr/>
                <a:lstStyle/>
                <a:p>
                  <a:endParaRPr lang="en-AU"/>
                </a:p>
              </p:txBody>
            </p:sp>
            <p:sp>
              <p:nvSpPr>
                <p:cNvPr id="5475" name="Freeform 355"/>
                <p:cNvSpPr>
                  <a:spLocks/>
                </p:cNvSpPr>
                <p:nvPr/>
              </p:nvSpPr>
              <p:spPr bwMode="auto">
                <a:xfrm>
                  <a:off x="5250" y="850"/>
                  <a:ext cx="20" cy="26"/>
                </a:xfrm>
                <a:custGeom>
                  <a:avLst/>
                  <a:gdLst>
                    <a:gd name="T0" fmla="*/ 38 w 38"/>
                    <a:gd name="T1" fmla="*/ 6 h 52"/>
                    <a:gd name="T2" fmla="*/ 38 w 38"/>
                    <a:gd name="T3" fmla="*/ 50 h 52"/>
                    <a:gd name="T4" fmla="*/ 0 w 38"/>
                    <a:gd name="T5" fmla="*/ 52 h 52"/>
                    <a:gd name="T6" fmla="*/ 0 w 38"/>
                    <a:gd name="T7" fmla="*/ 0 h 52"/>
                    <a:gd name="T8" fmla="*/ 28 w 38"/>
                    <a:gd name="T9" fmla="*/ 0 h 52"/>
                    <a:gd name="T10" fmla="*/ 34 w 38"/>
                    <a:gd name="T11" fmla="*/ 0 h 52"/>
                    <a:gd name="T12" fmla="*/ 36 w 38"/>
                    <a:gd name="T13" fmla="*/ 0 h 52"/>
                    <a:gd name="T14" fmla="*/ 38 w 38"/>
                    <a:gd name="T15" fmla="*/ 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52">
                      <a:moveTo>
                        <a:pt x="38" y="6"/>
                      </a:moveTo>
                      <a:lnTo>
                        <a:pt x="38" y="50"/>
                      </a:lnTo>
                      <a:lnTo>
                        <a:pt x="0" y="52"/>
                      </a:lnTo>
                      <a:lnTo>
                        <a:pt x="0" y="0"/>
                      </a:lnTo>
                      <a:lnTo>
                        <a:pt x="28" y="0"/>
                      </a:lnTo>
                      <a:lnTo>
                        <a:pt x="34" y="0"/>
                      </a:lnTo>
                      <a:lnTo>
                        <a:pt x="36" y="0"/>
                      </a:lnTo>
                      <a:lnTo>
                        <a:pt x="38" y="6"/>
                      </a:lnTo>
                      <a:close/>
                    </a:path>
                  </a:pathLst>
                </a:custGeom>
                <a:solidFill>
                  <a:srgbClr val="838383"/>
                </a:solidFill>
                <a:ln w="1588">
                  <a:solidFill>
                    <a:srgbClr val="000000"/>
                  </a:solidFill>
                  <a:prstDash val="solid"/>
                  <a:round/>
                  <a:headEnd/>
                  <a:tailEnd/>
                </a:ln>
              </p:spPr>
              <p:txBody>
                <a:bodyPr/>
                <a:lstStyle/>
                <a:p>
                  <a:endParaRPr lang="en-AU"/>
                </a:p>
              </p:txBody>
            </p:sp>
            <p:sp>
              <p:nvSpPr>
                <p:cNvPr id="5476" name="Freeform 356"/>
                <p:cNvSpPr>
                  <a:spLocks/>
                </p:cNvSpPr>
                <p:nvPr/>
              </p:nvSpPr>
              <p:spPr bwMode="auto">
                <a:xfrm>
                  <a:off x="5148" y="850"/>
                  <a:ext cx="68" cy="36"/>
                </a:xfrm>
                <a:custGeom>
                  <a:avLst/>
                  <a:gdLst>
                    <a:gd name="T0" fmla="*/ 121 w 136"/>
                    <a:gd name="T1" fmla="*/ 8 h 71"/>
                    <a:gd name="T2" fmla="*/ 113 w 136"/>
                    <a:gd name="T3" fmla="*/ 19 h 71"/>
                    <a:gd name="T4" fmla="*/ 111 w 136"/>
                    <a:gd name="T5" fmla="*/ 12 h 71"/>
                    <a:gd name="T6" fmla="*/ 107 w 136"/>
                    <a:gd name="T7" fmla="*/ 17 h 71"/>
                    <a:gd name="T8" fmla="*/ 101 w 136"/>
                    <a:gd name="T9" fmla="*/ 19 h 71"/>
                    <a:gd name="T10" fmla="*/ 100 w 136"/>
                    <a:gd name="T11" fmla="*/ 13 h 71"/>
                    <a:gd name="T12" fmla="*/ 96 w 136"/>
                    <a:gd name="T13" fmla="*/ 19 h 71"/>
                    <a:gd name="T14" fmla="*/ 92 w 136"/>
                    <a:gd name="T15" fmla="*/ 21 h 71"/>
                    <a:gd name="T16" fmla="*/ 98 w 136"/>
                    <a:gd name="T17" fmla="*/ 29 h 71"/>
                    <a:gd name="T18" fmla="*/ 100 w 136"/>
                    <a:gd name="T19" fmla="*/ 29 h 71"/>
                    <a:gd name="T20" fmla="*/ 107 w 136"/>
                    <a:gd name="T21" fmla="*/ 23 h 71"/>
                    <a:gd name="T22" fmla="*/ 111 w 136"/>
                    <a:gd name="T23" fmla="*/ 35 h 71"/>
                    <a:gd name="T24" fmla="*/ 121 w 136"/>
                    <a:gd name="T25" fmla="*/ 23 h 71"/>
                    <a:gd name="T26" fmla="*/ 117 w 136"/>
                    <a:gd name="T27" fmla="*/ 31 h 71"/>
                    <a:gd name="T28" fmla="*/ 121 w 136"/>
                    <a:gd name="T29" fmla="*/ 35 h 71"/>
                    <a:gd name="T30" fmla="*/ 111 w 136"/>
                    <a:gd name="T31" fmla="*/ 42 h 71"/>
                    <a:gd name="T32" fmla="*/ 107 w 136"/>
                    <a:gd name="T33" fmla="*/ 44 h 71"/>
                    <a:gd name="T34" fmla="*/ 121 w 136"/>
                    <a:gd name="T35" fmla="*/ 44 h 71"/>
                    <a:gd name="T36" fmla="*/ 115 w 136"/>
                    <a:gd name="T37" fmla="*/ 54 h 71"/>
                    <a:gd name="T38" fmla="*/ 111 w 136"/>
                    <a:gd name="T39" fmla="*/ 50 h 71"/>
                    <a:gd name="T40" fmla="*/ 111 w 136"/>
                    <a:gd name="T41" fmla="*/ 46 h 71"/>
                    <a:gd name="T42" fmla="*/ 107 w 136"/>
                    <a:gd name="T43" fmla="*/ 54 h 71"/>
                    <a:gd name="T44" fmla="*/ 100 w 136"/>
                    <a:gd name="T45" fmla="*/ 56 h 71"/>
                    <a:gd name="T46" fmla="*/ 101 w 136"/>
                    <a:gd name="T47" fmla="*/ 60 h 71"/>
                    <a:gd name="T48" fmla="*/ 107 w 136"/>
                    <a:gd name="T49" fmla="*/ 60 h 71"/>
                    <a:gd name="T50" fmla="*/ 107 w 136"/>
                    <a:gd name="T51" fmla="*/ 65 h 71"/>
                    <a:gd name="T52" fmla="*/ 33 w 136"/>
                    <a:gd name="T53" fmla="*/ 71 h 71"/>
                    <a:gd name="T54" fmla="*/ 46 w 136"/>
                    <a:gd name="T55" fmla="*/ 61 h 71"/>
                    <a:gd name="T56" fmla="*/ 50 w 136"/>
                    <a:gd name="T57" fmla="*/ 60 h 71"/>
                    <a:gd name="T58" fmla="*/ 46 w 136"/>
                    <a:gd name="T59" fmla="*/ 58 h 71"/>
                    <a:gd name="T60" fmla="*/ 15 w 136"/>
                    <a:gd name="T61" fmla="*/ 56 h 71"/>
                    <a:gd name="T62" fmla="*/ 12 w 136"/>
                    <a:gd name="T63" fmla="*/ 60 h 71"/>
                    <a:gd name="T64" fmla="*/ 0 w 136"/>
                    <a:gd name="T65" fmla="*/ 52 h 71"/>
                    <a:gd name="T66" fmla="*/ 14 w 136"/>
                    <a:gd name="T67" fmla="*/ 50 h 71"/>
                    <a:gd name="T68" fmla="*/ 15 w 136"/>
                    <a:gd name="T69" fmla="*/ 48 h 71"/>
                    <a:gd name="T70" fmla="*/ 0 w 136"/>
                    <a:gd name="T71" fmla="*/ 38 h 71"/>
                    <a:gd name="T72" fmla="*/ 27 w 136"/>
                    <a:gd name="T73" fmla="*/ 44 h 71"/>
                    <a:gd name="T74" fmla="*/ 29 w 136"/>
                    <a:gd name="T75" fmla="*/ 46 h 71"/>
                    <a:gd name="T76" fmla="*/ 31 w 136"/>
                    <a:gd name="T77" fmla="*/ 38 h 71"/>
                    <a:gd name="T78" fmla="*/ 42 w 136"/>
                    <a:gd name="T79" fmla="*/ 46 h 71"/>
                    <a:gd name="T80" fmla="*/ 44 w 136"/>
                    <a:gd name="T81" fmla="*/ 48 h 71"/>
                    <a:gd name="T82" fmla="*/ 58 w 136"/>
                    <a:gd name="T83" fmla="*/ 37 h 71"/>
                    <a:gd name="T84" fmla="*/ 58 w 136"/>
                    <a:gd name="T85" fmla="*/ 35 h 71"/>
                    <a:gd name="T86" fmla="*/ 44 w 136"/>
                    <a:gd name="T87" fmla="*/ 33 h 71"/>
                    <a:gd name="T88" fmla="*/ 44 w 136"/>
                    <a:gd name="T89" fmla="*/ 21 h 71"/>
                    <a:gd name="T90" fmla="*/ 40 w 136"/>
                    <a:gd name="T91" fmla="*/ 23 h 71"/>
                    <a:gd name="T92" fmla="*/ 33 w 136"/>
                    <a:gd name="T93" fmla="*/ 35 h 71"/>
                    <a:gd name="T94" fmla="*/ 31 w 136"/>
                    <a:gd name="T95" fmla="*/ 15 h 71"/>
                    <a:gd name="T96" fmla="*/ 44 w 136"/>
                    <a:gd name="T97" fmla="*/ 15 h 71"/>
                    <a:gd name="T98" fmla="*/ 58 w 136"/>
                    <a:gd name="T99" fmla="*/ 13 h 71"/>
                    <a:gd name="T100" fmla="*/ 59 w 136"/>
                    <a:gd name="T101" fmla="*/ 19 h 71"/>
                    <a:gd name="T102" fmla="*/ 63 w 136"/>
                    <a:gd name="T103" fmla="*/ 13 h 71"/>
                    <a:gd name="T104" fmla="*/ 82 w 136"/>
                    <a:gd name="T105" fmla="*/ 10 h 71"/>
                    <a:gd name="T106" fmla="*/ 63 w 136"/>
                    <a:gd name="T107" fmla="*/ 6 h 71"/>
                    <a:gd name="T108" fmla="*/ 121 w 136"/>
                    <a:gd name="T109" fmla="*/ 0 h 71"/>
                    <a:gd name="T110" fmla="*/ 136 w 136"/>
                    <a:gd name="T111"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71">
                      <a:moveTo>
                        <a:pt x="136" y="6"/>
                      </a:moveTo>
                      <a:lnTo>
                        <a:pt x="121" y="8"/>
                      </a:lnTo>
                      <a:lnTo>
                        <a:pt x="121" y="19"/>
                      </a:lnTo>
                      <a:lnTo>
                        <a:pt x="113" y="19"/>
                      </a:lnTo>
                      <a:lnTo>
                        <a:pt x="111" y="19"/>
                      </a:lnTo>
                      <a:lnTo>
                        <a:pt x="111" y="12"/>
                      </a:lnTo>
                      <a:lnTo>
                        <a:pt x="109" y="12"/>
                      </a:lnTo>
                      <a:lnTo>
                        <a:pt x="107" y="17"/>
                      </a:lnTo>
                      <a:lnTo>
                        <a:pt x="107" y="19"/>
                      </a:lnTo>
                      <a:lnTo>
                        <a:pt x="101" y="19"/>
                      </a:lnTo>
                      <a:lnTo>
                        <a:pt x="100" y="13"/>
                      </a:lnTo>
                      <a:lnTo>
                        <a:pt x="100" y="13"/>
                      </a:lnTo>
                      <a:lnTo>
                        <a:pt x="98" y="13"/>
                      </a:lnTo>
                      <a:lnTo>
                        <a:pt x="96" y="19"/>
                      </a:lnTo>
                      <a:lnTo>
                        <a:pt x="94" y="19"/>
                      </a:lnTo>
                      <a:lnTo>
                        <a:pt x="92" y="21"/>
                      </a:lnTo>
                      <a:lnTo>
                        <a:pt x="96" y="25"/>
                      </a:lnTo>
                      <a:lnTo>
                        <a:pt x="98" y="29"/>
                      </a:lnTo>
                      <a:lnTo>
                        <a:pt x="100" y="29"/>
                      </a:lnTo>
                      <a:lnTo>
                        <a:pt x="100" y="29"/>
                      </a:lnTo>
                      <a:lnTo>
                        <a:pt x="101" y="23"/>
                      </a:lnTo>
                      <a:lnTo>
                        <a:pt x="107" y="23"/>
                      </a:lnTo>
                      <a:lnTo>
                        <a:pt x="107" y="35"/>
                      </a:lnTo>
                      <a:lnTo>
                        <a:pt x="111" y="35"/>
                      </a:lnTo>
                      <a:lnTo>
                        <a:pt x="111" y="23"/>
                      </a:lnTo>
                      <a:lnTo>
                        <a:pt x="121" y="23"/>
                      </a:lnTo>
                      <a:lnTo>
                        <a:pt x="121" y="29"/>
                      </a:lnTo>
                      <a:lnTo>
                        <a:pt x="117" y="31"/>
                      </a:lnTo>
                      <a:lnTo>
                        <a:pt x="117" y="33"/>
                      </a:lnTo>
                      <a:lnTo>
                        <a:pt x="121" y="35"/>
                      </a:lnTo>
                      <a:lnTo>
                        <a:pt x="121" y="40"/>
                      </a:lnTo>
                      <a:lnTo>
                        <a:pt x="111" y="42"/>
                      </a:lnTo>
                      <a:lnTo>
                        <a:pt x="111" y="42"/>
                      </a:lnTo>
                      <a:lnTo>
                        <a:pt x="107" y="44"/>
                      </a:lnTo>
                      <a:lnTo>
                        <a:pt x="107" y="44"/>
                      </a:lnTo>
                      <a:lnTo>
                        <a:pt x="121" y="44"/>
                      </a:lnTo>
                      <a:lnTo>
                        <a:pt x="121" y="54"/>
                      </a:lnTo>
                      <a:lnTo>
                        <a:pt x="115" y="54"/>
                      </a:lnTo>
                      <a:lnTo>
                        <a:pt x="111" y="54"/>
                      </a:lnTo>
                      <a:lnTo>
                        <a:pt x="111" y="50"/>
                      </a:lnTo>
                      <a:lnTo>
                        <a:pt x="111" y="48"/>
                      </a:lnTo>
                      <a:lnTo>
                        <a:pt x="111" y="46"/>
                      </a:lnTo>
                      <a:lnTo>
                        <a:pt x="107" y="52"/>
                      </a:lnTo>
                      <a:lnTo>
                        <a:pt x="107" y="54"/>
                      </a:lnTo>
                      <a:lnTo>
                        <a:pt x="107" y="54"/>
                      </a:lnTo>
                      <a:lnTo>
                        <a:pt x="100" y="56"/>
                      </a:lnTo>
                      <a:lnTo>
                        <a:pt x="98" y="56"/>
                      </a:lnTo>
                      <a:lnTo>
                        <a:pt x="101" y="60"/>
                      </a:lnTo>
                      <a:lnTo>
                        <a:pt x="105" y="60"/>
                      </a:lnTo>
                      <a:lnTo>
                        <a:pt x="107" y="60"/>
                      </a:lnTo>
                      <a:lnTo>
                        <a:pt x="107" y="63"/>
                      </a:lnTo>
                      <a:lnTo>
                        <a:pt x="107" y="65"/>
                      </a:lnTo>
                      <a:lnTo>
                        <a:pt x="94" y="67"/>
                      </a:lnTo>
                      <a:lnTo>
                        <a:pt x="33" y="71"/>
                      </a:lnTo>
                      <a:lnTo>
                        <a:pt x="33" y="63"/>
                      </a:lnTo>
                      <a:lnTo>
                        <a:pt x="46" y="61"/>
                      </a:lnTo>
                      <a:lnTo>
                        <a:pt x="48" y="61"/>
                      </a:lnTo>
                      <a:lnTo>
                        <a:pt x="50" y="60"/>
                      </a:lnTo>
                      <a:lnTo>
                        <a:pt x="50" y="60"/>
                      </a:lnTo>
                      <a:lnTo>
                        <a:pt x="46" y="58"/>
                      </a:lnTo>
                      <a:lnTo>
                        <a:pt x="15" y="58"/>
                      </a:lnTo>
                      <a:lnTo>
                        <a:pt x="15" y="56"/>
                      </a:lnTo>
                      <a:lnTo>
                        <a:pt x="15" y="56"/>
                      </a:lnTo>
                      <a:lnTo>
                        <a:pt x="12" y="60"/>
                      </a:lnTo>
                      <a:lnTo>
                        <a:pt x="0" y="60"/>
                      </a:lnTo>
                      <a:lnTo>
                        <a:pt x="0" y="52"/>
                      </a:lnTo>
                      <a:lnTo>
                        <a:pt x="4" y="52"/>
                      </a:lnTo>
                      <a:lnTo>
                        <a:pt x="14" y="50"/>
                      </a:lnTo>
                      <a:lnTo>
                        <a:pt x="15" y="48"/>
                      </a:lnTo>
                      <a:lnTo>
                        <a:pt x="15" y="48"/>
                      </a:lnTo>
                      <a:lnTo>
                        <a:pt x="0" y="48"/>
                      </a:lnTo>
                      <a:lnTo>
                        <a:pt x="0" y="38"/>
                      </a:lnTo>
                      <a:lnTo>
                        <a:pt x="27" y="38"/>
                      </a:lnTo>
                      <a:lnTo>
                        <a:pt x="27" y="44"/>
                      </a:lnTo>
                      <a:lnTo>
                        <a:pt x="29" y="46"/>
                      </a:lnTo>
                      <a:lnTo>
                        <a:pt x="29" y="46"/>
                      </a:lnTo>
                      <a:lnTo>
                        <a:pt x="31" y="44"/>
                      </a:lnTo>
                      <a:lnTo>
                        <a:pt x="31" y="38"/>
                      </a:lnTo>
                      <a:lnTo>
                        <a:pt x="40" y="38"/>
                      </a:lnTo>
                      <a:lnTo>
                        <a:pt x="42" y="46"/>
                      </a:lnTo>
                      <a:lnTo>
                        <a:pt x="44" y="48"/>
                      </a:lnTo>
                      <a:lnTo>
                        <a:pt x="44" y="48"/>
                      </a:lnTo>
                      <a:lnTo>
                        <a:pt x="44" y="37"/>
                      </a:lnTo>
                      <a:lnTo>
                        <a:pt x="58" y="37"/>
                      </a:lnTo>
                      <a:lnTo>
                        <a:pt x="58" y="35"/>
                      </a:lnTo>
                      <a:lnTo>
                        <a:pt x="58" y="35"/>
                      </a:lnTo>
                      <a:lnTo>
                        <a:pt x="56" y="33"/>
                      </a:lnTo>
                      <a:lnTo>
                        <a:pt x="44" y="33"/>
                      </a:lnTo>
                      <a:lnTo>
                        <a:pt x="44" y="29"/>
                      </a:lnTo>
                      <a:lnTo>
                        <a:pt x="44" y="21"/>
                      </a:lnTo>
                      <a:lnTo>
                        <a:pt x="44" y="21"/>
                      </a:lnTo>
                      <a:lnTo>
                        <a:pt x="40" y="23"/>
                      </a:lnTo>
                      <a:lnTo>
                        <a:pt x="40" y="33"/>
                      </a:lnTo>
                      <a:lnTo>
                        <a:pt x="33" y="35"/>
                      </a:lnTo>
                      <a:lnTo>
                        <a:pt x="31" y="35"/>
                      </a:lnTo>
                      <a:lnTo>
                        <a:pt x="31" y="15"/>
                      </a:lnTo>
                      <a:lnTo>
                        <a:pt x="40" y="13"/>
                      </a:lnTo>
                      <a:lnTo>
                        <a:pt x="44" y="15"/>
                      </a:lnTo>
                      <a:lnTo>
                        <a:pt x="46" y="13"/>
                      </a:lnTo>
                      <a:lnTo>
                        <a:pt x="58" y="13"/>
                      </a:lnTo>
                      <a:lnTo>
                        <a:pt x="59" y="19"/>
                      </a:lnTo>
                      <a:lnTo>
                        <a:pt x="59" y="19"/>
                      </a:lnTo>
                      <a:lnTo>
                        <a:pt x="61" y="19"/>
                      </a:lnTo>
                      <a:lnTo>
                        <a:pt x="63" y="13"/>
                      </a:lnTo>
                      <a:lnTo>
                        <a:pt x="82" y="12"/>
                      </a:lnTo>
                      <a:lnTo>
                        <a:pt x="82" y="10"/>
                      </a:lnTo>
                      <a:lnTo>
                        <a:pt x="63" y="10"/>
                      </a:lnTo>
                      <a:lnTo>
                        <a:pt x="63" y="6"/>
                      </a:lnTo>
                      <a:lnTo>
                        <a:pt x="63" y="4"/>
                      </a:lnTo>
                      <a:lnTo>
                        <a:pt x="121" y="0"/>
                      </a:lnTo>
                      <a:lnTo>
                        <a:pt x="134" y="0"/>
                      </a:lnTo>
                      <a:lnTo>
                        <a:pt x="136" y="6"/>
                      </a:lnTo>
                      <a:close/>
                    </a:path>
                  </a:pathLst>
                </a:custGeom>
                <a:solidFill>
                  <a:srgbClr val="3FFFFF"/>
                </a:solidFill>
                <a:ln w="1588">
                  <a:solidFill>
                    <a:srgbClr val="000000"/>
                  </a:solidFill>
                  <a:prstDash val="solid"/>
                  <a:round/>
                  <a:headEnd/>
                  <a:tailEnd/>
                </a:ln>
              </p:spPr>
              <p:txBody>
                <a:bodyPr/>
                <a:lstStyle/>
                <a:p>
                  <a:endParaRPr lang="en-AU"/>
                </a:p>
              </p:txBody>
            </p:sp>
            <p:sp>
              <p:nvSpPr>
                <p:cNvPr id="5477" name="Freeform 357"/>
                <p:cNvSpPr>
                  <a:spLocks/>
                </p:cNvSpPr>
                <p:nvPr/>
              </p:nvSpPr>
              <p:spPr bwMode="auto">
                <a:xfrm>
                  <a:off x="5304" y="850"/>
                  <a:ext cx="4" cy="5"/>
                </a:xfrm>
                <a:custGeom>
                  <a:avLst/>
                  <a:gdLst>
                    <a:gd name="T0" fmla="*/ 8 w 8"/>
                    <a:gd name="T1" fmla="*/ 8 h 10"/>
                    <a:gd name="T2" fmla="*/ 8 w 8"/>
                    <a:gd name="T3" fmla="*/ 10 h 10"/>
                    <a:gd name="T4" fmla="*/ 0 w 8"/>
                    <a:gd name="T5" fmla="*/ 10 h 10"/>
                    <a:gd name="T6" fmla="*/ 0 w 8"/>
                    <a:gd name="T7" fmla="*/ 0 h 10"/>
                    <a:gd name="T8" fmla="*/ 8 w 8"/>
                    <a:gd name="T9" fmla="*/ 0 h 10"/>
                    <a:gd name="T10" fmla="*/ 8 w 8"/>
                    <a:gd name="T11" fmla="*/ 8 h 10"/>
                  </a:gdLst>
                  <a:ahLst/>
                  <a:cxnLst>
                    <a:cxn ang="0">
                      <a:pos x="T0" y="T1"/>
                    </a:cxn>
                    <a:cxn ang="0">
                      <a:pos x="T2" y="T3"/>
                    </a:cxn>
                    <a:cxn ang="0">
                      <a:pos x="T4" y="T5"/>
                    </a:cxn>
                    <a:cxn ang="0">
                      <a:pos x="T6" y="T7"/>
                    </a:cxn>
                    <a:cxn ang="0">
                      <a:pos x="T8" y="T9"/>
                    </a:cxn>
                    <a:cxn ang="0">
                      <a:pos x="T10" y="T11"/>
                    </a:cxn>
                  </a:cxnLst>
                  <a:rect l="0" t="0" r="r" b="b"/>
                  <a:pathLst>
                    <a:path w="8" h="10">
                      <a:moveTo>
                        <a:pt x="8" y="8"/>
                      </a:moveTo>
                      <a:lnTo>
                        <a:pt x="8" y="10"/>
                      </a:lnTo>
                      <a:lnTo>
                        <a:pt x="0" y="10"/>
                      </a:lnTo>
                      <a:lnTo>
                        <a:pt x="0" y="0"/>
                      </a:lnTo>
                      <a:lnTo>
                        <a:pt x="8" y="0"/>
                      </a:lnTo>
                      <a:lnTo>
                        <a:pt x="8" y="8"/>
                      </a:lnTo>
                      <a:close/>
                    </a:path>
                  </a:pathLst>
                </a:custGeom>
                <a:solidFill>
                  <a:srgbClr val="3FFFFF"/>
                </a:solidFill>
                <a:ln w="1588">
                  <a:solidFill>
                    <a:srgbClr val="000000"/>
                  </a:solidFill>
                  <a:prstDash val="solid"/>
                  <a:round/>
                  <a:headEnd/>
                  <a:tailEnd/>
                </a:ln>
              </p:spPr>
              <p:txBody>
                <a:bodyPr/>
                <a:lstStyle/>
                <a:p>
                  <a:endParaRPr lang="en-AU"/>
                </a:p>
              </p:txBody>
            </p:sp>
            <p:sp>
              <p:nvSpPr>
                <p:cNvPr id="5478" name="Freeform 358"/>
                <p:cNvSpPr>
                  <a:spLocks/>
                </p:cNvSpPr>
                <p:nvPr/>
              </p:nvSpPr>
              <p:spPr bwMode="auto">
                <a:xfrm>
                  <a:off x="5350" y="851"/>
                  <a:ext cx="7" cy="4"/>
                </a:xfrm>
                <a:custGeom>
                  <a:avLst/>
                  <a:gdLst>
                    <a:gd name="T0" fmla="*/ 13 w 13"/>
                    <a:gd name="T1" fmla="*/ 0 h 8"/>
                    <a:gd name="T2" fmla="*/ 13 w 13"/>
                    <a:gd name="T3" fmla="*/ 6 h 8"/>
                    <a:gd name="T4" fmla="*/ 13 w 13"/>
                    <a:gd name="T5" fmla="*/ 8 h 8"/>
                    <a:gd name="T6" fmla="*/ 0 w 13"/>
                    <a:gd name="T7" fmla="*/ 8 h 8"/>
                    <a:gd name="T8" fmla="*/ 0 w 13"/>
                    <a:gd name="T9" fmla="*/ 0 h 8"/>
                    <a:gd name="T10" fmla="*/ 11 w 13"/>
                    <a:gd name="T11" fmla="*/ 0 h 8"/>
                    <a:gd name="T12" fmla="*/ 13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3" y="0"/>
                      </a:moveTo>
                      <a:lnTo>
                        <a:pt x="13" y="6"/>
                      </a:lnTo>
                      <a:lnTo>
                        <a:pt x="13" y="8"/>
                      </a:lnTo>
                      <a:lnTo>
                        <a:pt x="0" y="8"/>
                      </a:lnTo>
                      <a:lnTo>
                        <a:pt x="0" y="0"/>
                      </a:lnTo>
                      <a:lnTo>
                        <a:pt x="11" y="0"/>
                      </a:lnTo>
                      <a:lnTo>
                        <a:pt x="13" y="0"/>
                      </a:lnTo>
                      <a:close/>
                    </a:path>
                  </a:pathLst>
                </a:custGeom>
                <a:solidFill>
                  <a:srgbClr val="00C2C2"/>
                </a:solidFill>
                <a:ln w="1588">
                  <a:solidFill>
                    <a:srgbClr val="000000"/>
                  </a:solidFill>
                  <a:prstDash val="solid"/>
                  <a:round/>
                  <a:headEnd/>
                  <a:tailEnd/>
                </a:ln>
              </p:spPr>
              <p:txBody>
                <a:bodyPr/>
                <a:lstStyle/>
                <a:p>
                  <a:endParaRPr lang="en-AU"/>
                </a:p>
              </p:txBody>
            </p:sp>
            <p:sp>
              <p:nvSpPr>
                <p:cNvPr id="5479" name="Freeform 359"/>
                <p:cNvSpPr>
                  <a:spLocks/>
                </p:cNvSpPr>
                <p:nvPr/>
              </p:nvSpPr>
              <p:spPr bwMode="auto">
                <a:xfrm>
                  <a:off x="5170" y="852"/>
                  <a:ext cx="7" cy="4"/>
                </a:xfrm>
                <a:custGeom>
                  <a:avLst/>
                  <a:gdLst>
                    <a:gd name="T0" fmla="*/ 14 w 14"/>
                    <a:gd name="T1" fmla="*/ 6 h 8"/>
                    <a:gd name="T2" fmla="*/ 2 w 14"/>
                    <a:gd name="T3" fmla="*/ 8 h 8"/>
                    <a:gd name="T4" fmla="*/ 0 w 14"/>
                    <a:gd name="T5" fmla="*/ 4 h 8"/>
                    <a:gd name="T6" fmla="*/ 0 w 14"/>
                    <a:gd name="T7" fmla="*/ 0 h 8"/>
                    <a:gd name="T8" fmla="*/ 8 w 14"/>
                    <a:gd name="T9" fmla="*/ 0 h 8"/>
                    <a:gd name="T10" fmla="*/ 14 w 14"/>
                    <a:gd name="T11" fmla="*/ 0 h 8"/>
                    <a:gd name="T12" fmla="*/ 14 w 14"/>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14" y="6"/>
                      </a:moveTo>
                      <a:lnTo>
                        <a:pt x="2" y="8"/>
                      </a:lnTo>
                      <a:lnTo>
                        <a:pt x="0" y="4"/>
                      </a:lnTo>
                      <a:lnTo>
                        <a:pt x="0" y="0"/>
                      </a:lnTo>
                      <a:lnTo>
                        <a:pt x="8" y="0"/>
                      </a:lnTo>
                      <a:lnTo>
                        <a:pt x="14" y="0"/>
                      </a:lnTo>
                      <a:lnTo>
                        <a:pt x="14" y="6"/>
                      </a:lnTo>
                      <a:close/>
                    </a:path>
                  </a:pathLst>
                </a:custGeom>
                <a:solidFill>
                  <a:srgbClr val="3FFFFF"/>
                </a:solidFill>
                <a:ln w="1588">
                  <a:solidFill>
                    <a:srgbClr val="000000"/>
                  </a:solidFill>
                  <a:prstDash val="solid"/>
                  <a:round/>
                  <a:headEnd/>
                  <a:tailEnd/>
                </a:ln>
              </p:spPr>
              <p:txBody>
                <a:bodyPr/>
                <a:lstStyle/>
                <a:p>
                  <a:endParaRPr lang="en-AU"/>
                </a:p>
              </p:txBody>
            </p:sp>
            <p:sp>
              <p:nvSpPr>
                <p:cNvPr id="5480" name="Freeform 360"/>
                <p:cNvSpPr>
                  <a:spLocks/>
                </p:cNvSpPr>
                <p:nvPr/>
              </p:nvSpPr>
              <p:spPr bwMode="auto">
                <a:xfrm>
                  <a:off x="5163" y="852"/>
                  <a:ext cx="5" cy="4"/>
                </a:xfrm>
                <a:custGeom>
                  <a:avLst/>
                  <a:gdLst>
                    <a:gd name="T0" fmla="*/ 9 w 9"/>
                    <a:gd name="T1" fmla="*/ 6 h 8"/>
                    <a:gd name="T2" fmla="*/ 2 w 9"/>
                    <a:gd name="T3" fmla="*/ 8 h 8"/>
                    <a:gd name="T4" fmla="*/ 0 w 9"/>
                    <a:gd name="T5" fmla="*/ 8 h 8"/>
                    <a:gd name="T6" fmla="*/ 0 w 9"/>
                    <a:gd name="T7" fmla="*/ 0 h 8"/>
                    <a:gd name="T8" fmla="*/ 0 w 9"/>
                    <a:gd name="T9" fmla="*/ 0 h 8"/>
                    <a:gd name="T10" fmla="*/ 9 w 9"/>
                    <a:gd name="T11" fmla="*/ 0 h 8"/>
                    <a:gd name="T12" fmla="*/ 9 w 9"/>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9" y="6"/>
                      </a:moveTo>
                      <a:lnTo>
                        <a:pt x="2" y="8"/>
                      </a:lnTo>
                      <a:lnTo>
                        <a:pt x="0" y="8"/>
                      </a:lnTo>
                      <a:lnTo>
                        <a:pt x="0" y="0"/>
                      </a:lnTo>
                      <a:lnTo>
                        <a:pt x="0" y="0"/>
                      </a:lnTo>
                      <a:lnTo>
                        <a:pt x="9" y="0"/>
                      </a:lnTo>
                      <a:lnTo>
                        <a:pt x="9" y="6"/>
                      </a:lnTo>
                      <a:close/>
                    </a:path>
                  </a:pathLst>
                </a:custGeom>
                <a:solidFill>
                  <a:srgbClr val="3FFFFF"/>
                </a:solidFill>
                <a:ln w="1588">
                  <a:solidFill>
                    <a:srgbClr val="000000"/>
                  </a:solidFill>
                  <a:prstDash val="solid"/>
                  <a:round/>
                  <a:headEnd/>
                  <a:tailEnd/>
                </a:ln>
              </p:spPr>
              <p:txBody>
                <a:bodyPr/>
                <a:lstStyle/>
                <a:p>
                  <a:endParaRPr lang="en-AU"/>
                </a:p>
              </p:txBody>
            </p:sp>
            <p:sp>
              <p:nvSpPr>
                <p:cNvPr id="5481" name="Freeform 361"/>
                <p:cNvSpPr>
                  <a:spLocks/>
                </p:cNvSpPr>
                <p:nvPr/>
              </p:nvSpPr>
              <p:spPr bwMode="auto">
                <a:xfrm>
                  <a:off x="5156" y="852"/>
                  <a:ext cx="5" cy="4"/>
                </a:xfrm>
                <a:custGeom>
                  <a:avLst/>
                  <a:gdLst>
                    <a:gd name="T0" fmla="*/ 12 w 12"/>
                    <a:gd name="T1" fmla="*/ 6 h 8"/>
                    <a:gd name="T2" fmla="*/ 12 w 12"/>
                    <a:gd name="T3" fmla="*/ 8 h 8"/>
                    <a:gd name="T4" fmla="*/ 2 w 12"/>
                    <a:gd name="T5" fmla="*/ 8 h 8"/>
                    <a:gd name="T6" fmla="*/ 0 w 12"/>
                    <a:gd name="T7" fmla="*/ 8 h 8"/>
                    <a:gd name="T8" fmla="*/ 0 w 12"/>
                    <a:gd name="T9" fmla="*/ 2 h 8"/>
                    <a:gd name="T10" fmla="*/ 0 w 12"/>
                    <a:gd name="T11" fmla="*/ 0 h 8"/>
                    <a:gd name="T12" fmla="*/ 12 w 12"/>
                    <a:gd name="T13" fmla="*/ 0 h 8"/>
                    <a:gd name="T14" fmla="*/ 12 w 12"/>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12" y="6"/>
                      </a:moveTo>
                      <a:lnTo>
                        <a:pt x="12" y="8"/>
                      </a:lnTo>
                      <a:lnTo>
                        <a:pt x="2" y="8"/>
                      </a:lnTo>
                      <a:lnTo>
                        <a:pt x="0" y="8"/>
                      </a:lnTo>
                      <a:lnTo>
                        <a:pt x="0" y="2"/>
                      </a:lnTo>
                      <a:lnTo>
                        <a:pt x="0" y="0"/>
                      </a:lnTo>
                      <a:lnTo>
                        <a:pt x="12" y="0"/>
                      </a:lnTo>
                      <a:lnTo>
                        <a:pt x="12" y="6"/>
                      </a:lnTo>
                      <a:close/>
                    </a:path>
                  </a:pathLst>
                </a:custGeom>
                <a:solidFill>
                  <a:srgbClr val="3FFFFF"/>
                </a:solidFill>
                <a:ln w="1588">
                  <a:solidFill>
                    <a:srgbClr val="000000"/>
                  </a:solidFill>
                  <a:prstDash val="solid"/>
                  <a:round/>
                  <a:headEnd/>
                  <a:tailEnd/>
                </a:ln>
              </p:spPr>
              <p:txBody>
                <a:bodyPr/>
                <a:lstStyle/>
                <a:p>
                  <a:endParaRPr lang="en-AU"/>
                </a:p>
              </p:txBody>
            </p:sp>
            <p:sp>
              <p:nvSpPr>
                <p:cNvPr id="5482" name="Freeform 362"/>
                <p:cNvSpPr>
                  <a:spLocks/>
                </p:cNvSpPr>
                <p:nvPr/>
              </p:nvSpPr>
              <p:spPr bwMode="auto">
                <a:xfrm>
                  <a:off x="5365" y="852"/>
                  <a:ext cx="20" cy="7"/>
                </a:xfrm>
                <a:custGeom>
                  <a:avLst/>
                  <a:gdLst>
                    <a:gd name="T0" fmla="*/ 40 w 40"/>
                    <a:gd name="T1" fmla="*/ 9 h 13"/>
                    <a:gd name="T2" fmla="*/ 40 w 40"/>
                    <a:gd name="T3" fmla="*/ 11 h 13"/>
                    <a:gd name="T4" fmla="*/ 2 w 40"/>
                    <a:gd name="T5" fmla="*/ 13 h 13"/>
                    <a:gd name="T6" fmla="*/ 0 w 40"/>
                    <a:gd name="T7" fmla="*/ 13 h 13"/>
                    <a:gd name="T8" fmla="*/ 0 w 40"/>
                    <a:gd name="T9" fmla="*/ 4 h 13"/>
                    <a:gd name="T10" fmla="*/ 0 w 40"/>
                    <a:gd name="T11" fmla="*/ 2 h 13"/>
                    <a:gd name="T12" fmla="*/ 27 w 40"/>
                    <a:gd name="T13" fmla="*/ 0 h 13"/>
                    <a:gd name="T14" fmla="*/ 31 w 40"/>
                    <a:gd name="T15" fmla="*/ 2 h 13"/>
                    <a:gd name="T16" fmla="*/ 40 w 40"/>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3">
                      <a:moveTo>
                        <a:pt x="40" y="9"/>
                      </a:moveTo>
                      <a:lnTo>
                        <a:pt x="40" y="11"/>
                      </a:lnTo>
                      <a:lnTo>
                        <a:pt x="2" y="13"/>
                      </a:lnTo>
                      <a:lnTo>
                        <a:pt x="0" y="13"/>
                      </a:lnTo>
                      <a:lnTo>
                        <a:pt x="0" y="4"/>
                      </a:lnTo>
                      <a:lnTo>
                        <a:pt x="0" y="2"/>
                      </a:lnTo>
                      <a:lnTo>
                        <a:pt x="27" y="0"/>
                      </a:lnTo>
                      <a:lnTo>
                        <a:pt x="31" y="2"/>
                      </a:lnTo>
                      <a:lnTo>
                        <a:pt x="40" y="9"/>
                      </a:lnTo>
                      <a:close/>
                    </a:path>
                  </a:pathLst>
                </a:custGeom>
                <a:solidFill>
                  <a:srgbClr val="D9D9D9"/>
                </a:solidFill>
                <a:ln w="1588">
                  <a:solidFill>
                    <a:srgbClr val="000000"/>
                  </a:solidFill>
                  <a:prstDash val="solid"/>
                  <a:round/>
                  <a:headEnd/>
                  <a:tailEnd/>
                </a:ln>
              </p:spPr>
              <p:txBody>
                <a:bodyPr/>
                <a:lstStyle/>
                <a:p>
                  <a:endParaRPr lang="en-AU"/>
                </a:p>
              </p:txBody>
            </p:sp>
            <p:sp>
              <p:nvSpPr>
                <p:cNvPr id="5483" name="Freeform 363"/>
                <p:cNvSpPr>
                  <a:spLocks/>
                </p:cNvSpPr>
                <p:nvPr/>
              </p:nvSpPr>
              <p:spPr bwMode="auto">
                <a:xfrm>
                  <a:off x="5134" y="853"/>
                  <a:ext cx="20" cy="4"/>
                </a:xfrm>
                <a:custGeom>
                  <a:avLst/>
                  <a:gdLst>
                    <a:gd name="T0" fmla="*/ 41 w 41"/>
                    <a:gd name="T1" fmla="*/ 6 h 7"/>
                    <a:gd name="T2" fmla="*/ 29 w 41"/>
                    <a:gd name="T3" fmla="*/ 6 h 7"/>
                    <a:gd name="T4" fmla="*/ 27 w 41"/>
                    <a:gd name="T5" fmla="*/ 2 h 7"/>
                    <a:gd name="T6" fmla="*/ 27 w 41"/>
                    <a:gd name="T7" fmla="*/ 2 h 7"/>
                    <a:gd name="T8" fmla="*/ 25 w 41"/>
                    <a:gd name="T9" fmla="*/ 6 h 7"/>
                    <a:gd name="T10" fmla="*/ 14 w 41"/>
                    <a:gd name="T11" fmla="*/ 6 h 7"/>
                    <a:gd name="T12" fmla="*/ 12 w 41"/>
                    <a:gd name="T13" fmla="*/ 7 h 7"/>
                    <a:gd name="T14" fmla="*/ 12 w 41"/>
                    <a:gd name="T15" fmla="*/ 4 h 7"/>
                    <a:gd name="T16" fmla="*/ 10 w 41"/>
                    <a:gd name="T17" fmla="*/ 4 h 7"/>
                    <a:gd name="T18" fmla="*/ 8 w 41"/>
                    <a:gd name="T19" fmla="*/ 7 h 7"/>
                    <a:gd name="T20" fmla="*/ 0 w 41"/>
                    <a:gd name="T21" fmla="*/ 7 h 7"/>
                    <a:gd name="T22" fmla="*/ 0 w 41"/>
                    <a:gd name="T23" fmla="*/ 0 h 7"/>
                    <a:gd name="T24" fmla="*/ 25 w 41"/>
                    <a:gd name="T25" fmla="*/ 0 h 7"/>
                    <a:gd name="T26" fmla="*/ 41 w 41"/>
                    <a:gd name="T27" fmla="*/ 0 h 7"/>
                    <a:gd name="T28" fmla="*/ 41 w 41"/>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7">
                      <a:moveTo>
                        <a:pt x="41" y="6"/>
                      </a:moveTo>
                      <a:lnTo>
                        <a:pt x="29" y="6"/>
                      </a:lnTo>
                      <a:lnTo>
                        <a:pt x="27" y="2"/>
                      </a:lnTo>
                      <a:lnTo>
                        <a:pt x="27" y="2"/>
                      </a:lnTo>
                      <a:lnTo>
                        <a:pt x="25" y="6"/>
                      </a:lnTo>
                      <a:lnTo>
                        <a:pt x="14" y="6"/>
                      </a:lnTo>
                      <a:lnTo>
                        <a:pt x="12" y="7"/>
                      </a:lnTo>
                      <a:lnTo>
                        <a:pt x="12" y="4"/>
                      </a:lnTo>
                      <a:lnTo>
                        <a:pt x="10" y="4"/>
                      </a:lnTo>
                      <a:lnTo>
                        <a:pt x="8" y="7"/>
                      </a:lnTo>
                      <a:lnTo>
                        <a:pt x="0" y="7"/>
                      </a:lnTo>
                      <a:lnTo>
                        <a:pt x="0" y="0"/>
                      </a:lnTo>
                      <a:lnTo>
                        <a:pt x="25" y="0"/>
                      </a:lnTo>
                      <a:lnTo>
                        <a:pt x="41" y="0"/>
                      </a:lnTo>
                      <a:lnTo>
                        <a:pt x="41" y="6"/>
                      </a:lnTo>
                      <a:close/>
                    </a:path>
                  </a:pathLst>
                </a:custGeom>
                <a:solidFill>
                  <a:srgbClr val="3FFFFF"/>
                </a:solidFill>
                <a:ln w="1588">
                  <a:solidFill>
                    <a:srgbClr val="000000"/>
                  </a:solidFill>
                  <a:prstDash val="solid"/>
                  <a:round/>
                  <a:headEnd/>
                  <a:tailEnd/>
                </a:ln>
              </p:spPr>
              <p:txBody>
                <a:bodyPr/>
                <a:lstStyle/>
                <a:p>
                  <a:endParaRPr lang="en-AU"/>
                </a:p>
              </p:txBody>
            </p:sp>
            <p:sp>
              <p:nvSpPr>
                <p:cNvPr id="5484" name="Freeform 364"/>
                <p:cNvSpPr>
                  <a:spLocks/>
                </p:cNvSpPr>
                <p:nvPr/>
              </p:nvSpPr>
              <p:spPr bwMode="auto">
                <a:xfrm>
                  <a:off x="5127" y="853"/>
                  <a:ext cx="5" cy="4"/>
                </a:xfrm>
                <a:custGeom>
                  <a:avLst/>
                  <a:gdLst>
                    <a:gd name="T0" fmla="*/ 10 w 10"/>
                    <a:gd name="T1" fmla="*/ 7 h 7"/>
                    <a:gd name="T2" fmla="*/ 0 w 10"/>
                    <a:gd name="T3" fmla="*/ 7 h 7"/>
                    <a:gd name="T4" fmla="*/ 0 w 10"/>
                    <a:gd name="T5" fmla="*/ 7 h 7"/>
                    <a:gd name="T6" fmla="*/ 0 w 10"/>
                    <a:gd name="T7" fmla="*/ 2 h 7"/>
                    <a:gd name="T8" fmla="*/ 4 w 10"/>
                    <a:gd name="T9" fmla="*/ 0 h 7"/>
                    <a:gd name="T10" fmla="*/ 10 w 10"/>
                    <a:gd name="T11" fmla="*/ 2 h 7"/>
                    <a:gd name="T12" fmla="*/ 10 w 1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10" y="7"/>
                      </a:moveTo>
                      <a:lnTo>
                        <a:pt x="0" y="7"/>
                      </a:lnTo>
                      <a:lnTo>
                        <a:pt x="0" y="7"/>
                      </a:lnTo>
                      <a:lnTo>
                        <a:pt x="0" y="2"/>
                      </a:lnTo>
                      <a:lnTo>
                        <a:pt x="4" y="0"/>
                      </a:lnTo>
                      <a:lnTo>
                        <a:pt x="10" y="2"/>
                      </a:lnTo>
                      <a:lnTo>
                        <a:pt x="10" y="7"/>
                      </a:lnTo>
                      <a:close/>
                    </a:path>
                  </a:pathLst>
                </a:custGeom>
                <a:solidFill>
                  <a:srgbClr val="3FFFFF"/>
                </a:solidFill>
                <a:ln w="1588">
                  <a:solidFill>
                    <a:srgbClr val="000000"/>
                  </a:solidFill>
                  <a:prstDash val="solid"/>
                  <a:round/>
                  <a:headEnd/>
                  <a:tailEnd/>
                </a:ln>
              </p:spPr>
              <p:txBody>
                <a:bodyPr/>
                <a:lstStyle/>
                <a:p>
                  <a:endParaRPr lang="en-AU"/>
                </a:p>
              </p:txBody>
            </p:sp>
            <p:sp>
              <p:nvSpPr>
                <p:cNvPr id="5485" name="Freeform 365"/>
                <p:cNvSpPr>
                  <a:spLocks/>
                </p:cNvSpPr>
                <p:nvPr/>
              </p:nvSpPr>
              <p:spPr bwMode="auto">
                <a:xfrm>
                  <a:off x="5114" y="854"/>
                  <a:ext cx="4" cy="4"/>
                </a:xfrm>
                <a:custGeom>
                  <a:avLst/>
                  <a:gdLst>
                    <a:gd name="T0" fmla="*/ 10 w 10"/>
                    <a:gd name="T1" fmla="*/ 7 h 7"/>
                    <a:gd name="T2" fmla="*/ 2 w 10"/>
                    <a:gd name="T3" fmla="*/ 7 h 7"/>
                    <a:gd name="T4" fmla="*/ 0 w 10"/>
                    <a:gd name="T5" fmla="*/ 4 h 7"/>
                    <a:gd name="T6" fmla="*/ 2 w 10"/>
                    <a:gd name="T7" fmla="*/ 2 h 7"/>
                    <a:gd name="T8" fmla="*/ 2 w 10"/>
                    <a:gd name="T9" fmla="*/ 0 h 7"/>
                    <a:gd name="T10" fmla="*/ 8 w 10"/>
                    <a:gd name="T11" fmla="*/ 0 h 7"/>
                    <a:gd name="T12" fmla="*/ 10 w 10"/>
                    <a:gd name="T13" fmla="*/ 0 h 7"/>
                    <a:gd name="T14" fmla="*/ 10 w 10"/>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10" y="7"/>
                      </a:moveTo>
                      <a:lnTo>
                        <a:pt x="2" y="7"/>
                      </a:lnTo>
                      <a:lnTo>
                        <a:pt x="0" y="4"/>
                      </a:lnTo>
                      <a:lnTo>
                        <a:pt x="2" y="2"/>
                      </a:lnTo>
                      <a:lnTo>
                        <a:pt x="2" y="0"/>
                      </a:lnTo>
                      <a:lnTo>
                        <a:pt x="8" y="0"/>
                      </a:lnTo>
                      <a:lnTo>
                        <a:pt x="10" y="0"/>
                      </a:lnTo>
                      <a:lnTo>
                        <a:pt x="10" y="7"/>
                      </a:lnTo>
                      <a:close/>
                    </a:path>
                  </a:pathLst>
                </a:custGeom>
                <a:solidFill>
                  <a:srgbClr val="3FFFFF"/>
                </a:solidFill>
                <a:ln w="1588">
                  <a:solidFill>
                    <a:srgbClr val="000000"/>
                  </a:solidFill>
                  <a:prstDash val="solid"/>
                  <a:round/>
                  <a:headEnd/>
                  <a:tailEnd/>
                </a:ln>
              </p:spPr>
              <p:txBody>
                <a:bodyPr/>
                <a:lstStyle/>
                <a:p>
                  <a:endParaRPr lang="en-AU"/>
                </a:p>
              </p:txBody>
            </p:sp>
            <p:sp>
              <p:nvSpPr>
                <p:cNvPr id="5486" name="Freeform 366"/>
                <p:cNvSpPr>
                  <a:spLocks/>
                </p:cNvSpPr>
                <p:nvPr/>
              </p:nvSpPr>
              <p:spPr bwMode="auto">
                <a:xfrm>
                  <a:off x="5120" y="854"/>
                  <a:ext cx="5" cy="4"/>
                </a:xfrm>
                <a:custGeom>
                  <a:avLst/>
                  <a:gdLst>
                    <a:gd name="T0" fmla="*/ 9 w 9"/>
                    <a:gd name="T1" fmla="*/ 5 h 7"/>
                    <a:gd name="T2" fmla="*/ 0 w 9"/>
                    <a:gd name="T3" fmla="*/ 7 h 7"/>
                    <a:gd name="T4" fmla="*/ 0 w 9"/>
                    <a:gd name="T5" fmla="*/ 0 h 7"/>
                    <a:gd name="T6" fmla="*/ 5 w 9"/>
                    <a:gd name="T7" fmla="*/ 0 h 7"/>
                    <a:gd name="T8" fmla="*/ 9 w 9"/>
                    <a:gd name="T9" fmla="*/ 0 h 7"/>
                    <a:gd name="T10" fmla="*/ 9 w 9"/>
                    <a:gd name="T11" fmla="*/ 5 h 7"/>
                  </a:gdLst>
                  <a:ahLst/>
                  <a:cxnLst>
                    <a:cxn ang="0">
                      <a:pos x="T0" y="T1"/>
                    </a:cxn>
                    <a:cxn ang="0">
                      <a:pos x="T2" y="T3"/>
                    </a:cxn>
                    <a:cxn ang="0">
                      <a:pos x="T4" y="T5"/>
                    </a:cxn>
                    <a:cxn ang="0">
                      <a:pos x="T6" y="T7"/>
                    </a:cxn>
                    <a:cxn ang="0">
                      <a:pos x="T8" y="T9"/>
                    </a:cxn>
                    <a:cxn ang="0">
                      <a:pos x="T10" y="T11"/>
                    </a:cxn>
                  </a:cxnLst>
                  <a:rect l="0" t="0" r="r" b="b"/>
                  <a:pathLst>
                    <a:path w="9" h="7">
                      <a:moveTo>
                        <a:pt x="9" y="5"/>
                      </a:moveTo>
                      <a:lnTo>
                        <a:pt x="0" y="7"/>
                      </a:lnTo>
                      <a:lnTo>
                        <a:pt x="0" y="0"/>
                      </a:lnTo>
                      <a:lnTo>
                        <a:pt x="5" y="0"/>
                      </a:lnTo>
                      <a:lnTo>
                        <a:pt x="9" y="0"/>
                      </a:lnTo>
                      <a:lnTo>
                        <a:pt x="9" y="5"/>
                      </a:lnTo>
                      <a:close/>
                    </a:path>
                  </a:pathLst>
                </a:custGeom>
                <a:solidFill>
                  <a:srgbClr val="3FFFFF"/>
                </a:solidFill>
                <a:ln w="1588">
                  <a:solidFill>
                    <a:srgbClr val="000000"/>
                  </a:solidFill>
                  <a:prstDash val="solid"/>
                  <a:round/>
                  <a:headEnd/>
                  <a:tailEnd/>
                </a:ln>
              </p:spPr>
              <p:txBody>
                <a:bodyPr/>
                <a:lstStyle/>
                <a:p>
                  <a:endParaRPr lang="en-AU"/>
                </a:p>
              </p:txBody>
            </p:sp>
            <p:sp>
              <p:nvSpPr>
                <p:cNvPr id="5487" name="Freeform 367"/>
                <p:cNvSpPr>
                  <a:spLocks/>
                </p:cNvSpPr>
                <p:nvPr/>
              </p:nvSpPr>
              <p:spPr bwMode="auto">
                <a:xfrm>
                  <a:off x="5109" y="854"/>
                  <a:ext cx="4" cy="4"/>
                </a:xfrm>
                <a:custGeom>
                  <a:avLst/>
                  <a:gdLst>
                    <a:gd name="T0" fmla="*/ 7 w 7"/>
                    <a:gd name="T1" fmla="*/ 4 h 7"/>
                    <a:gd name="T2" fmla="*/ 7 w 7"/>
                    <a:gd name="T3" fmla="*/ 7 h 7"/>
                    <a:gd name="T4" fmla="*/ 2 w 7"/>
                    <a:gd name="T5" fmla="*/ 7 h 7"/>
                    <a:gd name="T6" fmla="*/ 0 w 7"/>
                    <a:gd name="T7" fmla="*/ 7 h 7"/>
                    <a:gd name="T8" fmla="*/ 0 w 7"/>
                    <a:gd name="T9" fmla="*/ 0 h 7"/>
                    <a:gd name="T10" fmla="*/ 4 w 7"/>
                    <a:gd name="T11" fmla="*/ 0 h 7"/>
                    <a:gd name="T12" fmla="*/ 7 w 7"/>
                    <a:gd name="T13" fmla="*/ 0 h 7"/>
                    <a:gd name="T14" fmla="*/ 7 w 7"/>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4"/>
                      </a:moveTo>
                      <a:lnTo>
                        <a:pt x="7" y="7"/>
                      </a:lnTo>
                      <a:lnTo>
                        <a:pt x="2" y="7"/>
                      </a:lnTo>
                      <a:lnTo>
                        <a:pt x="0" y="7"/>
                      </a:lnTo>
                      <a:lnTo>
                        <a:pt x="0" y="0"/>
                      </a:lnTo>
                      <a:lnTo>
                        <a:pt x="4" y="0"/>
                      </a:lnTo>
                      <a:lnTo>
                        <a:pt x="7" y="0"/>
                      </a:lnTo>
                      <a:lnTo>
                        <a:pt x="7" y="4"/>
                      </a:lnTo>
                      <a:close/>
                    </a:path>
                  </a:pathLst>
                </a:custGeom>
                <a:solidFill>
                  <a:srgbClr val="3FFFFF"/>
                </a:solidFill>
                <a:ln w="1588">
                  <a:solidFill>
                    <a:srgbClr val="000000"/>
                  </a:solidFill>
                  <a:prstDash val="solid"/>
                  <a:round/>
                  <a:headEnd/>
                  <a:tailEnd/>
                </a:ln>
              </p:spPr>
              <p:txBody>
                <a:bodyPr/>
                <a:lstStyle/>
                <a:p>
                  <a:endParaRPr lang="en-AU"/>
                </a:p>
              </p:txBody>
            </p:sp>
            <p:sp>
              <p:nvSpPr>
                <p:cNvPr id="5488" name="Rectangle 368"/>
                <p:cNvSpPr>
                  <a:spLocks noChangeArrowheads="1"/>
                </p:cNvSpPr>
                <p:nvPr/>
              </p:nvSpPr>
              <p:spPr bwMode="auto">
                <a:xfrm>
                  <a:off x="5244" y="854"/>
                  <a:ext cx="1" cy="5"/>
                </a:xfrm>
                <a:prstGeom prst="rect">
                  <a:avLst/>
                </a:prstGeom>
                <a:solidFill>
                  <a:srgbClr val="3FFFFF"/>
                </a:solidFill>
                <a:ln w="1588">
                  <a:solidFill>
                    <a:srgbClr val="000000"/>
                  </a:solidFill>
                  <a:miter lim="800000"/>
                  <a:headEnd/>
                  <a:tailEnd/>
                </a:ln>
              </p:spPr>
              <p:txBody>
                <a:bodyPr/>
                <a:lstStyle/>
                <a:p>
                  <a:endParaRPr lang="en-AU"/>
                </a:p>
              </p:txBody>
            </p:sp>
            <p:sp>
              <p:nvSpPr>
                <p:cNvPr id="5489" name="Freeform 369"/>
                <p:cNvSpPr>
                  <a:spLocks/>
                </p:cNvSpPr>
                <p:nvPr/>
              </p:nvSpPr>
              <p:spPr bwMode="auto">
                <a:xfrm>
                  <a:off x="5102" y="854"/>
                  <a:ext cx="5" cy="5"/>
                </a:xfrm>
                <a:custGeom>
                  <a:avLst/>
                  <a:gdLst>
                    <a:gd name="T0" fmla="*/ 10 w 10"/>
                    <a:gd name="T1" fmla="*/ 7 h 9"/>
                    <a:gd name="T2" fmla="*/ 2 w 10"/>
                    <a:gd name="T3" fmla="*/ 9 h 9"/>
                    <a:gd name="T4" fmla="*/ 0 w 10"/>
                    <a:gd name="T5" fmla="*/ 7 h 9"/>
                    <a:gd name="T6" fmla="*/ 0 w 10"/>
                    <a:gd name="T7" fmla="*/ 2 h 9"/>
                    <a:gd name="T8" fmla="*/ 4 w 10"/>
                    <a:gd name="T9" fmla="*/ 0 h 9"/>
                    <a:gd name="T10" fmla="*/ 10 w 10"/>
                    <a:gd name="T11" fmla="*/ 2 h 9"/>
                    <a:gd name="T12" fmla="*/ 10 w 10"/>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10" y="7"/>
                      </a:moveTo>
                      <a:lnTo>
                        <a:pt x="2" y="9"/>
                      </a:lnTo>
                      <a:lnTo>
                        <a:pt x="0" y="7"/>
                      </a:lnTo>
                      <a:lnTo>
                        <a:pt x="0" y="2"/>
                      </a:lnTo>
                      <a:lnTo>
                        <a:pt x="4" y="0"/>
                      </a:lnTo>
                      <a:lnTo>
                        <a:pt x="10" y="2"/>
                      </a:lnTo>
                      <a:lnTo>
                        <a:pt x="10" y="7"/>
                      </a:lnTo>
                      <a:close/>
                    </a:path>
                  </a:pathLst>
                </a:custGeom>
                <a:solidFill>
                  <a:srgbClr val="3FFFFF"/>
                </a:solidFill>
                <a:ln w="1588">
                  <a:solidFill>
                    <a:srgbClr val="000000"/>
                  </a:solidFill>
                  <a:prstDash val="solid"/>
                  <a:round/>
                  <a:headEnd/>
                  <a:tailEnd/>
                </a:ln>
              </p:spPr>
              <p:txBody>
                <a:bodyPr/>
                <a:lstStyle/>
                <a:p>
                  <a:endParaRPr lang="en-AU"/>
                </a:p>
              </p:txBody>
            </p:sp>
            <p:sp>
              <p:nvSpPr>
                <p:cNvPr id="5490" name="Freeform 370"/>
                <p:cNvSpPr>
                  <a:spLocks/>
                </p:cNvSpPr>
                <p:nvPr/>
              </p:nvSpPr>
              <p:spPr bwMode="auto">
                <a:xfrm>
                  <a:off x="5230" y="854"/>
                  <a:ext cx="12" cy="5"/>
                </a:xfrm>
                <a:custGeom>
                  <a:avLst/>
                  <a:gdLst>
                    <a:gd name="T0" fmla="*/ 11 w 23"/>
                    <a:gd name="T1" fmla="*/ 7 h 9"/>
                    <a:gd name="T2" fmla="*/ 11 w 23"/>
                    <a:gd name="T3" fmla="*/ 7 h 9"/>
                    <a:gd name="T4" fmla="*/ 13 w 23"/>
                    <a:gd name="T5" fmla="*/ 4 h 9"/>
                    <a:gd name="T6" fmla="*/ 13 w 23"/>
                    <a:gd name="T7" fmla="*/ 0 h 9"/>
                    <a:gd name="T8" fmla="*/ 23 w 23"/>
                    <a:gd name="T9" fmla="*/ 0 h 9"/>
                    <a:gd name="T10" fmla="*/ 23 w 23"/>
                    <a:gd name="T11" fmla="*/ 9 h 9"/>
                    <a:gd name="T12" fmla="*/ 0 w 23"/>
                    <a:gd name="T13" fmla="*/ 9 h 9"/>
                    <a:gd name="T14" fmla="*/ 0 w 23"/>
                    <a:gd name="T15" fmla="*/ 2 h 9"/>
                    <a:gd name="T16" fmla="*/ 3 w 23"/>
                    <a:gd name="T17" fmla="*/ 0 h 9"/>
                    <a:gd name="T18" fmla="*/ 9 w 23"/>
                    <a:gd name="T19" fmla="*/ 0 h 9"/>
                    <a:gd name="T20" fmla="*/ 11 w 23"/>
                    <a:gd name="T2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9">
                      <a:moveTo>
                        <a:pt x="11" y="7"/>
                      </a:moveTo>
                      <a:lnTo>
                        <a:pt x="11" y="7"/>
                      </a:lnTo>
                      <a:lnTo>
                        <a:pt x="13" y="4"/>
                      </a:lnTo>
                      <a:lnTo>
                        <a:pt x="13" y="0"/>
                      </a:lnTo>
                      <a:lnTo>
                        <a:pt x="23" y="0"/>
                      </a:lnTo>
                      <a:lnTo>
                        <a:pt x="23" y="9"/>
                      </a:lnTo>
                      <a:lnTo>
                        <a:pt x="0" y="9"/>
                      </a:lnTo>
                      <a:lnTo>
                        <a:pt x="0" y="2"/>
                      </a:lnTo>
                      <a:lnTo>
                        <a:pt x="3" y="0"/>
                      </a:lnTo>
                      <a:lnTo>
                        <a:pt x="9" y="0"/>
                      </a:lnTo>
                      <a:lnTo>
                        <a:pt x="11" y="7"/>
                      </a:lnTo>
                      <a:close/>
                    </a:path>
                  </a:pathLst>
                </a:custGeom>
                <a:solidFill>
                  <a:srgbClr val="3FFFFF"/>
                </a:solidFill>
                <a:ln w="1588">
                  <a:solidFill>
                    <a:srgbClr val="000000"/>
                  </a:solidFill>
                  <a:prstDash val="solid"/>
                  <a:round/>
                  <a:headEnd/>
                  <a:tailEnd/>
                </a:ln>
              </p:spPr>
              <p:txBody>
                <a:bodyPr/>
                <a:lstStyle/>
                <a:p>
                  <a:endParaRPr lang="en-AU"/>
                </a:p>
              </p:txBody>
            </p:sp>
            <p:sp>
              <p:nvSpPr>
                <p:cNvPr id="5491" name="Freeform 371"/>
                <p:cNvSpPr>
                  <a:spLocks/>
                </p:cNvSpPr>
                <p:nvPr/>
              </p:nvSpPr>
              <p:spPr bwMode="auto">
                <a:xfrm>
                  <a:off x="5399" y="854"/>
                  <a:ext cx="109" cy="6"/>
                </a:xfrm>
                <a:custGeom>
                  <a:avLst/>
                  <a:gdLst>
                    <a:gd name="T0" fmla="*/ 218 w 218"/>
                    <a:gd name="T1" fmla="*/ 2 h 11"/>
                    <a:gd name="T2" fmla="*/ 0 w 218"/>
                    <a:gd name="T3" fmla="*/ 11 h 11"/>
                    <a:gd name="T4" fmla="*/ 0 w 218"/>
                    <a:gd name="T5" fmla="*/ 9 h 11"/>
                    <a:gd name="T6" fmla="*/ 176 w 218"/>
                    <a:gd name="T7" fmla="*/ 2 h 11"/>
                    <a:gd name="T8" fmla="*/ 209 w 218"/>
                    <a:gd name="T9" fmla="*/ 0 h 11"/>
                    <a:gd name="T10" fmla="*/ 216 w 218"/>
                    <a:gd name="T11" fmla="*/ 0 h 11"/>
                    <a:gd name="T12" fmla="*/ 218 w 21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18" h="11">
                      <a:moveTo>
                        <a:pt x="218" y="2"/>
                      </a:moveTo>
                      <a:lnTo>
                        <a:pt x="0" y="11"/>
                      </a:lnTo>
                      <a:lnTo>
                        <a:pt x="0" y="9"/>
                      </a:lnTo>
                      <a:lnTo>
                        <a:pt x="176" y="2"/>
                      </a:lnTo>
                      <a:lnTo>
                        <a:pt x="209" y="0"/>
                      </a:lnTo>
                      <a:lnTo>
                        <a:pt x="216" y="0"/>
                      </a:lnTo>
                      <a:lnTo>
                        <a:pt x="218" y="2"/>
                      </a:lnTo>
                      <a:close/>
                    </a:path>
                  </a:pathLst>
                </a:custGeom>
                <a:solidFill>
                  <a:srgbClr val="FFFFFF"/>
                </a:solidFill>
                <a:ln w="1588">
                  <a:solidFill>
                    <a:srgbClr val="000000"/>
                  </a:solidFill>
                  <a:prstDash val="solid"/>
                  <a:round/>
                  <a:headEnd/>
                  <a:tailEnd/>
                </a:ln>
              </p:spPr>
              <p:txBody>
                <a:bodyPr/>
                <a:lstStyle/>
                <a:p>
                  <a:endParaRPr lang="en-AU"/>
                </a:p>
              </p:txBody>
            </p:sp>
            <p:sp>
              <p:nvSpPr>
                <p:cNvPr id="5492" name="Freeform 372"/>
                <p:cNvSpPr>
                  <a:spLocks/>
                </p:cNvSpPr>
                <p:nvPr/>
              </p:nvSpPr>
              <p:spPr bwMode="auto">
                <a:xfrm>
                  <a:off x="5095" y="855"/>
                  <a:ext cx="5" cy="4"/>
                </a:xfrm>
                <a:custGeom>
                  <a:avLst/>
                  <a:gdLst>
                    <a:gd name="T0" fmla="*/ 10 w 10"/>
                    <a:gd name="T1" fmla="*/ 7 h 7"/>
                    <a:gd name="T2" fmla="*/ 0 w 10"/>
                    <a:gd name="T3" fmla="*/ 7 h 7"/>
                    <a:gd name="T4" fmla="*/ 0 w 10"/>
                    <a:gd name="T5" fmla="*/ 0 h 7"/>
                    <a:gd name="T6" fmla="*/ 4 w 10"/>
                    <a:gd name="T7" fmla="*/ 0 h 7"/>
                    <a:gd name="T8" fmla="*/ 10 w 10"/>
                    <a:gd name="T9" fmla="*/ 0 h 7"/>
                    <a:gd name="T10" fmla="*/ 10 w 10"/>
                    <a:gd name="T11" fmla="*/ 7 h 7"/>
                  </a:gdLst>
                  <a:ahLst/>
                  <a:cxnLst>
                    <a:cxn ang="0">
                      <a:pos x="T0" y="T1"/>
                    </a:cxn>
                    <a:cxn ang="0">
                      <a:pos x="T2" y="T3"/>
                    </a:cxn>
                    <a:cxn ang="0">
                      <a:pos x="T4" y="T5"/>
                    </a:cxn>
                    <a:cxn ang="0">
                      <a:pos x="T6" y="T7"/>
                    </a:cxn>
                    <a:cxn ang="0">
                      <a:pos x="T8" y="T9"/>
                    </a:cxn>
                    <a:cxn ang="0">
                      <a:pos x="T10" y="T11"/>
                    </a:cxn>
                  </a:cxnLst>
                  <a:rect l="0" t="0" r="r" b="b"/>
                  <a:pathLst>
                    <a:path w="10" h="7">
                      <a:moveTo>
                        <a:pt x="10" y="7"/>
                      </a:moveTo>
                      <a:lnTo>
                        <a:pt x="0" y="7"/>
                      </a:lnTo>
                      <a:lnTo>
                        <a:pt x="0" y="0"/>
                      </a:lnTo>
                      <a:lnTo>
                        <a:pt x="4" y="0"/>
                      </a:lnTo>
                      <a:lnTo>
                        <a:pt x="10" y="0"/>
                      </a:lnTo>
                      <a:lnTo>
                        <a:pt x="10" y="7"/>
                      </a:lnTo>
                      <a:close/>
                    </a:path>
                  </a:pathLst>
                </a:custGeom>
                <a:solidFill>
                  <a:srgbClr val="3FFFFF"/>
                </a:solidFill>
                <a:ln w="1588">
                  <a:solidFill>
                    <a:srgbClr val="000000"/>
                  </a:solidFill>
                  <a:prstDash val="solid"/>
                  <a:round/>
                  <a:headEnd/>
                  <a:tailEnd/>
                </a:ln>
              </p:spPr>
              <p:txBody>
                <a:bodyPr/>
                <a:lstStyle/>
                <a:p>
                  <a:endParaRPr lang="en-AU"/>
                </a:p>
              </p:txBody>
            </p:sp>
            <p:sp>
              <p:nvSpPr>
                <p:cNvPr id="5493" name="Freeform 373"/>
                <p:cNvSpPr>
                  <a:spLocks/>
                </p:cNvSpPr>
                <p:nvPr/>
              </p:nvSpPr>
              <p:spPr bwMode="auto">
                <a:xfrm>
                  <a:off x="5224" y="855"/>
                  <a:ext cx="4" cy="4"/>
                </a:xfrm>
                <a:custGeom>
                  <a:avLst/>
                  <a:gdLst>
                    <a:gd name="T0" fmla="*/ 10 w 10"/>
                    <a:gd name="T1" fmla="*/ 7 h 7"/>
                    <a:gd name="T2" fmla="*/ 2 w 10"/>
                    <a:gd name="T3" fmla="*/ 7 h 7"/>
                    <a:gd name="T4" fmla="*/ 0 w 10"/>
                    <a:gd name="T5" fmla="*/ 7 h 7"/>
                    <a:gd name="T6" fmla="*/ 0 w 10"/>
                    <a:gd name="T7" fmla="*/ 0 h 7"/>
                    <a:gd name="T8" fmla="*/ 4 w 10"/>
                    <a:gd name="T9" fmla="*/ 0 h 7"/>
                    <a:gd name="T10" fmla="*/ 10 w 10"/>
                    <a:gd name="T11" fmla="*/ 0 h 7"/>
                    <a:gd name="T12" fmla="*/ 10 w 1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10" y="7"/>
                      </a:moveTo>
                      <a:lnTo>
                        <a:pt x="2" y="7"/>
                      </a:lnTo>
                      <a:lnTo>
                        <a:pt x="0" y="7"/>
                      </a:lnTo>
                      <a:lnTo>
                        <a:pt x="0" y="0"/>
                      </a:lnTo>
                      <a:lnTo>
                        <a:pt x="4" y="0"/>
                      </a:lnTo>
                      <a:lnTo>
                        <a:pt x="10" y="0"/>
                      </a:lnTo>
                      <a:lnTo>
                        <a:pt x="10" y="7"/>
                      </a:lnTo>
                      <a:close/>
                    </a:path>
                  </a:pathLst>
                </a:custGeom>
                <a:solidFill>
                  <a:srgbClr val="3FFFFF"/>
                </a:solidFill>
                <a:ln w="1588">
                  <a:solidFill>
                    <a:srgbClr val="000000"/>
                  </a:solidFill>
                  <a:prstDash val="solid"/>
                  <a:round/>
                  <a:headEnd/>
                  <a:tailEnd/>
                </a:ln>
              </p:spPr>
              <p:txBody>
                <a:bodyPr/>
                <a:lstStyle/>
                <a:p>
                  <a:endParaRPr lang="en-AU"/>
                </a:p>
              </p:txBody>
            </p:sp>
            <p:sp>
              <p:nvSpPr>
                <p:cNvPr id="5494" name="Freeform 374"/>
                <p:cNvSpPr>
                  <a:spLocks/>
                </p:cNvSpPr>
                <p:nvPr/>
              </p:nvSpPr>
              <p:spPr bwMode="auto">
                <a:xfrm>
                  <a:off x="5217" y="855"/>
                  <a:ext cx="4" cy="5"/>
                </a:xfrm>
                <a:custGeom>
                  <a:avLst/>
                  <a:gdLst>
                    <a:gd name="T0" fmla="*/ 7 w 7"/>
                    <a:gd name="T1" fmla="*/ 7 h 9"/>
                    <a:gd name="T2" fmla="*/ 0 w 7"/>
                    <a:gd name="T3" fmla="*/ 9 h 9"/>
                    <a:gd name="T4" fmla="*/ 0 w 7"/>
                    <a:gd name="T5" fmla="*/ 0 h 9"/>
                    <a:gd name="T6" fmla="*/ 2 w 7"/>
                    <a:gd name="T7" fmla="*/ 0 h 9"/>
                    <a:gd name="T8" fmla="*/ 7 w 7"/>
                    <a:gd name="T9" fmla="*/ 0 h 9"/>
                    <a:gd name="T10" fmla="*/ 7 w 7"/>
                    <a:gd name="T11" fmla="*/ 7 h 9"/>
                  </a:gdLst>
                  <a:ahLst/>
                  <a:cxnLst>
                    <a:cxn ang="0">
                      <a:pos x="T0" y="T1"/>
                    </a:cxn>
                    <a:cxn ang="0">
                      <a:pos x="T2" y="T3"/>
                    </a:cxn>
                    <a:cxn ang="0">
                      <a:pos x="T4" y="T5"/>
                    </a:cxn>
                    <a:cxn ang="0">
                      <a:pos x="T6" y="T7"/>
                    </a:cxn>
                    <a:cxn ang="0">
                      <a:pos x="T8" y="T9"/>
                    </a:cxn>
                    <a:cxn ang="0">
                      <a:pos x="T10" y="T11"/>
                    </a:cxn>
                  </a:cxnLst>
                  <a:rect l="0" t="0" r="r" b="b"/>
                  <a:pathLst>
                    <a:path w="7" h="9">
                      <a:moveTo>
                        <a:pt x="7" y="7"/>
                      </a:moveTo>
                      <a:lnTo>
                        <a:pt x="0" y="9"/>
                      </a:lnTo>
                      <a:lnTo>
                        <a:pt x="0" y="0"/>
                      </a:lnTo>
                      <a:lnTo>
                        <a:pt x="2" y="0"/>
                      </a:lnTo>
                      <a:lnTo>
                        <a:pt x="7" y="0"/>
                      </a:lnTo>
                      <a:lnTo>
                        <a:pt x="7" y="7"/>
                      </a:lnTo>
                      <a:close/>
                    </a:path>
                  </a:pathLst>
                </a:custGeom>
                <a:solidFill>
                  <a:srgbClr val="3FFFFF"/>
                </a:solidFill>
                <a:ln w="1588">
                  <a:solidFill>
                    <a:srgbClr val="000000"/>
                  </a:solidFill>
                  <a:prstDash val="solid"/>
                  <a:round/>
                  <a:headEnd/>
                  <a:tailEnd/>
                </a:ln>
              </p:spPr>
              <p:txBody>
                <a:bodyPr/>
                <a:lstStyle/>
                <a:p>
                  <a:endParaRPr lang="en-AU"/>
                </a:p>
              </p:txBody>
            </p:sp>
            <p:sp>
              <p:nvSpPr>
                <p:cNvPr id="5495" name="Rectangle 375"/>
                <p:cNvSpPr>
                  <a:spLocks noChangeArrowheads="1"/>
                </p:cNvSpPr>
                <p:nvPr/>
              </p:nvSpPr>
              <p:spPr bwMode="auto">
                <a:xfrm>
                  <a:off x="5333" y="855"/>
                  <a:ext cx="2" cy="4"/>
                </a:xfrm>
                <a:prstGeom prst="rect">
                  <a:avLst/>
                </a:prstGeom>
                <a:solidFill>
                  <a:srgbClr val="00C2C2"/>
                </a:solidFill>
                <a:ln w="1588">
                  <a:solidFill>
                    <a:srgbClr val="000000"/>
                  </a:solidFill>
                  <a:miter lim="800000"/>
                  <a:headEnd/>
                  <a:tailEnd/>
                </a:ln>
              </p:spPr>
              <p:txBody>
                <a:bodyPr/>
                <a:lstStyle/>
                <a:p>
                  <a:endParaRPr lang="en-AU"/>
                </a:p>
              </p:txBody>
            </p:sp>
            <p:sp>
              <p:nvSpPr>
                <p:cNvPr id="5496" name="Freeform 376"/>
                <p:cNvSpPr>
                  <a:spLocks/>
                </p:cNvSpPr>
                <p:nvPr/>
              </p:nvSpPr>
              <p:spPr bwMode="auto">
                <a:xfrm>
                  <a:off x="5210" y="855"/>
                  <a:ext cx="5" cy="5"/>
                </a:xfrm>
                <a:custGeom>
                  <a:avLst/>
                  <a:gdLst>
                    <a:gd name="T0" fmla="*/ 10 w 10"/>
                    <a:gd name="T1" fmla="*/ 9 h 9"/>
                    <a:gd name="T2" fmla="*/ 2 w 10"/>
                    <a:gd name="T3" fmla="*/ 9 h 9"/>
                    <a:gd name="T4" fmla="*/ 0 w 10"/>
                    <a:gd name="T5" fmla="*/ 9 h 9"/>
                    <a:gd name="T6" fmla="*/ 0 w 10"/>
                    <a:gd name="T7" fmla="*/ 3 h 9"/>
                    <a:gd name="T8" fmla="*/ 0 w 10"/>
                    <a:gd name="T9" fmla="*/ 2 h 9"/>
                    <a:gd name="T10" fmla="*/ 2 w 10"/>
                    <a:gd name="T11" fmla="*/ 0 h 9"/>
                    <a:gd name="T12" fmla="*/ 10 w 10"/>
                    <a:gd name="T13" fmla="*/ 0 h 9"/>
                    <a:gd name="T14" fmla="*/ 10 w 10"/>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10" y="9"/>
                      </a:moveTo>
                      <a:lnTo>
                        <a:pt x="2" y="9"/>
                      </a:lnTo>
                      <a:lnTo>
                        <a:pt x="0" y="9"/>
                      </a:lnTo>
                      <a:lnTo>
                        <a:pt x="0" y="3"/>
                      </a:lnTo>
                      <a:lnTo>
                        <a:pt x="0" y="2"/>
                      </a:lnTo>
                      <a:lnTo>
                        <a:pt x="2" y="0"/>
                      </a:lnTo>
                      <a:lnTo>
                        <a:pt x="10" y="0"/>
                      </a:lnTo>
                      <a:lnTo>
                        <a:pt x="10" y="9"/>
                      </a:lnTo>
                      <a:close/>
                    </a:path>
                  </a:pathLst>
                </a:custGeom>
                <a:solidFill>
                  <a:srgbClr val="3FFFFF"/>
                </a:solidFill>
                <a:ln w="1588">
                  <a:solidFill>
                    <a:srgbClr val="000000"/>
                  </a:solidFill>
                  <a:prstDash val="solid"/>
                  <a:round/>
                  <a:headEnd/>
                  <a:tailEnd/>
                </a:ln>
              </p:spPr>
              <p:txBody>
                <a:bodyPr/>
                <a:lstStyle/>
                <a:p>
                  <a:endParaRPr lang="en-AU"/>
                </a:p>
              </p:txBody>
            </p:sp>
            <p:sp>
              <p:nvSpPr>
                <p:cNvPr id="5497" name="Freeform 377"/>
                <p:cNvSpPr>
                  <a:spLocks/>
                </p:cNvSpPr>
                <p:nvPr/>
              </p:nvSpPr>
              <p:spPr bwMode="auto">
                <a:xfrm>
                  <a:off x="5002" y="857"/>
                  <a:ext cx="7" cy="1"/>
                </a:xfrm>
                <a:custGeom>
                  <a:avLst/>
                  <a:gdLst>
                    <a:gd name="T0" fmla="*/ 15 w 15"/>
                    <a:gd name="T1" fmla="*/ 2 h 2"/>
                    <a:gd name="T2" fmla="*/ 1 w 15"/>
                    <a:gd name="T3" fmla="*/ 2 h 2"/>
                    <a:gd name="T4" fmla="*/ 0 w 15"/>
                    <a:gd name="T5" fmla="*/ 2 h 2"/>
                    <a:gd name="T6" fmla="*/ 0 w 15"/>
                    <a:gd name="T7" fmla="*/ 0 h 2"/>
                    <a:gd name="T8" fmla="*/ 3 w 15"/>
                    <a:gd name="T9" fmla="*/ 0 h 2"/>
                    <a:gd name="T10" fmla="*/ 15 w 15"/>
                    <a:gd name="T11" fmla="*/ 0 h 2"/>
                    <a:gd name="T12" fmla="*/ 15 w 1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15" y="2"/>
                      </a:moveTo>
                      <a:lnTo>
                        <a:pt x="1" y="2"/>
                      </a:lnTo>
                      <a:lnTo>
                        <a:pt x="0" y="2"/>
                      </a:lnTo>
                      <a:lnTo>
                        <a:pt x="0" y="0"/>
                      </a:lnTo>
                      <a:lnTo>
                        <a:pt x="3" y="0"/>
                      </a:lnTo>
                      <a:lnTo>
                        <a:pt x="15" y="0"/>
                      </a:lnTo>
                      <a:lnTo>
                        <a:pt x="15" y="2"/>
                      </a:lnTo>
                      <a:close/>
                    </a:path>
                  </a:pathLst>
                </a:custGeom>
                <a:solidFill>
                  <a:srgbClr val="000000"/>
                </a:solidFill>
                <a:ln w="1588">
                  <a:solidFill>
                    <a:srgbClr val="000000"/>
                  </a:solidFill>
                  <a:prstDash val="solid"/>
                  <a:round/>
                  <a:headEnd/>
                  <a:tailEnd/>
                </a:ln>
              </p:spPr>
              <p:txBody>
                <a:bodyPr/>
                <a:lstStyle/>
                <a:p>
                  <a:endParaRPr lang="en-AU"/>
                </a:p>
              </p:txBody>
            </p:sp>
            <p:sp>
              <p:nvSpPr>
                <p:cNvPr id="5498" name="Freeform 378"/>
                <p:cNvSpPr>
                  <a:spLocks/>
                </p:cNvSpPr>
                <p:nvPr/>
              </p:nvSpPr>
              <p:spPr bwMode="auto">
                <a:xfrm>
                  <a:off x="5071" y="857"/>
                  <a:ext cx="20" cy="29"/>
                </a:xfrm>
                <a:custGeom>
                  <a:avLst/>
                  <a:gdLst>
                    <a:gd name="T0" fmla="*/ 40 w 40"/>
                    <a:gd name="T1" fmla="*/ 0 h 58"/>
                    <a:gd name="T2" fmla="*/ 40 w 40"/>
                    <a:gd name="T3" fmla="*/ 54 h 58"/>
                    <a:gd name="T4" fmla="*/ 40 w 40"/>
                    <a:gd name="T5" fmla="*/ 54 h 58"/>
                    <a:gd name="T6" fmla="*/ 0 w 40"/>
                    <a:gd name="T7" fmla="*/ 58 h 58"/>
                    <a:gd name="T8" fmla="*/ 0 w 40"/>
                    <a:gd name="T9" fmla="*/ 2 h 58"/>
                    <a:gd name="T10" fmla="*/ 19 w 40"/>
                    <a:gd name="T11" fmla="*/ 0 h 58"/>
                    <a:gd name="T12" fmla="*/ 19 w 40"/>
                    <a:gd name="T13" fmla="*/ 0 h 58"/>
                    <a:gd name="T14" fmla="*/ 29 w 40"/>
                    <a:gd name="T15" fmla="*/ 2 h 58"/>
                    <a:gd name="T16" fmla="*/ 40 w 40"/>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8">
                      <a:moveTo>
                        <a:pt x="40" y="0"/>
                      </a:moveTo>
                      <a:lnTo>
                        <a:pt x="40" y="54"/>
                      </a:lnTo>
                      <a:lnTo>
                        <a:pt x="40" y="54"/>
                      </a:lnTo>
                      <a:lnTo>
                        <a:pt x="0" y="58"/>
                      </a:lnTo>
                      <a:lnTo>
                        <a:pt x="0" y="2"/>
                      </a:lnTo>
                      <a:lnTo>
                        <a:pt x="19" y="0"/>
                      </a:lnTo>
                      <a:lnTo>
                        <a:pt x="19" y="0"/>
                      </a:lnTo>
                      <a:lnTo>
                        <a:pt x="29" y="2"/>
                      </a:lnTo>
                      <a:lnTo>
                        <a:pt x="40" y="0"/>
                      </a:lnTo>
                      <a:close/>
                    </a:path>
                  </a:pathLst>
                </a:custGeom>
                <a:solidFill>
                  <a:srgbClr val="838383"/>
                </a:solidFill>
                <a:ln w="1588">
                  <a:solidFill>
                    <a:srgbClr val="000000"/>
                  </a:solidFill>
                  <a:prstDash val="solid"/>
                  <a:round/>
                  <a:headEnd/>
                  <a:tailEnd/>
                </a:ln>
              </p:spPr>
              <p:txBody>
                <a:bodyPr/>
                <a:lstStyle/>
                <a:p>
                  <a:endParaRPr lang="en-AU"/>
                </a:p>
              </p:txBody>
            </p:sp>
            <p:sp>
              <p:nvSpPr>
                <p:cNvPr id="5499" name="Freeform 379"/>
                <p:cNvSpPr>
                  <a:spLocks/>
                </p:cNvSpPr>
                <p:nvPr/>
              </p:nvSpPr>
              <p:spPr bwMode="auto">
                <a:xfrm>
                  <a:off x="5304" y="857"/>
                  <a:ext cx="4" cy="4"/>
                </a:xfrm>
                <a:custGeom>
                  <a:avLst/>
                  <a:gdLst>
                    <a:gd name="T0" fmla="*/ 8 w 8"/>
                    <a:gd name="T1" fmla="*/ 4 h 8"/>
                    <a:gd name="T2" fmla="*/ 8 w 8"/>
                    <a:gd name="T3" fmla="*/ 6 h 8"/>
                    <a:gd name="T4" fmla="*/ 4 w 8"/>
                    <a:gd name="T5" fmla="*/ 8 h 8"/>
                    <a:gd name="T6" fmla="*/ 2 w 8"/>
                    <a:gd name="T7" fmla="*/ 8 h 8"/>
                    <a:gd name="T8" fmla="*/ 0 w 8"/>
                    <a:gd name="T9" fmla="*/ 0 h 8"/>
                    <a:gd name="T10" fmla="*/ 8 w 8"/>
                    <a:gd name="T11" fmla="*/ 0 h 8"/>
                    <a:gd name="T12" fmla="*/ 8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4"/>
                      </a:moveTo>
                      <a:lnTo>
                        <a:pt x="8" y="6"/>
                      </a:lnTo>
                      <a:lnTo>
                        <a:pt x="4" y="8"/>
                      </a:lnTo>
                      <a:lnTo>
                        <a:pt x="2" y="8"/>
                      </a:lnTo>
                      <a:lnTo>
                        <a:pt x="0" y="0"/>
                      </a:lnTo>
                      <a:lnTo>
                        <a:pt x="8" y="0"/>
                      </a:lnTo>
                      <a:lnTo>
                        <a:pt x="8" y="4"/>
                      </a:lnTo>
                      <a:close/>
                    </a:path>
                  </a:pathLst>
                </a:custGeom>
                <a:solidFill>
                  <a:srgbClr val="3FFFFF"/>
                </a:solidFill>
                <a:ln w="1588">
                  <a:solidFill>
                    <a:srgbClr val="000000"/>
                  </a:solidFill>
                  <a:prstDash val="solid"/>
                  <a:round/>
                  <a:headEnd/>
                  <a:tailEnd/>
                </a:ln>
              </p:spPr>
              <p:txBody>
                <a:bodyPr/>
                <a:lstStyle/>
                <a:p>
                  <a:endParaRPr lang="en-AU"/>
                </a:p>
              </p:txBody>
            </p:sp>
            <p:sp>
              <p:nvSpPr>
                <p:cNvPr id="5500" name="Freeform 380"/>
                <p:cNvSpPr>
                  <a:spLocks/>
                </p:cNvSpPr>
                <p:nvPr/>
              </p:nvSpPr>
              <p:spPr bwMode="auto">
                <a:xfrm>
                  <a:off x="5350" y="857"/>
                  <a:ext cx="7" cy="3"/>
                </a:xfrm>
                <a:custGeom>
                  <a:avLst/>
                  <a:gdLst>
                    <a:gd name="T0" fmla="*/ 13 w 13"/>
                    <a:gd name="T1" fmla="*/ 6 h 6"/>
                    <a:gd name="T2" fmla="*/ 13 w 13"/>
                    <a:gd name="T3" fmla="*/ 6 h 6"/>
                    <a:gd name="T4" fmla="*/ 2 w 13"/>
                    <a:gd name="T5" fmla="*/ 6 h 6"/>
                    <a:gd name="T6" fmla="*/ 0 w 13"/>
                    <a:gd name="T7" fmla="*/ 0 h 6"/>
                    <a:gd name="T8" fmla="*/ 13 w 13"/>
                    <a:gd name="T9" fmla="*/ 0 h 6"/>
                    <a:gd name="T10" fmla="*/ 13 w 13"/>
                    <a:gd name="T11" fmla="*/ 6 h 6"/>
                  </a:gdLst>
                  <a:ahLst/>
                  <a:cxnLst>
                    <a:cxn ang="0">
                      <a:pos x="T0" y="T1"/>
                    </a:cxn>
                    <a:cxn ang="0">
                      <a:pos x="T2" y="T3"/>
                    </a:cxn>
                    <a:cxn ang="0">
                      <a:pos x="T4" y="T5"/>
                    </a:cxn>
                    <a:cxn ang="0">
                      <a:pos x="T6" y="T7"/>
                    </a:cxn>
                    <a:cxn ang="0">
                      <a:pos x="T8" y="T9"/>
                    </a:cxn>
                    <a:cxn ang="0">
                      <a:pos x="T10" y="T11"/>
                    </a:cxn>
                  </a:cxnLst>
                  <a:rect l="0" t="0" r="r" b="b"/>
                  <a:pathLst>
                    <a:path w="13" h="6">
                      <a:moveTo>
                        <a:pt x="13" y="6"/>
                      </a:moveTo>
                      <a:lnTo>
                        <a:pt x="13" y="6"/>
                      </a:lnTo>
                      <a:lnTo>
                        <a:pt x="2" y="6"/>
                      </a:lnTo>
                      <a:lnTo>
                        <a:pt x="0" y="0"/>
                      </a:lnTo>
                      <a:lnTo>
                        <a:pt x="13" y="0"/>
                      </a:lnTo>
                      <a:lnTo>
                        <a:pt x="13" y="6"/>
                      </a:lnTo>
                      <a:close/>
                    </a:path>
                  </a:pathLst>
                </a:custGeom>
                <a:solidFill>
                  <a:srgbClr val="00C2C2"/>
                </a:solidFill>
                <a:ln w="1588">
                  <a:solidFill>
                    <a:srgbClr val="000000"/>
                  </a:solidFill>
                  <a:prstDash val="solid"/>
                  <a:round/>
                  <a:headEnd/>
                  <a:tailEnd/>
                </a:ln>
              </p:spPr>
              <p:txBody>
                <a:bodyPr/>
                <a:lstStyle/>
                <a:p>
                  <a:endParaRPr lang="en-AU"/>
                </a:p>
              </p:txBody>
            </p:sp>
            <p:sp>
              <p:nvSpPr>
                <p:cNvPr id="5501" name="Freeform 381"/>
                <p:cNvSpPr>
                  <a:spLocks/>
                </p:cNvSpPr>
                <p:nvPr/>
              </p:nvSpPr>
              <p:spPr bwMode="auto">
                <a:xfrm>
                  <a:off x="5029" y="857"/>
                  <a:ext cx="5" cy="4"/>
                </a:xfrm>
                <a:custGeom>
                  <a:avLst/>
                  <a:gdLst>
                    <a:gd name="T0" fmla="*/ 10 w 10"/>
                    <a:gd name="T1" fmla="*/ 6 h 8"/>
                    <a:gd name="T2" fmla="*/ 10 w 10"/>
                    <a:gd name="T3" fmla="*/ 8 h 8"/>
                    <a:gd name="T4" fmla="*/ 0 w 10"/>
                    <a:gd name="T5" fmla="*/ 8 h 8"/>
                    <a:gd name="T6" fmla="*/ 0 w 10"/>
                    <a:gd name="T7" fmla="*/ 2 h 8"/>
                    <a:gd name="T8" fmla="*/ 4 w 10"/>
                    <a:gd name="T9" fmla="*/ 0 h 8"/>
                    <a:gd name="T10" fmla="*/ 8 w 10"/>
                    <a:gd name="T11" fmla="*/ 0 h 8"/>
                    <a:gd name="T12" fmla="*/ 10 w 1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10" y="6"/>
                      </a:moveTo>
                      <a:lnTo>
                        <a:pt x="10" y="8"/>
                      </a:lnTo>
                      <a:lnTo>
                        <a:pt x="0" y="8"/>
                      </a:lnTo>
                      <a:lnTo>
                        <a:pt x="0" y="2"/>
                      </a:lnTo>
                      <a:lnTo>
                        <a:pt x="4" y="0"/>
                      </a:lnTo>
                      <a:lnTo>
                        <a:pt x="8" y="0"/>
                      </a:lnTo>
                      <a:lnTo>
                        <a:pt x="10" y="6"/>
                      </a:lnTo>
                      <a:close/>
                    </a:path>
                  </a:pathLst>
                </a:custGeom>
                <a:solidFill>
                  <a:srgbClr val="3FFFFF"/>
                </a:solidFill>
                <a:ln w="1588">
                  <a:solidFill>
                    <a:srgbClr val="000000"/>
                  </a:solidFill>
                  <a:prstDash val="solid"/>
                  <a:round/>
                  <a:headEnd/>
                  <a:tailEnd/>
                </a:ln>
              </p:spPr>
              <p:txBody>
                <a:bodyPr/>
                <a:lstStyle/>
                <a:p>
                  <a:endParaRPr lang="en-AU"/>
                </a:p>
              </p:txBody>
            </p:sp>
            <p:sp>
              <p:nvSpPr>
                <p:cNvPr id="5502" name="Freeform 382"/>
                <p:cNvSpPr>
                  <a:spLocks/>
                </p:cNvSpPr>
                <p:nvPr/>
              </p:nvSpPr>
              <p:spPr bwMode="auto">
                <a:xfrm>
                  <a:off x="5040" y="857"/>
                  <a:ext cx="22" cy="29"/>
                </a:xfrm>
                <a:custGeom>
                  <a:avLst/>
                  <a:gdLst>
                    <a:gd name="T0" fmla="*/ 42 w 44"/>
                    <a:gd name="T1" fmla="*/ 0 h 60"/>
                    <a:gd name="T2" fmla="*/ 44 w 44"/>
                    <a:gd name="T3" fmla="*/ 0 h 60"/>
                    <a:gd name="T4" fmla="*/ 44 w 44"/>
                    <a:gd name="T5" fmla="*/ 58 h 60"/>
                    <a:gd name="T6" fmla="*/ 0 w 44"/>
                    <a:gd name="T7" fmla="*/ 60 h 60"/>
                    <a:gd name="T8" fmla="*/ 0 w 44"/>
                    <a:gd name="T9" fmla="*/ 2 h 60"/>
                    <a:gd name="T10" fmla="*/ 13 w 44"/>
                    <a:gd name="T11" fmla="*/ 2 h 60"/>
                    <a:gd name="T12" fmla="*/ 21 w 44"/>
                    <a:gd name="T13" fmla="*/ 0 h 60"/>
                    <a:gd name="T14" fmla="*/ 36 w 44"/>
                    <a:gd name="T15" fmla="*/ 2 h 60"/>
                    <a:gd name="T16" fmla="*/ 42 w 44"/>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0">
                      <a:moveTo>
                        <a:pt x="42" y="0"/>
                      </a:moveTo>
                      <a:lnTo>
                        <a:pt x="44" y="0"/>
                      </a:lnTo>
                      <a:lnTo>
                        <a:pt x="44" y="58"/>
                      </a:lnTo>
                      <a:lnTo>
                        <a:pt x="0" y="60"/>
                      </a:lnTo>
                      <a:lnTo>
                        <a:pt x="0" y="2"/>
                      </a:lnTo>
                      <a:lnTo>
                        <a:pt x="13" y="2"/>
                      </a:lnTo>
                      <a:lnTo>
                        <a:pt x="21" y="0"/>
                      </a:lnTo>
                      <a:lnTo>
                        <a:pt x="36" y="2"/>
                      </a:lnTo>
                      <a:lnTo>
                        <a:pt x="42" y="0"/>
                      </a:lnTo>
                      <a:close/>
                    </a:path>
                  </a:pathLst>
                </a:custGeom>
                <a:solidFill>
                  <a:srgbClr val="838383"/>
                </a:solidFill>
                <a:ln w="1588">
                  <a:solidFill>
                    <a:srgbClr val="000000"/>
                  </a:solidFill>
                  <a:prstDash val="solid"/>
                  <a:round/>
                  <a:headEnd/>
                  <a:tailEnd/>
                </a:ln>
              </p:spPr>
              <p:txBody>
                <a:bodyPr/>
                <a:lstStyle/>
                <a:p>
                  <a:endParaRPr lang="en-AU"/>
                </a:p>
              </p:txBody>
            </p:sp>
            <p:sp>
              <p:nvSpPr>
                <p:cNvPr id="5503" name="Freeform 383"/>
                <p:cNvSpPr>
                  <a:spLocks/>
                </p:cNvSpPr>
                <p:nvPr/>
              </p:nvSpPr>
              <p:spPr bwMode="auto">
                <a:xfrm>
                  <a:off x="5148" y="858"/>
                  <a:ext cx="13" cy="9"/>
                </a:xfrm>
                <a:custGeom>
                  <a:avLst/>
                  <a:gdLst>
                    <a:gd name="T0" fmla="*/ 27 w 27"/>
                    <a:gd name="T1" fmla="*/ 20 h 20"/>
                    <a:gd name="T2" fmla="*/ 2 w 27"/>
                    <a:gd name="T3" fmla="*/ 20 h 20"/>
                    <a:gd name="T4" fmla="*/ 0 w 27"/>
                    <a:gd name="T5" fmla="*/ 18 h 20"/>
                    <a:gd name="T6" fmla="*/ 0 w 27"/>
                    <a:gd name="T7" fmla="*/ 14 h 20"/>
                    <a:gd name="T8" fmla="*/ 10 w 27"/>
                    <a:gd name="T9" fmla="*/ 12 h 20"/>
                    <a:gd name="T10" fmla="*/ 12 w 27"/>
                    <a:gd name="T11" fmla="*/ 12 h 20"/>
                    <a:gd name="T12" fmla="*/ 12 w 27"/>
                    <a:gd name="T13" fmla="*/ 18 h 20"/>
                    <a:gd name="T14" fmla="*/ 12 w 27"/>
                    <a:gd name="T15" fmla="*/ 18 h 20"/>
                    <a:gd name="T16" fmla="*/ 14 w 27"/>
                    <a:gd name="T17" fmla="*/ 20 h 20"/>
                    <a:gd name="T18" fmla="*/ 15 w 27"/>
                    <a:gd name="T19" fmla="*/ 18 h 20"/>
                    <a:gd name="T20" fmla="*/ 15 w 27"/>
                    <a:gd name="T21" fmla="*/ 12 h 20"/>
                    <a:gd name="T22" fmla="*/ 21 w 27"/>
                    <a:gd name="T23" fmla="*/ 12 h 20"/>
                    <a:gd name="T24" fmla="*/ 23 w 27"/>
                    <a:gd name="T25" fmla="*/ 12 h 20"/>
                    <a:gd name="T26" fmla="*/ 25 w 27"/>
                    <a:gd name="T27" fmla="*/ 10 h 20"/>
                    <a:gd name="T28" fmla="*/ 21 w 27"/>
                    <a:gd name="T29" fmla="*/ 8 h 20"/>
                    <a:gd name="T30" fmla="*/ 15 w 27"/>
                    <a:gd name="T31" fmla="*/ 8 h 20"/>
                    <a:gd name="T32" fmla="*/ 15 w 27"/>
                    <a:gd name="T33" fmla="*/ 0 h 20"/>
                    <a:gd name="T34" fmla="*/ 25 w 27"/>
                    <a:gd name="T35" fmla="*/ 0 h 20"/>
                    <a:gd name="T36" fmla="*/ 27 w 27"/>
                    <a:gd name="T37" fmla="*/ 0 h 20"/>
                    <a:gd name="T38" fmla="*/ 27 w 27"/>
                    <a:gd name="T3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20">
                      <a:moveTo>
                        <a:pt x="27" y="20"/>
                      </a:moveTo>
                      <a:lnTo>
                        <a:pt x="2" y="20"/>
                      </a:lnTo>
                      <a:lnTo>
                        <a:pt x="0" y="18"/>
                      </a:lnTo>
                      <a:lnTo>
                        <a:pt x="0" y="14"/>
                      </a:lnTo>
                      <a:lnTo>
                        <a:pt x="10" y="12"/>
                      </a:lnTo>
                      <a:lnTo>
                        <a:pt x="12" y="12"/>
                      </a:lnTo>
                      <a:lnTo>
                        <a:pt x="12" y="18"/>
                      </a:lnTo>
                      <a:lnTo>
                        <a:pt x="12" y="18"/>
                      </a:lnTo>
                      <a:lnTo>
                        <a:pt x="14" y="20"/>
                      </a:lnTo>
                      <a:lnTo>
                        <a:pt x="15" y="18"/>
                      </a:lnTo>
                      <a:lnTo>
                        <a:pt x="15" y="12"/>
                      </a:lnTo>
                      <a:lnTo>
                        <a:pt x="21" y="12"/>
                      </a:lnTo>
                      <a:lnTo>
                        <a:pt x="23" y="12"/>
                      </a:lnTo>
                      <a:lnTo>
                        <a:pt x="25" y="10"/>
                      </a:lnTo>
                      <a:lnTo>
                        <a:pt x="21" y="8"/>
                      </a:lnTo>
                      <a:lnTo>
                        <a:pt x="15" y="8"/>
                      </a:lnTo>
                      <a:lnTo>
                        <a:pt x="15" y="0"/>
                      </a:lnTo>
                      <a:lnTo>
                        <a:pt x="25" y="0"/>
                      </a:lnTo>
                      <a:lnTo>
                        <a:pt x="27" y="0"/>
                      </a:lnTo>
                      <a:lnTo>
                        <a:pt x="27" y="20"/>
                      </a:lnTo>
                      <a:close/>
                    </a:path>
                  </a:pathLst>
                </a:custGeom>
                <a:solidFill>
                  <a:srgbClr val="3FFFFF"/>
                </a:solidFill>
                <a:ln w="1588">
                  <a:solidFill>
                    <a:srgbClr val="000000"/>
                  </a:solidFill>
                  <a:prstDash val="solid"/>
                  <a:round/>
                  <a:headEnd/>
                  <a:tailEnd/>
                </a:ln>
              </p:spPr>
              <p:txBody>
                <a:bodyPr/>
                <a:lstStyle/>
                <a:p>
                  <a:endParaRPr lang="en-AU"/>
                </a:p>
              </p:txBody>
            </p:sp>
            <p:sp>
              <p:nvSpPr>
                <p:cNvPr id="5504" name="Freeform 384"/>
                <p:cNvSpPr>
                  <a:spLocks/>
                </p:cNvSpPr>
                <p:nvPr/>
              </p:nvSpPr>
              <p:spPr bwMode="auto">
                <a:xfrm>
                  <a:off x="5139" y="858"/>
                  <a:ext cx="7" cy="4"/>
                </a:xfrm>
                <a:custGeom>
                  <a:avLst/>
                  <a:gdLst>
                    <a:gd name="T0" fmla="*/ 11 w 13"/>
                    <a:gd name="T1" fmla="*/ 10 h 10"/>
                    <a:gd name="T2" fmla="*/ 0 w 13"/>
                    <a:gd name="T3" fmla="*/ 10 h 10"/>
                    <a:gd name="T4" fmla="*/ 0 w 13"/>
                    <a:gd name="T5" fmla="*/ 2 h 10"/>
                    <a:gd name="T6" fmla="*/ 11 w 13"/>
                    <a:gd name="T7" fmla="*/ 0 h 10"/>
                    <a:gd name="T8" fmla="*/ 13 w 13"/>
                    <a:gd name="T9" fmla="*/ 4 h 10"/>
                    <a:gd name="T10" fmla="*/ 11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11" y="10"/>
                      </a:moveTo>
                      <a:lnTo>
                        <a:pt x="0" y="10"/>
                      </a:lnTo>
                      <a:lnTo>
                        <a:pt x="0" y="2"/>
                      </a:lnTo>
                      <a:lnTo>
                        <a:pt x="11" y="0"/>
                      </a:lnTo>
                      <a:lnTo>
                        <a:pt x="13" y="4"/>
                      </a:lnTo>
                      <a:lnTo>
                        <a:pt x="11" y="10"/>
                      </a:lnTo>
                      <a:close/>
                    </a:path>
                  </a:pathLst>
                </a:custGeom>
                <a:solidFill>
                  <a:srgbClr val="3FFFFF"/>
                </a:solidFill>
                <a:ln w="1588">
                  <a:solidFill>
                    <a:srgbClr val="000000"/>
                  </a:solidFill>
                  <a:prstDash val="solid"/>
                  <a:round/>
                  <a:headEnd/>
                  <a:tailEnd/>
                </a:ln>
              </p:spPr>
              <p:txBody>
                <a:bodyPr/>
                <a:lstStyle/>
                <a:p>
                  <a:endParaRPr lang="en-AU"/>
                </a:p>
              </p:txBody>
            </p:sp>
            <p:sp>
              <p:nvSpPr>
                <p:cNvPr id="5505" name="Freeform 385"/>
                <p:cNvSpPr>
                  <a:spLocks/>
                </p:cNvSpPr>
                <p:nvPr/>
              </p:nvSpPr>
              <p:spPr bwMode="auto">
                <a:xfrm>
                  <a:off x="5148" y="858"/>
                  <a:ext cx="6" cy="4"/>
                </a:xfrm>
                <a:custGeom>
                  <a:avLst/>
                  <a:gdLst>
                    <a:gd name="T0" fmla="*/ 12 w 12"/>
                    <a:gd name="T1" fmla="*/ 8 h 10"/>
                    <a:gd name="T2" fmla="*/ 0 w 12"/>
                    <a:gd name="T3" fmla="*/ 10 h 10"/>
                    <a:gd name="T4" fmla="*/ 0 w 12"/>
                    <a:gd name="T5" fmla="*/ 0 h 10"/>
                    <a:gd name="T6" fmla="*/ 12 w 12"/>
                    <a:gd name="T7" fmla="*/ 0 h 10"/>
                    <a:gd name="T8" fmla="*/ 12 w 12"/>
                    <a:gd name="T9" fmla="*/ 8 h 10"/>
                  </a:gdLst>
                  <a:ahLst/>
                  <a:cxnLst>
                    <a:cxn ang="0">
                      <a:pos x="T0" y="T1"/>
                    </a:cxn>
                    <a:cxn ang="0">
                      <a:pos x="T2" y="T3"/>
                    </a:cxn>
                    <a:cxn ang="0">
                      <a:pos x="T4" y="T5"/>
                    </a:cxn>
                    <a:cxn ang="0">
                      <a:pos x="T6" y="T7"/>
                    </a:cxn>
                    <a:cxn ang="0">
                      <a:pos x="T8" y="T9"/>
                    </a:cxn>
                  </a:cxnLst>
                  <a:rect l="0" t="0" r="r" b="b"/>
                  <a:pathLst>
                    <a:path w="12" h="10">
                      <a:moveTo>
                        <a:pt x="12" y="8"/>
                      </a:moveTo>
                      <a:lnTo>
                        <a:pt x="0" y="10"/>
                      </a:lnTo>
                      <a:lnTo>
                        <a:pt x="0" y="0"/>
                      </a:lnTo>
                      <a:lnTo>
                        <a:pt x="12" y="0"/>
                      </a:lnTo>
                      <a:lnTo>
                        <a:pt x="12" y="8"/>
                      </a:lnTo>
                      <a:close/>
                    </a:path>
                  </a:pathLst>
                </a:custGeom>
                <a:solidFill>
                  <a:srgbClr val="3FFFFF"/>
                </a:solidFill>
                <a:ln w="1588">
                  <a:solidFill>
                    <a:srgbClr val="000000"/>
                  </a:solidFill>
                  <a:prstDash val="solid"/>
                  <a:round/>
                  <a:headEnd/>
                  <a:tailEnd/>
                </a:ln>
              </p:spPr>
              <p:txBody>
                <a:bodyPr/>
                <a:lstStyle/>
                <a:p>
                  <a:endParaRPr lang="en-AU"/>
                </a:p>
              </p:txBody>
            </p:sp>
            <p:sp>
              <p:nvSpPr>
                <p:cNvPr id="5506" name="Freeform 386"/>
                <p:cNvSpPr>
                  <a:spLocks/>
                </p:cNvSpPr>
                <p:nvPr/>
              </p:nvSpPr>
              <p:spPr bwMode="auto">
                <a:xfrm>
                  <a:off x="5133" y="859"/>
                  <a:ext cx="5" cy="3"/>
                </a:xfrm>
                <a:custGeom>
                  <a:avLst/>
                  <a:gdLst>
                    <a:gd name="T0" fmla="*/ 9 w 9"/>
                    <a:gd name="T1" fmla="*/ 6 h 8"/>
                    <a:gd name="T2" fmla="*/ 9 w 9"/>
                    <a:gd name="T3" fmla="*/ 8 h 8"/>
                    <a:gd name="T4" fmla="*/ 0 w 9"/>
                    <a:gd name="T5" fmla="*/ 8 h 8"/>
                    <a:gd name="T6" fmla="*/ 1 w 9"/>
                    <a:gd name="T7" fmla="*/ 2 h 8"/>
                    <a:gd name="T8" fmla="*/ 1 w 9"/>
                    <a:gd name="T9" fmla="*/ 0 h 8"/>
                    <a:gd name="T10" fmla="*/ 7 w 9"/>
                    <a:gd name="T11" fmla="*/ 0 h 8"/>
                    <a:gd name="T12" fmla="*/ 9 w 9"/>
                    <a:gd name="T13" fmla="*/ 0 h 8"/>
                    <a:gd name="T14" fmla="*/ 9 w 9"/>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6"/>
                      </a:moveTo>
                      <a:lnTo>
                        <a:pt x="9" y="8"/>
                      </a:lnTo>
                      <a:lnTo>
                        <a:pt x="0" y="8"/>
                      </a:lnTo>
                      <a:lnTo>
                        <a:pt x="1" y="2"/>
                      </a:lnTo>
                      <a:lnTo>
                        <a:pt x="1" y="0"/>
                      </a:lnTo>
                      <a:lnTo>
                        <a:pt x="7" y="0"/>
                      </a:lnTo>
                      <a:lnTo>
                        <a:pt x="9" y="0"/>
                      </a:lnTo>
                      <a:lnTo>
                        <a:pt x="9" y="6"/>
                      </a:lnTo>
                      <a:close/>
                    </a:path>
                  </a:pathLst>
                </a:custGeom>
                <a:solidFill>
                  <a:srgbClr val="3FFFFF"/>
                </a:solidFill>
                <a:ln w="1588">
                  <a:solidFill>
                    <a:srgbClr val="000000"/>
                  </a:solidFill>
                  <a:prstDash val="solid"/>
                  <a:round/>
                  <a:headEnd/>
                  <a:tailEnd/>
                </a:ln>
              </p:spPr>
              <p:txBody>
                <a:bodyPr/>
                <a:lstStyle/>
                <a:p>
                  <a:endParaRPr lang="en-AU"/>
                </a:p>
              </p:txBody>
            </p:sp>
            <p:sp>
              <p:nvSpPr>
                <p:cNvPr id="5507" name="Freeform 387"/>
                <p:cNvSpPr>
                  <a:spLocks/>
                </p:cNvSpPr>
                <p:nvPr/>
              </p:nvSpPr>
              <p:spPr bwMode="auto">
                <a:xfrm>
                  <a:off x="5126" y="859"/>
                  <a:ext cx="6" cy="3"/>
                </a:xfrm>
                <a:custGeom>
                  <a:avLst/>
                  <a:gdLst>
                    <a:gd name="T0" fmla="*/ 12 w 12"/>
                    <a:gd name="T1" fmla="*/ 6 h 8"/>
                    <a:gd name="T2" fmla="*/ 12 w 12"/>
                    <a:gd name="T3" fmla="*/ 8 h 8"/>
                    <a:gd name="T4" fmla="*/ 4 w 12"/>
                    <a:gd name="T5" fmla="*/ 8 h 8"/>
                    <a:gd name="T6" fmla="*/ 2 w 12"/>
                    <a:gd name="T7" fmla="*/ 8 h 8"/>
                    <a:gd name="T8" fmla="*/ 0 w 12"/>
                    <a:gd name="T9" fmla="*/ 4 h 8"/>
                    <a:gd name="T10" fmla="*/ 0 w 12"/>
                    <a:gd name="T11" fmla="*/ 2 h 8"/>
                    <a:gd name="T12" fmla="*/ 2 w 12"/>
                    <a:gd name="T13" fmla="*/ 0 h 8"/>
                    <a:gd name="T14" fmla="*/ 10 w 12"/>
                    <a:gd name="T15" fmla="*/ 0 h 8"/>
                    <a:gd name="T16" fmla="*/ 12 w 12"/>
                    <a:gd name="T17" fmla="*/ 0 h 8"/>
                    <a:gd name="T18" fmla="*/ 12 w 12"/>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8">
                      <a:moveTo>
                        <a:pt x="12" y="6"/>
                      </a:moveTo>
                      <a:lnTo>
                        <a:pt x="12" y="8"/>
                      </a:lnTo>
                      <a:lnTo>
                        <a:pt x="4" y="8"/>
                      </a:lnTo>
                      <a:lnTo>
                        <a:pt x="2" y="8"/>
                      </a:lnTo>
                      <a:lnTo>
                        <a:pt x="0" y="4"/>
                      </a:lnTo>
                      <a:lnTo>
                        <a:pt x="0" y="2"/>
                      </a:lnTo>
                      <a:lnTo>
                        <a:pt x="2" y="0"/>
                      </a:lnTo>
                      <a:lnTo>
                        <a:pt x="10" y="0"/>
                      </a:lnTo>
                      <a:lnTo>
                        <a:pt x="12" y="0"/>
                      </a:lnTo>
                      <a:lnTo>
                        <a:pt x="12" y="6"/>
                      </a:lnTo>
                      <a:close/>
                    </a:path>
                  </a:pathLst>
                </a:custGeom>
                <a:solidFill>
                  <a:srgbClr val="3FFFFF"/>
                </a:solidFill>
                <a:ln w="1588">
                  <a:solidFill>
                    <a:srgbClr val="000000"/>
                  </a:solidFill>
                  <a:prstDash val="solid"/>
                  <a:round/>
                  <a:headEnd/>
                  <a:tailEnd/>
                </a:ln>
              </p:spPr>
              <p:txBody>
                <a:bodyPr/>
                <a:lstStyle/>
                <a:p>
                  <a:endParaRPr lang="en-AU"/>
                </a:p>
              </p:txBody>
            </p:sp>
            <p:sp>
              <p:nvSpPr>
                <p:cNvPr id="5508" name="Freeform 388"/>
                <p:cNvSpPr>
                  <a:spLocks/>
                </p:cNvSpPr>
                <p:nvPr/>
              </p:nvSpPr>
              <p:spPr bwMode="auto">
                <a:xfrm>
                  <a:off x="5115" y="859"/>
                  <a:ext cx="10" cy="4"/>
                </a:xfrm>
                <a:custGeom>
                  <a:avLst/>
                  <a:gdLst>
                    <a:gd name="T0" fmla="*/ 21 w 21"/>
                    <a:gd name="T1" fmla="*/ 10 h 10"/>
                    <a:gd name="T2" fmla="*/ 0 w 21"/>
                    <a:gd name="T3" fmla="*/ 10 h 10"/>
                    <a:gd name="T4" fmla="*/ 0 w 21"/>
                    <a:gd name="T5" fmla="*/ 2 h 10"/>
                    <a:gd name="T6" fmla="*/ 6 w 21"/>
                    <a:gd name="T7" fmla="*/ 2 h 10"/>
                    <a:gd name="T8" fmla="*/ 8 w 21"/>
                    <a:gd name="T9" fmla="*/ 2 h 10"/>
                    <a:gd name="T10" fmla="*/ 8 w 21"/>
                    <a:gd name="T11" fmla="*/ 4 h 10"/>
                    <a:gd name="T12" fmla="*/ 10 w 21"/>
                    <a:gd name="T13" fmla="*/ 6 h 10"/>
                    <a:gd name="T14" fmla="*/ 12 w 21"/>
                    <a:gd name="T15" fmla="*/ 2 h 10"/>
                    <a:gd name="T16" fmla="*/ 15 w 21"/>
                    <a:gd name="T17" fmla="*/ 0 h 10"/>
                    <a:gd name="T18" fmla="*/ 21 w 21"/>
                    <a:gd name="T19" fmla="*/ 0 h 10"/>
                    <a:gd name="T20" fmla="*/ 21 w 21"/>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0">
                      <a:moveTo>
                        <a:pt x="21" y="10"/>
                      </a:moveTo>
                      <a:lnTo>
                        <a:pt x="0" y="10"/>
                      </a:lnTo>
                      <a:lnTo>
                        <a:pt x="0" y="2"/>
                      </a:lnTo>
                      <a:lnTo>
                        <a:pt x="6" y="2"/>
                      </a:lnTo>
                      <a:lnTo>
                        <a:pt x="8" y="2"/>
                      </a:lnTo>
                      <a:lnTo>
                        <a:pt x="8" y="4"/>
                      </a:lnTo>
                      <a:lnTo>
                        <a:pt x="10" y="6"/>
                      </a:lnTo>
                      <a:lnTo>
                        <a:pt x="12" y="2"/>
                      </a:lnTo>
                      <a:lnTo>
                        <a:pt x="15" y="0"/>
                      </a:lnTo>
                      <a:lnTo>
                        <a:pt x="21" y="0"/>
                      </a:lnTo>
                      <a:lnTo>
                        <a:pt x="21" y="10"/>
                      </a:lnTo>
                      <a:close/>
                    </a:path>
                  </a:pathLst>
                </a:custGeom>
                <a:solidFill>
                  <a:srgbClr val="3FFFFF"/>
                </a:solidFill>
                <a:ln w="1588">
                  <a:solidFill>
                    <a:srgbClr val="000000"/>
                  </a:solidFill>
                  <a:prstDash val="solid"/>
                  <a:round/>
                  <a:headEnd/>
                  <a:tailEnd/>
                </a:ln>
              </p:spPr>
              <p:txBody>
                <a:bodyPr/>
                <a:lstStyle/>
                <a:p>
                  <a:endParaRPr lang="en-AU"/>
                </a:p>
              </p:txBody>
            </p:sp>
            <p:sp>
              <p:nvSpPr>
                <p:cNvPr id="5509" name="Freeform 389"/>
                <p:cNvSpPr>
                  <a:spLocks/>
                </p:cNvSpPr>
                <p:nvPr/>
              </p:nvSpPr>
              <p:spPr bwMode="auto">
                <a:xfrm>
                  <a:off x="4614" y="860"/>
                  <a:ext cx="192" cy="51"/>
                </a:xfrm>
                <a:custGeom>
                  <a:avLst/>
                  <a:gdLst>
                    <a:gd name="T0" fmla="*/ 384 w 384"/>
                    <a:gd name="T1" fmla="*/ 100 h 104"/>
                    <a:gd name="T2" fmla="*/ 297 w 384"/>
                    <a:gd name="T3" fmla="*/ 104 h 104"/>
                    <a:gd name="T4" fmla="*/ 0 w 384"/>
                    <a:gd name="T5" fmla="*/ 0 h 104"/>
                    <a:gd name="T6" fmla="*/ 57 w 384"/>
                    <a:gd name="T7" fmla="*/ 0 h 104"/>
                    <a:gd name="T8" fmla="*/ 384 w 384"/>
                    <a:gd name="T9" fmla="*/ 100 h 104"/>
                  </a:gdLst>
                  <a:ahLst/>
                  <a:cxnLst>
                    <a:cxn ang="0">
                      <a:pos x="T0" y="T1"/>
                    </a:cxn>
                    <a:cxn ang="0">
                      <a:pos x="T2" y="T3"/>
                    </a:cxn>
                    <a:cxn ang="0">
                      <a:pos x="T4" y="T5"/>
                    </a:cxn>
                    <a:cxn ang="0">
                      <a:pos x="T6" y="T7"/>
                    </a:cxn>
                    <a:cxn ang="0">
                      <a:pos x="T8" y="T9"/>
                    </a:cxn>
                  </a:cxnLst>
                  <a:rect l="0" t="0" r="r" b="b"/>
                  <a:pathLst>
                    <a:path w="384" h="104">
                      <a:moveTo>
                        <a:pt x="384" y="100"/>
                      </a:moveTo>
                      <a:lnTo>
                        <a:pt x="297" y="104"/>
                      </a:lnTo>
                      <a:lnTo>
                        <a:pt x="0" y="0"/>
                      </a:lnTo>
                      <a:lnTo>
                        <a:pt x="57" y="0"/>
                      </a:lnTo>
                      <a:lnTo>
                        <a:pt x="384" y="100"/>
                      </a:lnTo>
                      <a:close/>
                    </a:path>
                  </a:pathLst>
                </a:custGeom>
                <a:solidFill>
                  <a:srgbClr val="838383"/>
                </a:solidFill>
                <a:ln w="1588">
                  <a:solidFill>
                    <a:srgbClr val="000000"/>
                  </a:solidFill>
                  <a:prstDash val="solid"/>
                  <a:round/>
                  <a:headEnd/>
                  <a:tailEnd/>
                </a:ln>
              </p:spPr>
              <p:txBody>
                <a:bodyPr/>
                <a:lstStyle/>
                <a:p>
                  <a:endParaRPr lang="en-AU"/>
                </a:p>
              </p:txBody>
            </p:sp>
            <p:sp>
              <p:nvSpPr>
                <p:cNvPr id="5510" name="Freeform 390"/>
                <p:cNvSpPr>
                  <a:spLocks/>
                </p:cNvSpPr>
                <p:nvPr/>
              </p:nvSpPr>
              <p:spPr bwMode="auto">
                <a:xfrm>
                  <a:off x="5026" y="860"/>
                  <a:ext cx="2" cy="3"/>
                </a:xfrm>
                <a:custGeom>
                  <a:avLst/>
                  <a:gdLst>
                    <a:gd name="T0" fmla="*/ 4 w 4"/>
                    <a:gd name="T1" fmla="*/ 8 h 8"/>
                    <a:gd name="T2" fmla="*/ 2 w 4"/>
                    <a:gd name="T3" fmla="*/ 8 h 8"/>
                    <a:gd name="T4" fmla="*/ 0 w 4"/>
                    <a:gd name="T5" fmla="*/ 8 h 8"/>
                    <a:gd name="T6" fmla="*/ 0 w 4"/>
                    <a:gd name="T7" fmla="*/ 0 h 8"/>
                    <a:gd name="T8" fmla="*/ 4 w 4"/>
                    <a:gd name="T9" fmla="*/ 0 h 8"/>
                    <a:gd name="T10" fmla="*/ 4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4" y="8"/>
                      </a:moveTo>
                      <a:lnTo>
                        <a:pt x="2" y="8"/>
                      </a:lnTo>
                      <a:lnTo>
                        <a:pt x="0" y="8"/>
                      </a:lnTo>
                      <a:lnTo>
                        <a:pt x="0" y="0"/>
                      </a:lnTo>
                      <a:lnTo>
                        <a:pt x="4" y="0"/>
                      </a:lnTo>
                      <a:lnTo>
                        <a:pt x="4" y="8"/>
                      </a:lnTo>
                      <a:close/>
                    </a:path>
                  </a:pathLst>
                </a:custGeom>
                <a:solidFill>
                  <a:srgbClr val="3FFFFF"/>
                </a:solidFill>
                <a:ln w="1588">
                  <a:solidFill>
                    <a:srgbClr val="000000"/>
                  </a:solidFill>
                  <a:prstDash val="solid"/>
                  <a:round/>
                  <a:headEnd/>
                  <a:tailEnd/>
                </a:ln>
              </p:spPr>
              <p:txBody>
                <a:bodyPr/>
                <a:lstStyle/>
                <a:p>
                  <a:endParaRPr lang="en-AU"/>
                </a:p>
              </p:txBody>
            </p:sp>
            <p:sp>
              <p:nvSpPr>
                <p:cNvPr id="5511" name="Freeform 391"/>
                <p:cNvSpPr>
                  <a:spLocks/>
                </p:cNvSpPr>
                <p:nvPr/>
              </p:nvSpPr>
              <p:spPr bwMode="auto">
                <a:xfrm>
                  <a:off x="5102" y="860"/>
                  <a:ext cx="5" cy="3"/>
                </a:xfrm>
                <a:custGeom>
                  <a:avLst/>
                  <a:gdLst>
                    <a:gd name="T0" fmla="*/ 10 w 10"/>
                    <a:gd name="T1" fmla="*/ 6 h 8"/>
                    <a:gd name="T2" fmla="*/ 10 w 10"/>
                    <a:gd name="T3" fmla="*/ 8 h 8"/>
                    <a:gd name="T4" fmla="*/ 2 w 10"/>
                    <a:gd name="T5" fmla="*/ 8 h 8"/>
                    <a:gd name="T6" fmla="*/ 0 w 10"/>
                    <a:gd name="T7" fmla="*/ 8 h 8"/>
                    <a:gd name="T8" fmla="*/ 0 w 10"/>
                    <a:gd name="T9" fmla="*/ 0 h 8"/>
                    <a:gd name="T10" fmla="*/ 10 w 10"/>
                    <a:gd name="T11" fmla="*/ 0 h 8"/>
                    <a:gd name="T12" fmla="*/ 10 w 10"/>
                    <a:gd name="T13" fmla="*/ 0 h 8"/>
                    <a:gd name="T14" fmla="*/ 10 w 10"/>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6"/>
                      </a:moveTo>
                      <a:lnTo>
                        <a:pt x="10" y="8"/>
                      </a:lnTo>
                      <a:lnTo>
                        <a:pt x="2" y="8"/>
                      </a:lnTo>
                      <a:lnTo>
                        <a:pt x="0" y="8"/>
                      </a:lnTo>
                      <a:lnTo>
                        <a:pt x="0" y="0"/>
                      </a:lnTo>
                      <a:lnTo>
                        <a:pt x="10" y="0"/>
                      </a:lnTo>
                      <a:lnTo>
                        <a:pt x="10" y="0"/>
                      </a:lnTo>
                      <a:lnTo>
                        <a:pt x="10" y="6"/>
                      </a:lnTo>
                      <a:close/>
                    </a:path>
                  </a:pathLst>
                </a:custGeom>
                <a:solidFill>
                  <a:srgbClr val="3FFFFF"/>
                </a:solidFill>
                <a:ln w="1588">
                  <a:solidFill>
                    <a:srgbClr val="000000"/>
                  </a:solidFill>
                  <a:prstDash val="solid"/>
                  <a:round/>
                  <a:headEnd/>
                  <a:tailEnd/>
                </a:ln>
              </p:spPr>
              <p:txBody>
                <a:bodyPr/>
                <a:lstStyle/>
                <a:p>
                  <a:endParaRPr lang="en-AU"/>
                </a:p>
              </p:txBody>
            </p:sp>
            <p:sp>
              <p:nvSpPr>
                <p:cNvPr id="5512" name="Freeform 392"/>
                <p:cNvSpPr>
                  <a:spLocks/>
                </p:cNvSpPr>
                <p:nvPr/>
              </p:nvSpPr>
              <p:spPr bwMode="auto">
                <a:xfrm>
                  <a:off x="5109" y="860"/>
                  <a:ext cx="4" cy="3"/>
                </a:xfrm>
                <a:custGeom>
                  <a:avLst/>
                  <a:gdLst>
                    <a:gd name="T0" fmla="*/ 7 w 7"/>
                    <a:gd name="T1" fmla="*/ 8 h 8"/>
                    <a:gd name="T2" fmla="*/ 2 w 7"/>
                    <a:gd name="T3" fmla="*/ 8 h 8"/>
                    <a:gd name="T4" fmla="*/ 0 w 7"/>
                    <a:gd name="T5" fmla="*/ 8 h 8"/>
                    <a:gd name="T6" fmla="*/ 0 w 7"/>
                    <a:gd name="T7" fmla="*/ 0 h 8"/>
                    <a:gd name="T8" fmla="*/ 7 w 7"/>
                    <a:gd name="T9" fmla="*/ 0 h 8"/>
                    <a:gd name="T10" fmla="*/ 7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7" y="8"/>
                      </a:moveTo>
                      <a:lnTo>
                        <a:pt x="2" y="8"/>
                      </a:lnTo>
                      <a:lnTo>
                        <a:pt x="0" y="8"/>
                      </a:lnTo>
                      <a:lnTo>
                        <a:pt x="0" y="0"/>
                      </a:lnTo>
                      <a:lnTo>
                        <a:pt x="7" y="0"/>
                      </a:lnTo>
                      <a:lnTo>
                        <a:pt x="7" y="8"/>
                      </a:lnTo>
                      <a:close/>
                    </a:path>
                  </a:pathLst>
                </a:custGeom>
                <a:solidFill>
                  <a:srgbClr val="3FFFFF"/>
                </a:solidFill>
                <a:ln w="1588">
                  <a:solidFill>
                    <a:srgbClr val="000000"/>
                  </a:solidFill>
                  <a:prstDash val="solid"/>
                  <a:round/>
                  <a:headEnd/>
                  <a:tailEnd/>
                </a:ln>
              </p:spPr>
              <p:txBody>
                <a:bodyPr/>
                <a:lstStyle/>
                <a:p>
                  <a:endParaRPr lang="en-AU"/>
                </a:p>
              </p:txBody>
            </p:sp>
            <p:sp>
              <p:nvSpPr>
                <p:cNvPr id="5513" name="Freeform 393"/>
                <p:cNvSpPr>
                  <a:spLocks/>
                </p:cNvSpPr>
                <p:nvPr/>
              </p:nvSpPr>
              <p:spPr bwMode="auto">
                <a:xfrm>
                  <a:off x="5023" y="860"/>
                  <a:ext cx="5" cy="10"/>
                </a:xfrm>
                <a:custGeom>
                  <a:avLst/>
                  <a:gdLst>
                    <a:gd name="T0" fmla="*/ 2 w 9"/>
                    <a:gd name="T1" fmla="*/ 10 h 21"/>
                    <a:gd name="T2" fmla="*/ 2 w 9"/>
                    <a:gd name="T3" fmla="*/ 10 h 21"/>
                    <a:gd name="T4" fmla="*/ 3 w 9"/>
                    <a:gd name="T5" fmla="*/ 12 h 21"/>
                    <a:gd name="T6" fmla="*/ 7 w 9"/>
                    <a:gd name="T7" fmla="*/ 12 h 21"/>
                    <a:gd name="T8" fmla="*/ 9 w 9"/>
                    <a:gd name="T9" fmla="*/ 21 h 21"/>
                    <a:gd name="T10" fmla="*/ 7 w 9"/>
                    <a:gd name="T11" fmla="*/ 21 h 21"/>
                    <a:gd name="T12" fmla="*/ 5 w 9"/>
                    <a:gd name="T13" fmla="*/ 21 h 21"/>
                    <a:gd name="T14" fmla="*/ 3 w 9"/>
                    <a:gd name="T15" fmla="*/ 19 h 21"/>
                    <a:gd name="T16" fmla="*/ 2 w 9"/>
                    <a:gd name="T17" fmla="*/ 19 h 21"/>
                    <a:gd name="T18" fmla="*/ 0 w 9"/>
                    <a:gd name="T19" fmla="*/ 21 h 21"/>
                    <a:gd name="T20" fmla="*/ 0 w 9"/>
                    <a:gd name="T21" fmla="*/ 0 h 21"/>
                    <a:gd name="T22" fmla="*/ 2 w 9"/>
                    <a:gd name="T23" fmla="*/ 0 h 21"/>
                    <a:gd name="T24" fmla="*/ 2 w 9"/>
                    <a:gd name="T2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1">
                      <a:moveTo>
                        <a:pt x="2" y="10"/>
                      </a:moveTo>
                      <a:lnTo>
                        <a:pt x="2" y="10"/>
                      </a:lnTo>
                      <a:lnTo>
                        <a:pt x="3" y="12"/>
                      </a:lnTo>
                      <a:lnTo>
                        <a:pt x="7" y="12"/>
                      </a:lnTo>
                      <a:lnTo>
                        <a:pt x="9" y="21"/>
                      </a:lnTo>
                      <a:lnTo>
                        <a:pt x="7" y="21"/>
                      </a:lnTo>
                      <a:lnTo>
                        <a:pt x="5" y="21"/>
                      </a:lnTo>
                      <a:lnTo>
                        <a:pt x="3" y="19"/>
                      </a:lnTo>
                      <a:lnTo>
                        <a:pt x="2" y="19"/>
                      </a:lnTo>
                      <a:lnTo>
                        <a:pt x="0" y="21"/>
                      </a:lnTo>
                      <a:lnTo>
                        <a:pt x="0" y="0"/>
                      </a:lnTo>
                      <a:lnTo>
                        <a:pt x="2" y="0"/>
                      </a:lnTo>
                      <a:lnTo>
                        <a:pt x="2" y="10"/>
                      </a:lnTo>
                      <a:close/>
                    </a:path>
                  </a:pathLst>
                </a:custGeom>
                <a:solidFill>
                  <a:srgbClr val="3FFFFF"/>
                </a:solidFill>
                <a:ln w="1588">
                  <a:solidFill>
                    <a:srgbClr val="000000"/>
                  </a:solidFill>
                  <a:prstDash val="solid"/>
                  <a:round/>
                  <a:headEnd/>
                  <a:tailEnd/>
                </a:ln>
              </p:spPr>
              <p:txBody>
                <a:bodyPr/>
                <a:lstStyle/>
                <a:p>
                  <a:endParaRPr lang="en-AU"/>
                </a:p>
              </p:txBody>
            </p:sp>
            <p:sp>
              <p:nvSpPr>
                <p:cNvPr id="5514" name="Freeform 394"/>
                <p:cNvSpPr>
                  <a:spLocks/>
                </p:cNvSpPr>
                <p:nvPr/>
              </p:nvSpPr>
              <p:spPr bwMode="auto">
                <a:xfrm>
                  <a:off x="5095" y="860"/>
                  <a:ext cx="5" cy="4"/>
                </a:xfrm>
                <a:custGeom>
                  <a:avLst/>
                  <a:gdLst>
                    <a:gd name="T0" fmla="*/ 10 w 10"/>
                    <a:gd name="T1" fmla="*/ 10 h 10"/>
                    <a:gd name="T2" fmla="*/ 2 w 10"/>
                    <a:gd name="T3" fmla="*/ 10 h 10"/>
                    <a:gd name="T4" fmla="*/ 0 w 10"/>
                    <a:gd name="T5" fmla="*/ 8 h 10"/>
                    <a:gd name="T6" fmla="*/ 0 w 10"/>
                    <a:gd name="T7" fmla="*/ 2 h 10"/>
                    <a:gd name="T8" fmla="*/ 0 w 10"/>
                    <a:gd name="T9" fmla="*/ 0 h 10"/>
                    <a:gd name="T10" fmla="*/ 6 w 10"/>
                    <a:gd name="T11" fmla="*/ 0 h 10"/>
                    <a:gd name="T12" fmla="*/ 10 w 10"/>
                    <a:gd name="T13" fmla="*/ 0 h 10"/>
                    <a:gd name="T14" fmla="*/ 10 w 1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10"/>
                      </a:moveTo>
                      <a:lnTo>
                        <a:pt x="2" y="10"/>
                      </a:lnTo>
                      <a:lnTo>
                        <a:pt x="0" y="8"/>
                      </a:lnTo>
                      <a:lnTo>
                        <a:pt x="0" y="2"/>
                      </a:lnTo>
                      <a:lnTo>
                        <a:pt x="0" y="0"/>
                      </a:lnTo>
                      <a:lnTo>
                        <a:pt x="6" y="0"/>
                      </a:lnTo>
                      <a:lnTo>
                        <a:pt x="10" y="0"/>
                      </a:lnTo>
                      <a:lnTo>
                        <a:pt x="10" y="10"/>
                      </a:lnTo>
                      <a:close/>
                    </a:path>
                  </a:pathLst>
                </a:custGeom>
                <a:solidFill>
                  <a:srgbClr val="3FFFFF"/>
                </a:solidFill>
                <a:ln w="1588">
                  <a:solidFill>
                    <a:srgbClr val="000000"/>
                  </a:solidFill>
                  <a:prstDash val="solid"/>
                  <a:round/>
                  <a:headEnd/>
                  <a:tailEnd/>
                </a:ln>
              </p:spPr>
              <p:txBody>
                <a:bodyPr/>
                <a:lstStyle/>
                <a:p>
                  <a:endParaRPr lang="en-AU"/>
                </a:p>
              </p:txBody>
            </p:sp>
            <p:sp>
              <p:nvSpPr>
                <p:cNvPr id="5515" name="Freeform 395"/>
                <p:cNvSpPr>
                  <a:spLocks/>
                </p:cNvSpPr>
                <p:nvPr/>
              </p:nvSpPr>
              <p:spPr bwMode="auto">
                <a:xfrm>
                  <a:off x="5230" y="860"/>
                  <a:ext cx="15" cy="3"/>
                </a:xfrm>
                <a:custGeom>
                  <a:avLst/>
                  <a:gdLst>
                    <a:gd name="T0" fmla="*/ 26 w 28"/>
                    <a:gd name="T1" fmla="*/ 0 h 8"/>
                    <a:gd name="T2" fmla="*/ 28 w 28"/>
                    <a:gd name="T3" fmla="*/ 0 h 8"/>
                    <a:gd name="T4" fmla="*/ 28 w 28"/>
                    <a:gd name="T5" fmla="*/ 8 h 8"/>
                    <a:gd name="T6" fmla="*/ 26 w 28"/>
                    <a:gd name="T7" fmla="*/ 8 h 8"/>
                    <a:gd name="T8" fmla="*/ 26 w 28"/>
                    <a:gd name="T9" fmla="*/ 8 h 8"/>
                    <a:gd name="T10" fmla="*/ 23 w 28"/>
                    <a:gd name="T11" fmla="*/ 8 h 8"/>
                    <a:gd name="T12" fmla="*/ 21 w 28"/>
                    <a:gd name="T13" fmla="*/ 8 h 8"/>
                    <a:gd name="T14" fmla="*/ 0 w 28"/>
                    <a:gd name="T15" fmla="*/ 8 h 8"/>
                    <a:gd name="T16" fmla="*/ 0 w 28"/>
                    <a:gd name="T17" fmla="*/ 2 h 8"/>
                    <a:gd name="T18" fmla="*/ 21 w 28"/>
                    <a:gd name="T19" fmla="*/ 0 h 8"/>
                    <a:gd name="T20" fmla="*/ 24 w 28"/>
                    <a:gd name="T21" fmla="*/ 2 h 8"/>
                    <a:gd name="T22" fmla="*/ 26 w 28"/>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8">
                      <a:moveTo>
                        <a:pt x="26" y="0"/>
                      </a:moveTo>
                      <a:lnTo>
                        <a:pt x="28" y="0"/>
                      </a:lnTo>
                      <a:lnTo>
                        <a:pt x="28" y="8"/>
                      </a:lnTo>
                      <a:lnTo>
                        <a:pt x="26" y="8"/>
                      </a:lnTo>
                      <a:lnTo>
                        <a:pt x="26" y="8"/>
                      </a:lnTo>
                      <a:lnTo>
                        <a:pt x="23" y="8"/>
                      </a:lnTo>
                      <a:lnTo>
                        <a:pt x="21" y="8"/>
                      </a:lnTo>
                      <a:lnTo>
                        <a:pt x="0" y="8"/>
                      </a:lnTo>
                      <a:lnTo>
                        <a:pt x="0" y="2"/>
                      </a:lnTo>
                      <a:lnTo>
                        <a:pt x="21" y="0"/>
                      </a:lnTo>
                      <a:lnTo>
                        <a:pt x="24" y="2"/>
                      </a:lnTo>
                      <a:lnTo>
                        <a:pt x="26" y="0"/>
                      </a:lnTo>
                      <a:close/>
                    </a:path>
                  </a:pathLst>
                </a:custGeom>
                <a:solidFill>
                  <a:srgbClr val="3FFFFF"/>
                </a:solidFill>
                <a:ln w="1588">
                  <a:solidFill>
                    <a:srgbClr val="000000"/>
                  </a:solidFill>
                  <a:prstDash val="solid"/>
                  <a:round/>
                  <a:headEnd/>
                  <a:tailEnd/>
                </a:ln>
              </p:spPr>
              <p:txBody>
                <a:bodyPr/>
                <a:lstStyle/>
                <a:p>
                  <a:endParaRPr lang="en-AU"/>
                </a:p>
              </p:txBody>
            </p:sp>
            <p:sp>
              <p:nvSpPr>
                <p:cNvPr id="5516" name="Freeform 396"/>
                <p:cNvSpPr>
                  <a:spLocks/>
                </p:cNvSpPr>
                <p:nvPr/>
              </p:nvSpPr>
              <p:spPr bwMode="auto">
                <a:xfrm>
                  <a:off x="5002" y="860"/>
                  <a:ext cx="9" cy="2"/>
                </a:xfrm>
                <a:custGeom>
                  <a:avLst/>
                  <a:gdLst>
                    <a:gd name="T0" fmla="*/ 15 w 19"/>
                    <a:gd name="T1" fmla="*/ 4 h 4"/>
                    <a:gd name="T2" fmla="*/ 0 w 19"/>
                    <a:gd name="T3" fmla="*/ 4 h 4"/>
                    <a:gd name="T4" fmla="*/ 0 w 19"/>
                    <a:gd name="T5" fmla="*/ 2 h 4"/>
                    <a:gd name="T6" fmla="*/ 7 w 19"/>
                    <a:gd name="T7" fmla="*/ 0 h 4"/>
                    <a:gd name="T8" fmla="*/ 19 w 19"/>
                    <a:gd name="T9" fmla="*/ 2 h 4"/>
                    <a:gd name="T10" fmla="*/ 15 w 19"/>
                    <a:gd name="T11" fmla="*/ 4 h 4"/>
                  </a:gdLst>
                  <a:ahLst/>
                  <a:cxnLst>
                    <a:cxn ang="0">
                      <a:pos x="T0" y="T1"/>
                    </a:cxn>
                    <a:cxn ang="0">
                      <a:pos x="T2" y="T3"/>
                    </a:cxn>
                    <a:cxn ang="0">
                      <a:pos x="T4" y="T5"/>
                    </a:cxn>
                    <a:cxn ang="0">
                      <a:pos x="T6" y="T7"/>
                    </a:cxn>
                    <a:cxn ang="0">
                      <a:pos x="T8" y="T9"/>
                    </a:cxn>
                    <a:cxn ang="0">
                      <a:pos x="T10" y="T11"/>
                    </a:cxn>
                  </a:cxnLst>
                  <a:rect l="0" t="0" r="r" b="b"/>
                  <a:pathLst>
                    <a:path w="19" h="4">
                      <a:moveTo>
                        <a:pt x="15" y="4"/>
                      </a:moveTo>
                      <a:lnTo>
                        <a:pt x="0" y="4"/>
                      </a:lnTo>
                      <a:lnTo>
                        <a:pt x="0" y="2"/>
                      </a:lnTo>
                      <a:lnTo>
                        <a:pt x="7" y="0"/>
                      </a:lnTo>
                      <a:lnTo>
                        <a:pt x="19" y="2"/>
                      </a:lnTo>
                      <a:lnTo>
                        <a:pt x="15" y="4"/>
                      </a:lnTo>
                      <a:close/>
                    </a:path>
                  </a:pathLst>
                </a:custGeom>
                <a:solidFill>
                  <a:srgbClr val="000000"/>
                </a:solidFill>
                <a:ln w="1588">
                  <a:solidFill>
                    <a:srgbClr val="000000"/>
                  </a:solidFill>
                  <a:prstDash val="solid"/>
                  <a:round/>
                  <a:headEnd/>
                  <a:tailEnd/>
                </a:ln>
              </p:spPr>
              <p:txBody>
                <a:bodyPr/>
                <a:lstStyle/>
                <a:p>
                  <a:endParaRPr lang="en-AU"/>
                </a:p>
              </p:txBody>
            </p:sp>
            <p:sp>
              <p:nvSpPr>
                <p:cNvPr id="5517" name="Freeform 397"/>
                <p:cNvSpPr>
                  <a:spLocks/>
                </p:cNvSpPr>
                <p:nvPr/>
              </p:nvSpPr>
              <p:spPr bwMode="auto">
                <a:xfrm>
                  <a:off x="4967" y="861"/>
                  <a:ext cx="57" cy="26"/>
                </a:xfrm>
                <a:custGeom>
                  <a:avLst/>
                  <a:gdLst>
                    <a:gd name="T0" fmla="*/ 57 w 113"/>
                    <a:gd name="T1" fmla="*/ 23 h 54"/>
                    <a:gd name="T2" fmla="*/ 49 w 113"/>
                    <a:gd name="T3" fmla="*/ 23 h 54"/>
                    <a:gd name="T4" fmla="*/ 57 w 113"/>
                    <a:gd name="T5" fmla="*/ 25 h 54"/>
                    <a:gd name="T6" fmla="*/ 111 w 113"/>
                    <a:gd name="T7" fmla="*/ 33 h 54"/>
                    <a:gd name="T8" fmla="*/ 113 w 113"/>
                    <a:gd name="T9" fmla="*/ 46 h 54"/>
                    <a:gd name="T10" fmla="*/ 111 w 113"/>
                    <a:gd name="T11" fmla="*/ 50 h 54"/>
                    <a:gd name="T12" fmla="*/ 101 w 113"/>
                    <a:gd name="T13" fmla="*/ 50 h 54"/>
                    <a:gd name="T14" fmla="*/ 99 w 113"/>
                    <a:gd name="T15" fmla="*/ 37 h 54"/>
                    <a:gd name="T16" fmla="*/ 97 w 113"/>
                    <a:gd name="T17" fmla="*/ 39 h 54"/>
                    <a:gd name="T18" fmla="*/ 86 w 113"/>
                    <a:gd name="T19" fmla="*/ 50 h 54"/>
                    <a:gd name="T20" fmla="*/ 84 w 113"/>
                    <a:gd name="T21" fmla="*/ 39 h 54"/>
                    <a:gd name="T22" fmla="*/ 82 w 113"/>
                    <a:gd name="T23" fmla="*/ 39 h 54"/>
                    <a:gd name="T24" fmla="*/ 80 w 113"/>
                    <a:gd name="T25" fmla="*/ 48 h 54"/>
                    <a:gd name="T26" fmla="*/ 67 w 113"/>
                    <a:gd name="T27" fmla="*/ 52 h 54"/>
                    <a:gd name="T28" fmla="*/ 65 w 113"/>
                    <a:gd name="T29" fmla="*/ 39 h 54"/>
                    <a:gd name="T30" fmla="*/ 63 w 113"/>
                    <a:gd name="T31" fmla="*/ 52 h 54"/>
                    <a:gd name="T32" fmla="*/ 47 w 113"/>
                    <a:gd name="T33" fmla="*/ 46 h 54"/>
                    <a:gd name="T34" fmla="*/ 44 w 113"/>
                    <a:gd name="T35" fmla="*/ 52 h 54"/>
                    <a:gd name="T36" fmla="*/ 32 w 113"/>
                    <a:gd name="T37" fmla="*/ 54 h 54"/>
                    <a:gd name="T38" fmla="*/ 30 w 113"/>
                    <a:gd name="T39" fmla="*/ 42 h 54"/>
                    <a:gd name="T40" fmla="*/ 28 w 113"/>
                    <a:gd name="T41" fmla="*/ 54 h 54"/>
                    <a:gd name="T42" fmla="*/ 15 w 113"/>
                    <a:gd name="T43" fmla="*/ 46 h 54"/>
                    <a:gd name="T44" fmla="*/ 13 w 113"/>
                    <a:gd name="T45" fmla="*/ 46 h 54"/>
                    <a:gd name="T46" fmla="*/ 11 w 113"/>
                    <a:gd name="T47" fmla="*/ 52 h 54"/>
                    <a:gd name="T48" fmla="*/ 9 w 113"/>
                    <a:gd name="T49" fmla="*/ 54 h 54"/>
                    <a:gd name="T50" fmla="*/ 0 w 113"/>
                    <a:gd name="T51" fmla="*/ 44 h 54"/>
                    <a:gd name="T52" fmla="*/ 47 w 113"/>
                    <a:gd name="T53" fmla="*/ 39 h 54"/>
                    <a:gd name="T54" fmla="*/ 55 w 113"/>
                    <a:gd name="T55" fmla="*/ 12 h 54"/>
                    <a:gd name="T56" fmla="*/ 55 w 113"/>
                    <a:gd name="T57" fmla="*/ 10 h 54"/>
                    <a:gd name="T58" fmla="*/ 49 w 113"/>
                    <a:gd name="T59" fmla="*/ 10 h 54"/>
                    <a:gd name="T60" fmla="*/ 47 w 113"/>
                    <a:gd name="T61" fmla="*/ 0 h 54"/>
                    <a:gd name="T62" fmla="*/ 57 w 113"/>
                    <a:gd name="T6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54">
                      <a:moveTo>
                        <a:pt x="59" y="21"/>
                      </a:moveTo>
                      <a:lnTo>
                        <a:pt x="57" y="23"/>
                      </a:lnTo>
                      <a:lnTo>
                        <a:pt x="51" y="23"/>
                      </a:lnTo>
                      <a:lnTo>
                        <a:pt x="49" y="23"/>
                      </a:lnTo>
                      <a:lnTo>
                        <a:pt x="51" y="25"/>
                      </a:lnTo>
                      <a:lnTo>
                        <a:pt x="57" y="25"/>
                      </a:lnTo>
                      <a:lnTo>
                        <a:pt x="59" y="35"/>
                      </a:lnTo>
                      <a:lnTo>
                        <a:pt x="111" y="33"/>
                      </a:lnTo>
                      <a:lnTo>
                        <a:pt x="113" y="33"/>
                      </a:lnTo>
                      <a:lnTo>
                        <a:pt x="113" y="46"/>
                      </a:lnTo>
                      <a:lnTo>
                        <a:pt x="111" y="46"/>
                      </a:lnTo>
                      <a:lnTo>
                        <a:pt x="111" y="50"/>
                      </a:lnTo>
                      <a:lnTo>
                        <a:pt x="103" y="50"/>
                      </a:lnTo>
                      <a:lnTo>
                        <a:pt x="101" y="50"/>
                      </a:lnTo>
                      <a:lnTo>
                        <a:pt x="99" y="37"/>
                      </a:lnTo>
                      <a:lnTo>
                        <a:pt x="99" y="37"/>
                      </a:lnTo>
                      <a:lnTo>
                        <a:pt x="97" y="37"/>
                      </a:lnTo>
                      <a:lnTo>
                        <a:pt x="97" y="39"/>
                      </a:lnTo>
                      <a:lnTo>
                        <a:pt x="97" y="50"/>
                      </a:lnTo>
                      <a:lnTo>
                        <a:pt x="86" y="50"/>
                      </a:lnTo>
                      <a:lnTo>
                        <a:pt x="84" y="50"/>
                      </a:lnTo>
                      <a:lnTo>
                        <a:pt x="84" y="39"/>
                      </a:lnTo>
                      <a:lnTo>
                        <a:pt x="84" y="39"/>
                      </a:lnTo>
                      <a:lnTo>
                        <a:pt x="82" y="39"/>
                      </a:lnTo>
                      <a:lnTo>
                        <a:pt x="80" y="44"/>
                      </a:lnTo>
                      <a:lnTo>
                        <a:pt x="80" y="48"/>
                      </a:lnTo>
                      <a:lnTo>
                        <a:pt x="80" y="50"/>
                      </a:lnTo>
                      <a:lnTo>
                        <a:pt x="67" y="52"/>
                      </a:lnTo>
                      <a:lnTo>
                        <a:pt x="65" y="39"/>
                      </a:lnTo>
                      <a:lnTo>
                        <a:pt x="65" y="39"/>
                      </a:lnTo>
                      <a:lnTo>
                        <a:pt x="63" y="40"/>
                      </a:lnTo>
                      <a:lnTo>
                        <a:pt x="63" y="52"/>
                      </a:lnTo>
                      <a:lnTo>
                        <a:pt x="49" y="52"/>
                      </a:lnTo>
                      <a:lnTo>
                        <a:pt x="47" y="46"/>
                      </a:lnTo>
                      <a:lnTo>
                        <a:pt x="46" y="46"/>
                      </a:lnTo>
                      <a:lnTo>
                        <a:pt x="44" y="52"/>
                      </a:lnTo>
                      <a:lnTo>
                        <a:pt x="34" y="54"/>
                      </a:lnTo>
                      <a:lnTo>
                        <a:pt x="32" y="54"/>
                      </a:lnTo>
                      <a:lnTo>
                        <a:pt x="32" y="44"/>
                      </a:lnTo>
                      <a:lnTo>
                        <a:pt x="30" y="42"/>
                      </a:lnTo>
                      <a:lnTo>
                        <a:pt x="28" y="44"/>
                      </a:lnTo>
                      <a:lnTo>
                        <a:pt x="28" y="54"/>
                      </a:lnTo>
                      <a:lnTo>
                        <a:pt x="15" y="54"/>
                      </a:lnTo>
                      <a:lnTo>
                        <a:pt x="15" y="46"/>
                      </a:lnTo>
                      <a:lnTo>
                        <a:pt x="13" y="46"/>
                      </a:lnTo>
                      <a:lnTo>
                        <a:pt x="13" y="46"/>
                      </a:lnTo>
                      <a:lnTo>
                        <a:pt x="11" y="50"/>
                      </a:lnTo>
                      <a:lnTo>
                        <a:pt x="11" y="52"/>
                      </a:lnTo>
                      <a:lnTo>
                        <a:pt x="11" y="54"/>
                      </a:lnTo>
                      <a:lnTo>
                        <a:pt x="9" y="54"/>
                      </a:lnTo>
                      <a:lnTo>
                        <a:pt x="0" y="54"/>
                      </a:lnTo>
                      <a:lnTo>
                        <a:pt x="0" y="44"/>
                      </a:lnTo>
                      <a:lnTo>
                        <a:pt x="46" y="40"/>
                      </a:lnTo>
                      <a:lnTo>
                        <a:pt x="47" y="39"/>
                      </a:lnTo>
                      <a:lnTo>
                        <a:pt x="47" y="14"/>
                      </a:lnTo>
                      <a:lnTo>
                        <a:pt x="55" y="12"/>
                      </a:lnTo>
                      <a:lnTo>
                        <a:pt x="55" y="12"/>
                      </a:lnTo>
                      <a:lnTo>
                        <a:pt x="55" y="10"/>
                      </a:lnTo>
                      <a:lnTo>
                        <a:pt x="53" y="8"/>
                      </a:lnTo>
                      <a:lnTo>
                        <a:pt x="49" y="10"/>
                      </a:lnTo>
                      <a:lnTo>
                        <a:pt x="47" y="2"/>
                      </a:lnTo>
                      <a:lnTo>
                        <a:pt x="47" y="0"/>
                      </a:lnTo>
                      <a:lnTo>
                        <a:pt x="53" y="0"/>
                      </a:lnTo>
                      <a:lnTo>
                        <a:pt x="57" y="0"/>
                      </a:lnTo>
                      <a:lnTo>
                        <a:pt x="59" y="21"/>
                      </a:lnTo>
                      <a:close/>
                    </a:path>
                  </a:pathLst>
                </a:custGeom>
                <a:solidFill>
                  <a:srgbClr val="3FFFFF"/>
                </a:solidFill>
                <a:ln w="1588">
                  <a:solidFill>
                    <a:srgbClr val="000000"/>
                  </a:solidFill>
                  <a:prstDash val="solid"/>
                  <a:round/>
                  <a:headEnd/>
                  <a:tailEnd/>
                </a:ln>
              </p:spPr>
              <p:txBody>
                <a:bodyPr/>
                <a:lstStyle/>
                <a:p>
                  <a:endParaRPr lang="en-AU"/>
                </a:p>
              </p:txBody>
            </p:sp>
            <p:sp>
              <p:nvSpPr>
                <p:cNvPr id="5518" name="Freeform 398"/>
                <p:cNvSpPr>
                  <a:spLocks/>
                </p:cNvSpPr>
                <p:nvPr/>
              </p:nvSpPr>
              <p:spPr bwMode="auto">
                <a:xfrm>
                  <a:off x="5217" y="861"/>
                  <a:ext cx="4" cy="3"/>
                </a:xfrm>
                <a:custGeom>
                  <a:avLst/>
                  <a:gdLst>
                    <a:gd name="T0" fmla="*/ 7 w 7"/>
                    <a:gd name="T1" fmla="*/ 0 h 8"/>
                    <a:gd name="T2" fmla="*/ 7 w 7"/>
                    <a:gd name="T3" fmla="*/ 8 h 8"/>
                    <a:gd name="T4" fmla="*/ 0 w 7"/>
                    <a:gd name="T5" fmla="*/ 8 h 8"/>
                    <a:gd name="T6" fmla="*/ 0 w 7"/>
                    <a:gd name="T7" fmla="*/ 0 h 8"/>
                    <a:gd name="T8" fmla="*/ 6 w 7"/>
                    <a:gd name="T9" fmla="*/ 0 h 8"/>
                    <a:gd name="T10" fmla="*/ 6 w 7"/>
                    <a:gd name="T11" fmla="*/ 0 h 8"/>
                    <a:gd name="T12" fmla="*/ 7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7" y="0"/>
                      </a:moveTo>
                      <a:lnTo>
                        <a:pt x="7" y="8"/>
                      </a:lnTo>
                      <a:lnTo>
                        <a:pt x="0" y="8"/>
                      </a:lnTo>
                      <a:lnTo>
                        <a:pt x="0" y="0"/>
                      </a:lnTo>
                      <a:lnTo>
                        <a:pt x="6" y="0"/>
                      </a:lnTo>
                      <a:lnTo>
                        <a:pt x="6" y="0"/>
                      </a:lnTo>
                      <a:lnTo>
                        <a:pt x="7" y="0"/>
                      </a:lnTo>
                      <a:close/>
                    </a:path>
                  </a:pathLst>
                </a:custGeom>
                <a:solidFill>
                  <a:srgbClr val="3FFFFF"/>
                </a:solidFill>
                <a:ln w="1588">
                  <a:solidFill>
                    <a:srgbClr val="000000"/>
                  </a:solidFill>
                  <a:prstDash val="solid"/>
                  <a:round/>
                  <a:headEnd/>
                  <a:tailEnd/>
                </a:ln>
              </p:spPr>
              <p:txBody>
                <a:bodyPr/>
                <a:lstStyle/>
                <a:p>
                  <a:endParaRPr lang="en-AU"/>
                </a:p>
              </p:txBody>
            </p:sp>
            <p:sp>
              <p:nvSpPr>
                <p:cNvPr id="5519" name="Freeform 399"/>
                <p:cNvSpPr>
                  <a:spLocks/>
                </p:cNvSpPr>
                <p:nvPr/>
              </p:nvSpPr>
              <p:spPr bwMode="auto">
                <a:xfrm>
                  <a:off x="5224" y="861"/>
                  <a:ext cx="4" cy="3"/>
                </a:xfrm>
                <a:custGeom>
                  <a:avLst/>
                  <a:gdLst>
                    <a:gd name="T0" fmla="*/ 10 w 10"/>
                    <a:gd name="T1" fmla="*/ 8 h 8"/>
                    <a:gd name="T2" fmla="*/ 2 w 10"/>
                    <a:gd name="T3" fmla="*/ 8 h 8"/>
                    <a:gd name="T4" fmla="*/ 0 w 10"/>
                    <a:gd name="T5" fmla="*/ 8 h 8"/>
                    <a:gd name="T6" fmla="*/ 0 w 10"/>
                    <a:gd name="T7" fmla="*/ 0 h 8"/>
                    <a:gd name="T8" fmla="*/ 10 w 10"/>
                    <a:gd name="T9" fmla="*/ 0 h 8"/>
                    <a:gd name="T10" fmla="*/ 10 w 10"/>
                    <a:gd name="T11" fmla="*/ 8 h 8"/>
                  </a:gdLst>
                  <a:ahLst/>
                  <a:cxnLst>
                    <a:cxn ang="0">
                      <a:pos x="T0" y="T1"/>
                    </a:cxn>
                    <a:cxn ang="0">
                      <a:pos x="T2" y="T3"/>
                    </a:cxn>
                    <a:cxn ang="0">
                      <a:pos x="T4" y="T5"/>
                    </a:cxn>
                    <a:cxn ang="0">
                      <a:pos x="T6" y="T7"/>
                    </a:cxn>
                    <a:cxn ang="0">
                      <a:pos x="T8" y="T9"/>
                    </a:cxn>
                    <a:cxn ang="0">
                      <a:pos x="T10" y="T11"/>
                    </a:cxn>
                  </a:cxnLst>
                  <a:rect l="0" t="0" r="r" b="b"/>
                  <a:pathLst>
                    <a:path w="10" h="8">
                      <a:moveTo>
                        <a:pt x="10" y="8"/>
                      </a:moveTo>
                      <a:lnTo>
                        <a:pt x="2" y="8"/>
                      </a:lnTo>
                      <a:lnTo>
                        <a:pt x="0" y="8"/>
                      </a:lnTo>
                      <a:lnTo>
                        <a:pt x="0" y="0"/>
                      </a:lnTo>
                      <a:lnTo>
                        <a:pt x="10" y="0"/>
                      </a:lnTo>
                      <a:lnTo>
                        <a:pt x="10" y="8"/>
                      </a:lnTo>
                      <a:close/>
                    </a:path>
                  </a:pathLst>
                </a:custGeom>
                <a:solidFill>
                  <a:srgbClr val="3FFFFF"/>
                </a:solidFill>
                <a:ln w="1588">
                  <a:solidFill>
                    <a:srgbClr val="000000"/>
                  </a:solidFill>
                  <a:prstDash val="solid"/>
                  <a:round/>
                  <a:headEnd/>
                  <a:tailEnd/>
                </a:ln>
              </p:spPr>
              <p:txBody>
                <a:bodyPr/>
                <a:lstStyle/>
                <a:p>
                  <a:endParaRPr lang="en-AU"/>
                </a:p>
              </p:txBody>
            </p:sp>
            <p:sp>
              <p:nvSpPr>
                <p:cNvPr id="5520" name="Freeform 400"/>
                <p:cNvSpPr>
                  <a:spLocks/>
                </p:cNvSpPr>
                <p:nvPr/>
              </p:nvSpPr>
              <p:spPr bwMode="auto">
                <a:xfrm>
                  <a:off x="5323" y="861"/>
                  <a:ext cx="8" cy="3"/>
                </a:xfrm>
                <a:custGeom>
                  <a:avLst/>
                  <a:gdLst>
                    <a:gd name="T0" fmla="*/ 15 w 15"/>
                    <a:gd name="T1" fmla="*/ 6 h 8"/>
                    <a:gd name="T2" fmla="*/ 15 w 15"/>
                    <a:gd name="T3" fmla="*/ 6 h 8"/>
                    <a:gd name="T4" fmla="*/ 15 w 15"/>
                    <a:gd name="T5" fmla="*/ 8 h 8"/>
                    <a:gd name="T6" fmla="*/ 2 w 15"/>
                    <a:gd name="T7" fmla="*/ 8 h 8"/>
                    <a:gd name="T8" fmla="*/ 0 w 15"/>
                    <a:gd name="T9" fmla="*/ 6 h 8"/>
                    <a:gd name="T10" fmla="*/ 2 w 15"/>
                    <a:gd name="T11" fmla="*/ 0 h 8"/>
                    <a:gd name="T12" fmla="*/ 13 w 15"/>
                    <a:gd name="T13" fmla="*/ 0 h 8"/>
                    <a:gd name="T14" fmla="*/ 15 w 15"/>
                    <a:gd name="T15" fmla="*/ 0 h 8"/>
                    <a:gd name="T16" fmla="*/ 15 w 15"/>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8">
                      <a:moveTo>
                        <a:pt x="15" y="6"/>
                      </a:moveTo>
                      <a:lnTo>
                        <a:pt x="15" y="6"/>
                      </a:lnTo>
                      <a:lnTo>
                        <a:pt x="15" y="8"/>
                      </a:lnTo>
                      <a:lnTo>
                        <a:pt x="2" y="8"/>
                      </a:lnTo>
                      <a:lnTo>
                        <a:pt x="0" y="6"/>
                      </a:lnTo>
                      <a:lnTo>
                        <a:pt x="2" y="0"/>
                      </a:lnTo>
                      <a:lnTo>
                        <a:pt x="13" y="0"/>
                      </a:lnTo>
                      <a:lnTo>
                        <a:pt x="15" y="0"/>
                      </a:lnTo>
                      <a:lnTo>
                        <a:pt x="15" y="6"/>
                      </a:lnTo>
                      <a:close/>
                    </a:path>
                  </a:pathLst>
                </a:custGeom>
                <a:solidFill>
                  <a:srgbClr val="3FFFFF"/>
                </a:solidFill>
                <a:ln w="1588">
                  <a:solidFill>
                    <a:srgbClr val="000000"/>
                  </a:solidFill>
                  <a:prstDash val="solid"/>
                  <a:round/>
                  <a:headEnd/>
                  <a:tailEnd/>
                </a:ln>
              </p:spPr>
              <p:txBody>
                <a:bodyPr/>
                <a:lstStyle/>
                <a:p>
                  <a:endParaRPr lang="en-AU"/>
                </a:p>
              </p:txBody>
            </p:sp>
            <p:sp>
              <p:nvSpPr>
                <p:cNvPr id="5521" name="Freeform 401"/>
                <p:cNvSpPr>
                  <a:spLocks/>
                </p:cNvSpPr>
                <p:nvPr/>
              </p:nvSpPr>
              <p:spPr bwMode="auto">
                <a:xfrm>
                  <a:off x="4611" y="861"/>
                  <a:ext cx="149" cy="54"/>
                </a:xfrm>
                <a:custGeom>
                  <a:avLst/>
                  <a:gdLst>
                    <a:gd name="T0" fmla="*/ 299 w 299"/>
                    <a:gd name="T1" fmla="*/ 110 h 110"/>
                    <a:gd name="T2" fmla="*/ 0 w 299"/>
                    <a:gd name="T3" fmla="*/ 4 h 110"/>
                    <a:gd name="T4" fmla="*/ 2 w 299"/>
                    <a:gd name="T5" fmla="*/ 0 h 110"/>
                    <a:gd name="T6" fmla="*/ 299 w 299"/>
                    <a:gd name="T7" fmla="*/ 104 h 110"/>
                    <a:gd name="T8" fmla="*/ 299 w 299"/>
                    <a:gd name="T9" fmla="*/ 110 h 110"/>
                  </a:gdLst>
                  <a:ahLst/>
                  <a:cxnLst>
                    <a:cxn ang="0">
                      <a:pos x="T0" y="T1"/>
                    </a:cxn>
                    <a:cxn ang="0">
                      <a:pos x="T2" y="T3"/>
                    </a:cxn>
                    <a:cxn ang="0">
                      <a:pos x="T4" y="T5"/>
                    </a:cxn>
                    <a:cxn ang="0">
                      <a:pos x="T6" y="T7"/>
                    </a:cxn>
                    <a:cxn ang="0">
                      <a:pos x="T8" y="T9"/>
                    </a:cxn>
                  </a:cxnLst>
                  <a:rect l="0" t="0" r="r" b="b"/>
                  <a:pathLst>
                    <a:path w="299" h="110">
                      <a:moveTo>
                        <a:pt x="299" y="110"/>
                      </a:moveTo>
                      <a:lnTo>
                        <a:pt x="0" y="4"/>
                      </a:lnTo>
                      <a:lnTo>
                        <a:pt x="2" y="0"/>
                      </a:lnTo>
                      <a:lnTo>
                        <a:pt x="299" y="104"/>
                      </a:lnTo>
                      <a:lnTo>
                        <a:pt x="299" y="110"/>
                      </a:lnTo>
                      <a:close/>
                    </a:path>
                  </a:pathLst>
                </a:custGeom>
                <a:solidFill>
                  <a:srgbClr val="FFFFFF"/>
                </a:solidFill>
                <a:ln w="1588">
                  <a:solidFill>
                    <a:srgbClr val="000000"/>
                  </a:solidFill>
                  <a:prstDash val="solid"/>
                  <a:round/>
                  <a:headEnd/>
                  <a:tailEnd/>
                </a:ln>
              </p:spPr>
              <p:txBody>
                <a:bodyPr/>
                <a:lstStyle/>
                <a:p>
                  <a:endParaRPr lang="en-AU"/>
                </a:p>
              </p:txBody>
            </p:sp>
            <p:sp>
              <p:nvSpPr>
                <p:cNvPr id="5522" name="Freeform 402"/>
                <p:cNvSpPr>
                  <a:spLocks/>
                </p:cNvSpPr>
                <p:nvPr/>
              </p:nvSpPr>
              <p:spPr bwMode="auto">
                <a:xfrm>
                  <a:off x="5210" y="861"/>
                  <a:ext cx="5" cy="3"/>
                </a:xfrm>
                <a:custGeom>
                  <a:avLst/>
                  <a:gdLst>
                    <a:gd name="T0" fmla="*/ 10 w 10"/>
                    <a:gd name="T1" fmla="*/ 6 h 8"/>
                    <a:gd name="T2" fmla="*/ 10 w 10"/>
                    <a:gd name="T3" fmla="*/ 8 h 8"/>
                    <a:gd name="T4" fmla="*/ 0 w 10"/>
                    <a:gd name="T5" fmla="*/ 8 h 8"/>
                    <a:gd name="T6" fmla="*/ 0 w 10"/>
                    <a:gd name="T7" fmla="*/ 8 h 8"/>
                    <a:gd name="T8" fmla="*/ 0 w 10"/>
                    <a:gd name="T9" fmla="*/ 2 h 8"/>
                    <a:gd name="T10" fmla="*/ 2 w 10"/>
                    <a:gd name="T11" fmla="*/ 0 h 8"/>
                    <a:gd name="T12" fmla="*/ 10 w 10"/>
                    <a:gd name="T13" fmla="*/ 0 h 8"/>
                    <a:gd name="T14" fmla="*/ 10 w 10"/>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6"/>
                      </a:moveTo>
                      <a:lnTo>
                        <a:pt x="10" y="8"/>
                      </a:lnTo>
                      <a:lnTo>
                        <a:pt x="0" y="8"/>
                      </a:lnTo>
                      <a:lnTo>
                        <a:pt x="0" y="8"/>
                      </a:lnTo>
                      <a:lnTo>
                        <a:pt x="0" y="2"/>
                      </a:lnTo>
                      <a:lnTo>
                        <a:pt x="2" y="0"/>
                      </a:lnTo>
                      <a:lnTo>
                        <a:pt x="10" y="0"/>
                      </a:lnTo>
                      <a:lnTo>
                        <a:pt x="10" y="6"/>
                      </a:lnTo>
                      <a:close/>
                    </a:path>
                  </a:pathLst>
                </a:custGeom>
                <a:solidFill>
                  <a:srgbClr val="3FFFFF"/>
                </a:solidFill>
                <a:ln w="1588">
                  <a:solidFill>
                    <a:srgbClr val="000000"/>
                  </a:solidFill>
                  <a:prstDash val="solid"/>
                  <a:round/>
                  <a:headEnd/>
                  <a:tailEnd/>
                </a:ln>
              </p:spPr>
              <p:txBody>
                <a:bodyPr/>
                <a:lstStyle/>
                <a:p>
                  <a:endParaRPr lang="en-AU"/>
                </a:p>
              </p:txBody>
            </p:sp>
            <p:sp>
              <p:nvSpPr>
                <p:cNvPr id="5523" name="Freeform 403"/>
                <p:cNvSpPr>
                  <a:spLocks/>
                </p:cNvSpPr>
                <p:nvPr/>
              </p:nvSpPr>
              <p:spPr bwMode="auto">
                <a:xfrm>
                  <a:off x="5345" y="861"/>
                  <a:ext cx="4" cy="4"/>
                </a:xfrm>
                <a:custGeom>
                  <a:avLst/>
                  <a:gdLst>
                    <a:gd name="T0" fmla="*/ 8 w 8"/>
                    <a:gd name="T1" fmla="*/ 2 h 10"/>
                    <a:gd name="T2" fmla="*/ 6 w 8"/>
                    <a:gd name="T3" fmla="*/ 10 h 10"/>
                    <a:gd name="T4" fmla="*/ 0 w 8"/>
                    <a:gd name="T5" fmla="*/ 10 h 10"/>
                    <a:gd name="T6" fmla="*/ 0 w 8"/>
                    <a:gd name="T7" fmla="*/ 0 h 10"/>
                    <a:gd name="T8" fmla="*/ 6 w 8"/>
                    <a:gd name="T9" fmla="*/ 0 h 10"/>
                    <a:gd name="T10" fmla="*/ 8 w 8"/>
                    <a:gd name="T11" fmla="*/ 2 h 10"/>
                  </a:gdLst>
                  <a:ahLst/>
                  <a:cxnLst>
                    <a:cxn ang="0">
                      <a:pos x="T0" y="T1"/>
                    </a:cxn>
                    <a:cxn ang="0">
                      <a:pos x="T2" y="T3"/>
                    </a:cxn>
                    <a:cxn ang="0">
                      <a:pos x="T4" y="T5"/>
                    </a:cxn>
                    <a:cxn ang="0">
                      <a:pos x="T6" y="T7"/>
                    </a:cxn>
                    <a:cxn ang="0">
                      <a:pos x="T8" y="T9"/>
                    </a:cxn>
                    <a:cxn ang="0">
                      <a:pos x="T10" y="T11"/>
                    </a:cxn>
                  </a:cxnLst>
                  <a:rect l="0" t="0" r="r" b="b"/>
                  <a:pathLst>
                    <a:path w="8" h="10">
                      <a:moveTo>
                        <a:pt x="8" y="2"/>
                      </a:moveTo>
                      <a:lnTo>
                        <a:pt x="6" y="10"/>
                      </a:lnTo>
                      <a:lnTo>
                        <a:pt x="0" y="10"/>
                      </a:lnTo>
                      <a:lnTo>
                        <a:pt x="0" y="0"/>
                      </a:lnTo>
                      <a:lnTo>
                        <a:pt x="6" y="0"/>
                      </a:lnTo>
                      <a:lnTo>
                        <a:pt x="8" y="2"/>
                      </a:lnTo>
                      <a:close/>
                    </a:path>
                  </a:pathLst>
                </a:custGeom>
                <a:solidFill>
                  <a:srgbClr val="00C2C2"/>
                </a:solidFill>
                <a:ln w="1588">
                  <a:solidFill>
                    <a:srgbClr val="000000"/>
                  </a:solidFill>
                  <a:prstDash val="solid"/>
                  <a:round/>
                  <a:headEnd/>
                  <a:tailEnd/>
                </a:ln>
              </p:spPr>
              <p:txBody>
                <a:bodyPr/>
                <a:lstStyle/>
                <a:p>
                  <a:endParaRPr lang="en-AU"/>
                </a:p>
              </p:txBody>
            </p:sp>
            <p:sp>
              <p:nvSpPr>
                <p:cNvPr id="5524" name="Freeform 404"/>
                <p:cNvSpPr>
                  <a:spLocks/>
                </p:cNvSpPr>
                <p:nvPr/>
              </p:nvSpPr>
              <p:spPr bwMode="auto">
                <a:xfrm>
                  <a:off x="4831" y="862"/>
                  <a:ext cx="148" cy="20"/>
                </a:xfrm>
                <a:custGeom>
                  <a:avLst/>
                  <a:gdLst>
                    <a:gd name="T0" fmla="*/ 285 w 297"/>
                    <a:gd name="T1" fmla="*/ 2 h 40"/>
                    <a:gd name="T2" fmla="*/ 295 w 297"/>
                    <a:gd name="T3" fmla="*/ 2 h 40"/>
                    <a:gd name="T4" fmla="*/ 297 w 297"/>
                    <a:gd name="T5" fmla="*/ 6 h 40"/>
                    <a:gd name="T6" fmla="*/ 297 w 297"/>
                    <a:gd name="T7" fmla="*/ 29 h 40"/>
                    <a:gd name="T8" fmla="*/ 0 w 297"/>
                    <a:gd name="T9" fmla="*/ 40 h 40"/>
                    <a:gd name="T10" fmla="*/ 0 w 297"/>
                    <a:gd name="T11" fmla="*/ 10 h 40"/>
                    <a:gd name="T12" fmla="*/ 6 w 297"/>
                    <a:gd name="T13" fmla="*/ 10 h 40"/>
                    <a:gd name="T14" fmla="*/ 29 w 297"/>
                    <a:gd name="T15" fmla="*/ 8 h 40"/>
                    <a:gd name="T16" fmla="*/ 46 w 297"/>
                    <a:gd name="T17" fmla="*/ 8 h 40"/>
                    <a:gd name="T18" fmla="*/ 113 w 297"/>
                    <a:gd name="T19" fmla="*/ 8 h 40"/>
                    <a:gd name="T20" fmla="*/ 126 w 297"/>
                    <a:gd name="T21" fmla="*/ 6 h 40"/>
                    <a:gd name="T22" fmla="*/ 142 w 297"/>
                    <a:gd name="T23" fmla="*/ 6 h 40"/>
                    <a:gd name="T24" fmla="*/ 197 w 297"/>
                    <a:gd name="T25" fmla="*/ 4 h 40"/>
                    <a:gd name="T26" fmla="*/ 249 w 297"/>
                    <a:gd name="T27" fmla="*/ 0 h 40"/>
                    <a:gd name="T28" fmla="*/ 249 w 297"/>
                    <a:gd name="T29" fmla="*/ 0 h 40"/>
                    <a:gd name="T30" fmla="*/ 266 w 297"/>
                    <a:gd name="T31" fmla="*/ 2 h 40"/>
                    <a:gd name="T32" fmla="*/ 285 w 297"/>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7" h="40">
                      <a:moveTo>
                        <a:pt x="285" y="2"/>
                      </a:moveTo>
                      <a:lnTo>
                        <a:pt x="295" y="2"/>
                      </a:lnTo>
                      <a:lnTo>
                        <a:pt x="297" y="6"/>
                      </a:lnTo>
                      <a:lnTo>
                        <a:pt x="297" y="29"/>
                      </a:lnTo>
                      <a:lnTo>
                        <a:pt x="0" y="40"/>
                      </a:lnTo>
                      <a:lnTo>
                        <a:pt x="0" y="10"/>
                      </a:lnTo>
                      <a:lnTo>
                        <a:pt x="6" y="10"/>
                      </a:lnTo>
                      <a:lnTo>
                        <a:pt x="29" y="8"/>
                      </a:lnTo>
                      <a:lnTo>
                        <a:pt x="46" y="8"/>
                      </a:lnTo>
                      <a:lnTo>
                        <a:pt x="113" y="8"/>
                      </a:lnTo>
                      <a:lnTo>
                        <a:pt x="126" y="6"/>
                      </a:lnTo>
                      <a:lnTo>
                        <a:pt x="142" y="6"/>
                      </a:lnTo>
                      <a:lnTo>
                        <a:pt x="197" y="4"/>
                      </a:lnTo>
                      <a:lnTo>
                        <a:pt x="249" y="0"/>
                      </a:lnTo>
                      <a:lnTo>
                        <a:pt x="249" y="0"/>
                      </a:lnTo>
                      <a:lnTo>
                        <a:pt x="266" y="2"/>
                      </a:lnTo>
                      <a:lnTo>
                        <a:pt x="285" y="2"/>
                      </a:lnTo>
                      <a:close/>
                    </a:path>
                  </a:pathLst>
                </a:custGeom>
                <a:solidFill>
                  <a:srgbClr val="838383"/>
                </a:solidFill>
                <a:ln w="1588">
                  <a:solidFill>
                    <a:srgbClr val="000000"/>
                  </a:solidFill>
                  <a:prstDash val="solid"/>
                  <a:round/>
                  <a:headEnd/>
                  <a:tailEnd/>
                </a:ln>
              </p:spPr>
              <p:txBody>
                <a:bodyPr/>
                <a:lstStyle/>
                <a:p>
                  <a:endParaRPr lang="en-AU"/>
                </a:p>
              </p:txBody>
            </p:sp>
            <p:sp>
              <p:nvSpPr>
                <p:cNvPr id="5525" name="Freeform 405"/>
                <p:cNvSpPr>
                  <a:spLocks/>
                </p:cNvSpPr>
                <p:nvPr/>
              </p:nvSpPr>
              <p:spPr bwMode="auto">
                <a:xfrm>
                  <a:off x="5350" y="862"/>
                  <a:ext cx="7" cy="4"/>
                </a:xfrm>
                <a:custGeom>
                  <a:avLst/>
                  <a:gdLst>
                    <a:gd name="T0" fmla="*/ 13 w 13"/>
                    <a:gd name="T1" fmla="*/ 0 h 10"/>
                    <a:gd name="T2" fmla="*/ 13 w 13"/>
                    <a:gd name="T3" fmla="*/ 10 h 10"/>
                    <a:gd name="T4" fmla="*/ 2 w 13"/>
                    <a:gd name="T5" fmla="*/ 10 h 10"/>
                    <a:gd name="T6" fmla="*/ 2 w 13"/>
                    <a:gd name="T7" fmla="*/ 10 h 10"/>
                    <a:gd name="T8" fmla="*/ 0 w 13"/>
                    <a:gd name="T9" fmla="*/ 4 h 10"/>
                    <a:gd name="T10" fmla="*/ 0 w 13"/>
                    <a:gd name="T11" fmla="*/ 0 h 10"/>
                    <a:gd name="T12" fmla="*/ 11 w 13"/>
                    <a:gd name="T13" fmla="*/ 0 h 10"/>
                    <a:gd name="T14" fmla="*/ 13 w 1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13" y="0"/>
                      </a:moveTo>
                      <a:lnTo>
                        <a:pt x="13" y="10"/>
                      </a:lnTo>
                      <a:lnTo>
                        <a:pt x="2" y="10"/>
                      </a:lnTo>
                      <a:lnTo>
                        <a:pt x="2" y="10"/>
                      </a:lnTo>
                      <a:lnTo>
                        <a:pt x="0" y="4"/>
                      </a:lnTo>
                      <a:lnTo>
                        <a:pt x="0" y="0"/>
                      </a:lnTo>
                      <a:lnTo>
                        <a:pt x="11" y="0"/>
                      </a:lnTo>
                      <a:lnTo>
                        <a:pt x="13" y="0"/>
                      </a:lnTo>
                      <a:close/>
                    </a:path>
                  </a:pathLst>
                </a:custGeom>
                <a:solidFill>
                  <a:srgbClr val="00C2C2"/>
                </a:solidFill>
                <a:ln w="1588">
                  <a:solidFill>
                    <a:srgbClr val="000000"/>
                  </a:solidFill>
                  <a:prstDash val="solid"/>
                  <a:round/>
                  <a:headEnd/>
                  <a:tailEnd/>
                </a:ln>
              </p:spPr>
              <p:txBody>
                <a:bodyPr/>
                <a:lstStyle/>
                <a:p>
                  <a:endParaRPr lang="en-AU"/>
                </a:p>
              </p:txBody>
            </p:sp>
            <p:sp>
              <p:nvSpPr>
                <p:cNvPr id="5526" name="Freeform 406"/>
                <p:cNvSpPr>
                  <a:spLocks/>
                </p:cNvSpPr>
                <p:nvPr/>
              </p:nvSpPr>
              <p:spPr bwMode="auto">
                <a:xfrm>
                  <a:off x="5518" y="862"/>
                  <a:ext cx="5" cy="2"/>
                </a:xfrm>
                <a:custGeom>
                  <a:avLst/>
                  <a:gdLst>
                    <a:gd name="T0" fmla="*/ 10 w 10"/>
                    <a:gd name="T1" fmla="*/ 6 h 6"/>
                    <a:gd name="T2" fmla="*/ 0 w 10"/>
                    <a:gd name="T3" fmla="*/ 6 h 6"/>
                    <a:gd name="T4" fmla="*/ 0 w 10"/>
                    <a:gd name="T5" fmla="*/ 2 h 6"/>
                    <a:gd name="T6" fmla="*/ 0 w 10"/>
                    <a:gd name="T7" fmla="*/ 0 h 6"/>
                    <a:gd name="T8" fmla="*/ 10 w 10"/>
                    <a:gd name="T9" fmla="*/ 0 h 6"/>
                    <a:gd name="T10" fmla="*/ 10 w 10"/>
                    <a:gd name="T11" fmla="*/ 6 h 6"/>
                  </a:gdLst>
                  <a:ahLst/>
                  <a:cxnLst>
                    <a:cxn ang="0">
                      <a:pos x="T0" y="T1"/>
                    </a:cxn>
                    <a:cxn ang="0">
                      <a:pos x="T2" y="T3"/>
                    </a:cxn>
                    <a:cxn ang="0">
                      <a:pos x="T4" y="T5"/>
                    </a:cxn>
                    <a:cxn ang="0">
                      <a:pos x="T6" y="T7"/>
                    </a:cxn>
                    <a:cxn ang="0">
                      <a:pos x="T8" y="T9"/>
                    </a:cxn>
                    <a:cxn ang="0">
                      <a:pos x="T10" y="T11"/>
                    </a:cxn>
                  </a:cxnLst>
                  <a:rect l="0" t="0" r="r" b="b"/>
                  <a:pathLst>
                    <a:path w="10" h="6">
                      <a:moveTo>
                        <a:pt x="10" y="6"/>
                      </a:moveTo>
                      <a:lnTo>
                        <a:pt x="0" y="6"/>
                      </a:lnTo>
                      <a:lnTo>
                        <a:pt x="0" y="2"/>
                      </a:lnTo>
                      <a:lnTo>
                        <a:pt x="0" y="0"/>
                      </a:lnTo>
                      <a:lnTo>
                        <a:pt x="10" y="0"/>
                      </a:lnTo>
                      <a:lnTo>
                        <a:pt x="10" y="6"/>
                      </a:lnTo>
                      <a:close/>
                    </a:path>
                  </a:pathLst>
                </a:custGeom>
                <a:solidFill>
                  <a:srgbClr val="3FFFFF"/>
                </a:solidFill>
                <a:ln w="1588">
                  <a:solidFill>
                    <a:srgbClr val="000000"/>
                  </a:solidFill>
                  <a:prstDash val="solid"/>
                  <a:round/>
                  <a:headEnd/>
                  <a:tailEnd/>
                </a:ln>
              </p:spPr>
              <p:txBody>
                <a:bodyPr/>
                <a:lstStyle/>
                <a:p>
                  <a:endParaRPr lang="en-AU"/>
                </a:p>
              </p:txBody>
            </p:sp>
            <p:sp>
              <p:nvSpPr>
                <p:cNvPr id="5527" name="Freeform 407"/>
                <p:cNvSpPr>
                  <a:spLocks/>
                </p:cNvSpPr>
                <p:nvPr/>
              </p:nvSpPr>
              <p:spPr bwMode="auto">
                <a:xfrm>
                  <a:off x="5304" y="862"/>
                  <a:ext cx="4" cy="4"/>
                </a:xfrm>
                <a:custGeom>
                  <a:avLst/>
                  <a:gdLst>
                    <a:gd name="T0" fmla="*/ 8 w 8"/>
                    <a:gd name="T1" fmla="*/ 6 h 10"/>
                    <a:gd name="T2" fmla="*/ 8 w 8"/>
                    <a:gd name="T3" fmla="*/ 8 h 10"/>
                    <a:gd name="T4" fmla="*/ 2 w 8"/>
                    <a:gd name="T5" fmla="*/ 10 h 10"/>
                    <a:gd name="T6" fmla="*/ 0 w 8"/>
                    <a:gd name="T7" fmla="*/ 10 h 10"/>
                    <a:gd name="T8" fmla="*/ 0 w 8"/>
                    <a:gd name="T9" fmla="*/ 2 h 10"/>
                    <a:gd name="T10" fmla="*/ 6 w 8"/>
                    <a:gd name="T11" fmla="*/ 0 h 10"/>
                    <a:gd name="T12" fmla="*/ 8 w 8"/>
                    <a:gd name="T13" fmla="*/ 0 h 10"/>
                    <a:gd name="T14" fmla="*/ 8 w 8"/>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8" y="6"/>
                      </a:moveTo>
                      <a:lnTo>
                        <a:pt x="8" y="8"/>
                      </a:lnTo>
                      <a:lnTo>
                        <a:pt x="2" y="10"/>
                      </a:lnTo>
                      <a:lnTo>
                        <a:pt x="0" y="10"/>
                      </a:lnTo>
                      <a:lnTo>
                        <a:pt x="0" y="2"/>
                      </a:lnTo>
                      <a:lnTo>
                        <a:pt x="6" y="0"/>
                      </a:lnTo>
                      <a:lnTo>
                        <a:pt x="8" y="0"/>
                      </a:lnTo>
                      <a:lnTo>
                        <a:pt x="8" y="6"/>
                      </a:lnTo>
                      <a:close/>
                    </a:path>
                  </a:pathLst>
                </a:custGeom>
                <a:solidFill>
                  <a:srgbClr val="3FFFFF"/>
                </a:solidFill>
                <a:ln w="1588">
                  <a:solidFill>
                    <a:srgbClr val="000000"/>
                  </a:solidFill>
                  <a:prstDash val="solid"/>
                  <a:round/>
                  <a:headEnd/>
                  <a:tailEnd/>
                </a:ln>
              </p:spPr>
              <p:txBody>
                <a:bodyPr/>
                <a:lstStyle/>
                <a:p>
                  <a:endParaRPr lang="en-AU"/>
                </a:p>
              </p:txBody>
            </p:sp>
            <p:sp>
              <p:nvSpPr>
                <p:cNvPr id="5528" name="Freeform 408"/>
                <p:cNvSpPr>
                  <a:spLocks/>
                </p:cNvSpPr>
                <p:nvPr/>
              </p:nvSpPr>
              <p:spPr bwMode="auto">
                <a:xfrm>
                  <a:off x="5510" y="862"/>
                  <a:ext cx="5" cy="3"/>
                </a:xfrm>
                <a:custGeom>
                  <a:avLst/>
                  <a:gdLst>
                    <a:gd name="T0" fmla="*/ 10 w 10"/>
                    <a:gd name="T1" fmla="*/ 6 h 8"/>
                    <a:gd name="T2" fmla="*/ 0 w 10"/>
                    <a:gd name="T3" fmla="*/ 8 h 8"/>
                    <a:gd name="T4" fmla="*/ 0 w 10"/>
                    <a:gd name="T5" fmla="*/ 2 h 8"/>
                    <a:gd name="T6" fmla="*/ 8 w 10"/>
                    <a:gd name="T7" fmla="*/ 0 h 8"/>
                    <a:gd name="T8" fmla="*/ 10 w 10"/>
                    <a:gd name="T9" fmla="*/ 0 h 8"/>
                    <a:gd name="T10" fmla="*/ 10 w 10"/>
                    <a:gd name="T11" fmla="*/ 6 h 8"/>
                  </a:gdLst>
                  <a:ahLst/>
                  <a:cxnLst>
                    <a:cxn ang="0">
                      <a:pos x="T0" y="T1"/>
                    </a:cxn>
                    <a:cxn ang="0">
                      <a:pos x="T2" y="T3"/>
                    </a:cxn>
                    <a:cxn ang="0">
                      <a:pos x="T4" y="T5"/>
                    </a:cxn>
                    <a:cxn ang="0">
                      <a:pos x="T6" y="T7"/>
                    </a:cxn>
                    <a:cxn ang="0">
                      <a:pos x="T8" y="T9"/>
                    </a:cxn>
                    <a:cxn ang="0">
                      <a:pos x="T10" y="T11"/>
                    </a:cxn>
                  </a:cxnLst>
                  <a:rect l="0" t="0" r="r" b="b"/>
                  <a:pathLst>
                    <a:path w="10" h="8">
                      <a:moveTo>
                        <a:pt x="10" y="6"/>
                      </a:moveTo>
                      <a:lnTo>
                        <a:pt x="0" y="8"/>
                      </a:lnTo>
                      <a:lnTo>
                        <a:pt x="0" y="2"/>
                      </a:lnTo>
                      <a:lnTo>
                        <a:pt x="8" y="0"/>
                      </a:lnTo>
                      <a:lnTo>
                        <a:pt x="10" y="0"/>
                      </a:lnTo>
                      <a:lnTo>
                        <a:pt x="10" y="6"/>
                      </a:lnTo>
                      <a:close/>
                    </a:path>
                  </a:pathLst>
                </a:custGeom>
                <a:solidFill>
                  <a:srgbClr val="3FFFFF"/>
                </a:solidFill>
                <a:ln w="1588">
                  <a:solidFill>
                    <a:srgbClr val="000000"/>
                  </a:solidFill>
                  <a:prstDash val="solid"/>
                  <a:round/>
                  <a:headEnd/>
                  <a:tailEnd/>
                </a:ln>
              </p:spPr>
              <p:txBody>
                <a:bodyPr/>
                <a:lstStyle/>
                <a:p>
                  <a:endParaRPr lang="en-AU"/>
                </a:p>
              </p:txBody>
            </p:sp>
            <p:sp>
              <p:nvSpPr>
                <p:cNvPr id="5529" name="Freeform 409"/>
                <p:cNvSpPr>
                  <a:spLocks/>
                </p:cNvSpPr>
                <p:nvPr/>
              </p:nvSpPr>
              <p:spPr bwMode="auto">
                <a:xfrm>
                  <a:off x="5358" y="862"/>
                  <a:ext cx="5" cy="5"/>
                </a:xfrm>
                <a:custGeom>
                  <a:avLst/>
                  <a:gdLst>
                    <a:gd name="T0" fmla="*/ 0 w 9"/>
                    <a:gd name="T1" fmla="*/ 10 h 10"/>
                    <a:gd name="T2" fmla="*/ 0 w 9"/>
                    <a:gd name="T3" fmla="*/ 0 h 10"/>
                    <a:gd name="T4" fmla="*/ 9 w 9"/>
                    <a:gd name="T5" fmla="*/ 0 h 10"/>
                    <a:gd name="T6" fmla="*/ 9 w 9"/>
                    <a:gd name="T7" fmla="*/ 8 h 10"/>
                    <a:gd name="T8" fmla="*/ 0 w 9"/>
                    <a:gd name="T9" fmla="*/ 10 h 10"/>
                  </a:gdLst>
                  <a:ahLst/>
                  <a:cxnLst>
                    <a:cxn ang="0">
                      <a:pos x="T0" y="T1"/>
                    </a:cxn>
                    <a:cxn ang="0">
                      <a:pos x="T2" y="T3"/>
                    </a:cxn>
                    <a:cxn ang="0">
                      <a:pos x="T4" y="T5"/>
                    </a:cxn>
                    <a:cxn ang="0">
                      <a:pos x="T6" y="T7"/>
                    </a:cxn>
                    <a:cxn ang="0">
                      <a:pos x="T8" y="T9"/>
                    </a:cxn>
                  </a:cxnLst>
                  <a:rect l="0" t="0" r="r" b="b"/>
                  <a:pathLst>
                    <a:path w="9" h="10">
                      <a:moveTo>
                        <a:pt x="0" y="10"/>
                      </a:moveTo>
                      <a:lnTo>
                        <a:pt x="0" y="0"/>
                      </a:lnTo>
                      <a:lnTo>
                        <a:pt x="9" y="0"/>
                      </a:lnTo>
                      <a:lnTo>
                        <a:pt x="9" y="8"/>
                      </a:lnTo>
                      <a:lnTo>
                        <a:pt x="0" y="10"/>
                      </a:lnTo>
                      <a:close/>
                    </a:path>
                  </a:pathLst>
                </a:custGeom>
                <a:solidFill>
                  <a:srgbClr val="3FFFFF"/>
                </a:solidFill>
                <a:ln w="1588">
                  <a:solidFill>
                    <a:srgbClr val="000000"/>
                  </a:solidFill>
                  <a:prstDash val="solid"/>
                  <a:round/>
                  <a:headEnd/>
                  <a:tailEnd/>
                </a:ln>
              </p:spPr>
              <p:txBody>
                <a:bodyPr/>
                <a:lstStyle/>
                <a:p>
                  <a:endParaRPr lang="en-AU"/>
                </a:p>
              </p:txBody>
            </p:sp>
            <p:sp>
              <p:nvSpPr>
                <p:cNvPr id="5530" name="Freeform 410"/>
                <p:cNvSpPr>
                  <a:spLocks/>
                </p:cNvSpPr>
                <p:nvPr/>
              </p:nvSpPr>
              <p:spPr bwMode="auto">
                <a:xfrm>
                  <a:off x="5501" y="862"/>
                  <a:ext cx="8" cy="3"/>
                </a:xfrm>
                <a:custGeom>
                  <a:avLst/>
                  <a:gdLst>
                    <a:gd name="T0" fmla="*/ 13 w 15"/>
                    <a:gd name="T1" fmla="*/ 4 h 6"/>
                    <a:gd name="T2" fmla="*/ 13 w 15"/>
                    <a:gd name="T3" fmla="*/ 6 h 6"/>
                    <a:gd name="T4" fmla="*/ 0 w 15"/>
                    <a:gd name="T5" fmla="*/ 6 h 6"/>
                    <a:gd name="T6" fmla="*/ 2 w 15"/>
                    <a:gd name="T7" fmla="*/ 2 h 6"/>
                    <a:gd name="T8" fmla="*/ 2 w 15"/>
                    <a:gd name="T9" fmla="*/ 0 h 6"/>
                    <a:gd name="T10" fmla="*/ 13 w 15"/>
                    <a:gd name="T11" fmla="*/ 0 h 6"/>
                    <a:gd name="T12" fmla="*/ 15 w 15"/>
                    <a:gd name="T13" fmla="*/ 0 h 6"/>
                    <a:gd name="T14" fmla="*/ 13 w 15"/>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
                      <a:moveTo>
                        <a:pt x="13" y="4"/>
                      </a:moveTo>
                      <a:lnTo>
                        <a:pt x="13" y="6"/>
                      </a:lnTo>
                      <a:lnTo>
                        <a:pt x="0" y="6"/>
                      </a:lnTo>
                      <a:lnTo>
                        <a:pt x="2" y="2"/>
                      </a:lnTo>
                      <a:lnTo>
                        <a:pt x="2" y="0"/>
                      </a:lnTo>
                      <a:lnTo>
                        <a:pt x="13" y="0"/>
                      </a:lnTo>
                      <a:lnTo>
                        <a:pt x="15" y="0"/>
                      </a:lnTo>
                      <a:lnTo>
                        <a:pt x="13" y="4"/>
                      </a:lnTo>
                      <a:close/>
                    </a:path>
                  </a:pathLst>
                </a:custGeom>
                <a:solidFill>
                  <a:srgbClr val="3FFFFF"/>
                </a:solidFill>
                <a:ln w="1588">
                  <a:solidFill>
                    <a:srgbClr val="000000"/>
                  </a:solidFill>
                  <a:prstDash val="solid"/>
                  <a:round/>
                  <a:headEnd/>
                  <a:tailEnd/>
                </a:ln>
              </p:spPr>
              <p:txBody>
                <a:bodyPr/>
                <a:lstStyle/>
                <a:p>
                  <a:endParaRPr lang="en-AU"/>
                </a:p>
              </p:txBody>
            </p:sp>
            <p:sp>
              <p:nvSpPr>
                <p:cNvPr id="5531" name="Rectangle 411"/>
                <p:cNvSpPr>
                  <a:spLocks noChangeArrowheads="1"/>
                </p:cNvSpPr>
                <p:nvPr/>
              </p:nvSpPr>
              <p:spPr bwMode="auto">
                <a:xfrm>
                  <a:off x="5029" y="862"/>
                  <a:ext cx="5" cy="5"/>
                </a:xfrm>
                <a:prstGeom prst="rect">
                  <a:avLst/>
                </a:prstGeom>
                <a:solidFill>
                  <a:srgbClr val="3FFFFF"/>
                </a:solidFill>
                <a:ln w="1588">
                  <a:solidFill>
                    <a:srgbClr val="000000"/>
                  </a:solidFill>
                  <a:miter lim="800000"/>
                  <a:headEnd/>
                  <a:tailEnd/>
                </a:ln>
              </p:spPr>
              <p:txBody>
                <a:bodyPr/>
                <a:lstStyle/>
                <a:p>
                  <a:endParaRPr lang="en-AU"/>
                </a:p>
              </p:txBody>
            </p:sp>
            <p:sp>
              <p:nvSpPr>
                <p:cNvPr id="5532" name="Freeform 412"/>
                <p:cNvSpPr>
                  <a:spLocks/>
                </p:cNvSpPr>
                <p:nvPr/>
              </p:nvSpPr>
              <p:spPr bwMode="auto">
                <a:xfrm>
                  <a:off x="4600" y="863"/>
                  <a:ext cx="155" cy="62"/>
                </a:xfrm>
                <a:custGeom>
                  <a:avLst/>
                  <a:gdLst>
                    <a:gd name="T0" fmla="*/ 310 w 310"/>
                    <a:gd name="T1" fmla="*/ 106 h 123"/>
                    <a:gd name="T2" fmla="*/ 0 w 310"/>
                    <a:gd name="T3" fmla="*/ 123 h 123"/>
                    <a:gd name="T4" fmla="*/ 0 w 310"/>
                    <a:gd name="T5" fmla="*/ 0 h 123"/>
                    <a:gd name="T6" fmla="*/ 18 w 310"/>
                    <a:gd name="T7" fmla="*/ 0 h 123"/>
                    <a:gd name="T8" fmla="*/ 310 w 310"/>
                    <a:gd name="T9" fmla="*/ 106 h 123"/>
                  </a:gdLst>
                  <a:ahLst/>
                  <a:cxnLst>
                    <a:cxn ang="0">
                      <a:pos x="T0" y="T1"/>
                    </a:cxn>
                    <a:cxn ang="0">
                      <a:pos x="T2" y="T3"/>
                    </a:cxn>
                    <a:cxn ang="0">
                      <a:pos x="T4" y="T5"/>
                    </a:cxn>
                    <a:cxn ang="0">
                      <a:pos x="T6" y="T7"/>
                    </a:cxn>
                    <a:cxn ang="0">
                      <a:pos x="T8" y="T9"/>
                    </a:cxn>
                  </a:cxnLst>
                  <a:rect l="0" t="0" r="r" b="b"/>
                  <a:pathLst>
                    <a:path w="310" h="123">
                      <a:moveTo>
                        <a:pt x="310" y="106"/>
                      </a:moveTo>
                      <a:lnTo>
                        <a:pt x="0" y="123"/>
                      </a:lnTo>
                      <a:lnTo>
                        <a:pt x="0" y="0"/>
                      </a:lnTo>
                      <a:lnTo>
                        <a:pt x="18" y="0"/>
                      </a:lnTo>
                      <a:lnTo>
                        <a:pt x="310" y="106"/>
                      </a:lnTo>
                      <a:close/>
                    </a:path>
                  </a:pathLst>
                </a:custGeom>
                <a:solidFill>
                  <a:srgbClr val="838383"/>
                </a:solidFill>
                <a:ln w="1588">
                  <a:solidFill>
                    <a:srgbClr val="000000"/>
                  </a:solidFill>
                  <a:prstDash val="solid"/>
                  <a:round/>
                  <a:headEnd/>
                  <a:tailEnd/>
                </a:ln>
              </p:spPr>
              <p:txBody>
                <a:bodyPr/>
                <a:lstStyle/>
                <a:p>
                  <a:endParaRPr lang="en-AU"/>
                </a:p>
              </p:txBody>
            </p:sp>
            <p:sp>
              <p:nvSpPr>
                <p:cNvPr id="5533" name="Freeform 413"/>
                <p:cNvSpPr>
                  <a:spLocks/>
                </p:cNvSpPr>
                <p:nvPr/>
              </p:nvSpPr>
              <p:spPr bwMode="auto">
                <a:xfrm>
                  <a:off x="5139" y="864"/>
                  <a:ext cx="7" cy="3"/>
                </a:xfrm>
                <a:custGeom>
                  <a:avLst/>
                  <a:gdLst>
                    <a:gd name="T0" fmla="*/ 13 w 13"/>
                    <a:gd name="T1" fmla="*/ 4 h 6"/>
                    <a:gd name="T2" fmla="*/ 13 w 13"/>
                    <a:gd name="T3" fmla="*/ 6 h 6"/>
                    <a:gd name="T4" fmla="*/ 0 w 13"/>
                    <a:gd name="T5" fmla="*/ 6 h 6"/>
                    <a:gd name="T6" fmla="*/ 0 w 13"/>
                    <a:gd name="T7" fmla="*/ 0 h 6"/>
                    <a:gd name="T8" fmla="*/ 11 w 13"/>
                    <a:gd name="T9" fmla="*/ 0 h 6"/>
                    <a:gd name="T10" fmla="*/ 13 w 13"/>
                    <a:gd name="T11" fmla="*/ 4 h 6"/>
                  </a:gdLst>
                  <a:ahLst/>
                  <a:cxnLst>
                    <a:cxn ang="0">
                      <a:pos x="T0" y="T1"/>
                    </a:cxn>
                    <a:cxn ang="0">
                      <a:pos x="T2" y="T3"/>
                    </a:cxn>
                    <a:cxn ang="0">
                      <a:pos x="T4" y="T5"/>
                    </a:cxn>
                    <a:cxn ang="0">
                      <a:pos x="T6" y="T7"/>
                    </a:cxn>
                    <a:cxn ang="0">
                      <a:pos x="T8" y="T9"/>
                    </a:cxn>
                    <a:cxn ang="0">
                      <a:pos x="T10" y="T11"/>
                    </a:cxn>
                  </a:cxnLst>
                  <a:rect l="0" t="0" r="r" b="b"/>
                  <a:pathLst>
                    <a:path w="13" h="6">
                      <a:moveTo>
                        <a:pt x="13" y="4"/>
                      </a:moveTo>
                      <a:lnTo>
                        <a:pt x="13" y="6"/>
                      </a:lnTo>
                      <a:lnTo>
                        <a:pt x="0" y="6"/>
                      </a:lnTo>
                      <a:lnTo>
                        <a:pt x="0" y="0"/>
                      </a:lnTo>
                      <a:lnTo>
                        <a:pt x="11" y="0"/>
                      </a:lnTo>
                      <a:lnTo>
                        <a:pt x="13" y="4"/>
                      </a:lnTo>
                      <a:close/>
                    </a:path>
                  </a:pathLst>
                </a:custGeom>
                <a:solidFill>
                  <a:srgbClr val="3FFFFF"/>
                </a:solidFill>
                <a:ln w="1588">
                  <a:solidFill>
                    <a:srgbClr val="000000"/>
                  </a:solidFill>
                  <a:prstDash val="solid"/>
                  <a:round/>
                  <a:headEnd/>
                  <a:tailEnd/>
                </a:ln>
              </p:spPr>
              <p:txBody>
                <a:bodyPr/>
                <a:lstStyle/>
                <a:p>
                  <a:endParaRPr lang="en-AU"/>
                </a:p>
              </p:txBody>
            </p:sp>
            <p:sp>
              <p:nvSpPr>
                <p:cNvPr id="5534" name="Freeform 414"/>
                <p:cNvSpPr>
                  <a:spLocks/>
                </p:cNvSpPr>
                <p:nvPr/>
              </p:nvSpPr>
              <p:spPr bwMode="auto">
                <a:xfrm>
                  <a:off x="5114" y="864"/>
                  <a:ext cx="24" cy="5"/>
                </a:xfrm>
                <a:custGeom>
                  <a:avLst/>
                  <a:gdLst>
                    <a:gd name="T0" fmla="*/ 48 w 48"/>
                    <a:gd name="T1" fmla="*/ 8 h 9"/>
                    <a:gd name="T2" fmla="*/ 2 w 48"/>
                    <a:gd name="T3" fmla="*/ 9 h 9"/>
                    <a:gd name="T4" fmla="*/ 0 w 48"/>
                    <a:gd name="T5" fmla="*/ 2 h 9"/>
                    <a:gd name="T6" fmla="*/ 23 w 48"/>
                    <a:gd name="T7" fmla="*/ 0 h 9"/>
                    <a:gd name="T8" fmla="*/ 37 w 48"/>
                    <a:gd name="T9" fmla="*/ 2 h 9"/>
                    <a:gd name="T10" fmla="*/ 37 w 48"/>
                    <a:gd name="T11" fmla="*/ 2 h 9"/>
                    <a:gd name="T12" fmla="*/ 39 w 48"/>
                    <a:gd name="T13" fmla="*/ 4 h 9"/>
                    <a:gd name="T14" fmla="*/ 40 w 48"/>
                    <a:gd name="T15" fmla="*/ 0 h 9"/>
                    <a:gd name="T16" fmla="*/ 48 w 48"/>
                    <a:gd name="T17" fmla="*/ 0 h 9"/>
                    <a:gd name="T18" fmla="*/ 48 w 48"/>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9">
                      <a:moveTo>
                        <a:pt x="48" y="8"/>
                      </a:moveTo>
                      <a:lnTo>
                        <a:pt x="2" y="9"/>
                      </a:lnTo>
                      <a:lnTo>
                        <a:pt x="0" y="2"/>
                      </a:lnTo>
                      <a:lnTo>
                        <a:pt x="23" y="0"/>
                      </a:lnTo>
                      <a:lnTo>
                        <a:pt x="37" y="2"/>
                      </a:lnTo>
                      <a:lnTo>
                        <a:pt x="37" y="2"/>
                      </a:lnTo>
                      <a:lnTo>
                        <a:pt x="39" y="4"/>
                      </a:lnTo>
                      <a:lnTo>
                        <a:pt x="40" y="0"/>
                      </a:lnTo>
                      <a:lnTo>
                        <a:pt x="48" y="0"/>
                      </a:lnTo>
                      <a:lnTo>
                        <a:pt x="48" y="8"/>
                      </a:lnTo>
                      <a:close/>
                    </a:path>
                  </a:pathLst>
                </a:custGeom>
                <a:solidFill>
                  <a:srgbClr val="3FFFFF"/>
                </a:solidFill>
                <a:ln w="1588">
                  <a:solidFill>
                    <a:srgbClr val="000000"/>
                  </a:solidFill>
                  <a:prstDash val="solid"/>
                  <a:round/>
                  <a:headEnd/>
                  <a:tailEnd/>
                </a:ln>
              </p:spPr>
              <p:txBody>
                <a:bodyPr/>
                <a:lstStyle/>
                <a:p>
                  <a:endParaRPr lang="en-AU"/>
                </a:p>
              </p:txBody>
            </p:sp>
            <p:sp>
              <p:nvSpPr>
                <p:cNvPr id="5535" name="Freeform 415"/>
                <p:cNvSpPr>
                  <a:spLocks/>
                </p:cNvSpPr>
                <p:nvPr/>
              </p:nvSpPr>
              <p:spPr bwMode="auto">
                <a:xfrm>
                  <a:off x="5244" y="865"/>
                  <a:ext cx="1" cy="4"/>
                </a:xfrm>
                <a:custGeom>
                  <a:avLst/>
                  <a:gdLst>
                    <a:gd name="T0" fmla="*/ 2 w 2"/>
                    <a:gd name="T1" fmla="*/ 7 h 7"/>
                    <a:gd name="T2" fmla="*/ 2 w 2"/>
                    <a:gd name="T3" fmla="*/ 7 h 7"/>
                    <a:gd name="T4" fmla="*/ 0 w 2"/>
                    <a:gd name="T5" fmla="*/ 7 h 7"/>
                    <a:gd name="T6" fmla="*/ 0 w 2"/>
                    <a:gd name="T7" fmla="*/ 0 h 7"/>
                    <a:gd name="T8" fmla="*/ 2 w 2"/>
                    <a:gd name="T9" fmla="*/ 0 h 7"/>
                    <a:gd name="T10" fmla="*/ 2 w 2"/>
                    <a:gd name="T11" fmla="*/ 7 h 7"/>
                  </a:gdLst>
                  <a:ahLst/>
                  <a:cxnLst>
                    <a:cxn ang="0">
                      <a:pos x="T0" y="T1"/>
                    </a:cxn>
                    <a:cxn ang="0">
                      <a:pos x="T2" y="T3"/>
                    </a:cxn>
                    <a:cxn ang="0">
                      <a:pos x="T4" y="T5"/>
                    </a:cxn>
                    <a:cxn ang="0">
                      <a:pos x="T6" y="T7"/>
                    </a:cxn>
                    <a:cxn ang="0">
                      <a:pos x="T8" y="T9"/>
                    </a:cxn>
                    <a:cxn ang="0">
                      <a:pos x="T10" y="T11"/>
                    </a:cxn>
                  </a:cxnLst>
                  <a:rect l="0" t="0" r="r" b="b"/>
                  <a:pathLst>
                    <a:path w="2" h="7">
                      <a:moveTo>
                        <a:pt x="2" y="7"/>
                      </a:moveTo>
                      <a:lnTo>
                        <a:pt x="2" y="7"/>
                      </a:lnTo>
                      <a:lnTo>
                        <a:pt x="0" y="7"/>
                      </a:lnTo>
                      <a:lnTo>
                        <a:pt x="0" y="0"/>
                      </a:lnTo>
                      <a:lnTo>
                        <a:pt x="2" y="0"/>
                      </a:lnTo>
                      <a:lnTo>
                        <a:pt x="2" y="7"/>
                      </a:lnTo>
                      <a:close/>
                    </a:path>
                  </a:pathLst>
                </a:custGeom>
                <a:solidFill>
                  <a:srgbClr val="3FFFFF"/>
                </a:solidFill>
                <a:ln w="1588">
                  <a:solidFill>
                    <a:srgbClr val="000000"/>
                  </a:solidFill>
                  <a:prstDash val="solid"/>
                  <a:round/>
                  <a:headEnd/>
                  <a:tailEnd/>
                </a:ln>
              </p:spPr>
              <p:txBody>
                <a:bodyPr/>
                <a:lstStyle/>
                <a:p>
                  <a:endParaRPr lang="en-AU"/>
                </a:p>
              </p:txBody>
            </p:sp>
            <p:sp>
              <p:nvSpPr>
                <p:cNvPr id="5536" name="Freeform 416"/>
                <p:cNvSpPr>
                  <a:spLocks/>
                </p:cNvSpPr>
                <p:nvPr/>
              </p:nvSpPr>
              <p:spPr bwMode="auto">
                <a:xfrm>
                  <a:off x="5437" y="865"/>
                  <a:ext cx="7" cy="4"/>
                </a:xfrm>
                <a:custGeom>
                  <a:avLst/>
                  <a:gdLst>
                    <a:gd name="T0" fmla="*/ 13 w 13"/>
                    <a:gd name="T1" fmla="*/ 6 h 7"/>
                    <a:gd name="T2" fmla="*/ 9 w 13"/>
                    <a:gd name="T3" fmla="*/ 7 h 7"/>
                    <a:gd name="T4" fmla="*/ 0 w 13"/>
                    <a:gd name="T5" fmla="*/ 7 h 7"/>
                    <a:gd name="T6" fmla="*/ 0 w 13"/>
                    <a:gd name="T7" fmla="*/ 0 h 7"/>
                    <a:gd name="T8" fmla="*/ 7 w 13"/>
                    <a:gd name="T9" fmla="*/ 0 h 7"/>
                    <a:gd name="T10" fmla="*/ 13 w 13"/>
                    <a:gd name="T11" fmla="*/ 0 h 7"/>
                    <a:gd name="T12" fmla="*/ 13 w 13"/>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6"/>
                      </a:moveTo>
                      <a:lnTo>
                        <a:pt x="9" y="7"/>
                      </a:lnTo>
                      <a:lnTo>
                        <a:pt x="0" y="7"/>
                      </a:lnTo>
                      <a:lnTo>
                        <a:pt x="0" y="0"/>
                      </a:lnTo>
                      <a:lnTo>
                        <a:pt x="7" y="0"/>
                      </a:lnTo>
                      <a:lnTo>
                        <a:pt x="13" y="0"/>
                      </a:lnTo>
                      <a:lnTo>
                        <a:pt x="13" y="6"/>
                      </a:lnTo>
                      <a:close/>
                    </a:path>
                  </a:pathLst>
                </a:custGeom>
                <a:solidFill>
                  <a:srgbClr val="3FFFFF"/>
                </a:solidFill>
                <a:ln w="1588">
                  <a:solidFill>
                    <a:srgbClr val="000000"/>
                  </a:solidFill>
                  <a:prstDash val="solid"/>
                  <a:round/>
                  <a:headEnd/>
                  <a:tailEnd/>
                </a:ln>
              </p:spPr>
              <p:txBody>
                <a:bodyPr/>
                <a:lstStyle/>
                <a:p>
                  <a:endParaRPr lang="en-AU"/>
                </a:p>
              </p:txBody>
            </p:sp>
            <p:sp>
              <p:nvSpPr>
                <p:cNvPr id="5537" name="Freeform 417"/>
                <p:cNvSpPr>
                  <a:spLocks/>
                </p:cNvSpPr>
                <p:nvPr/>
              </p:nvSpPr>
              <p:spPr bwMode="auto">
                <a:xfrm>
                  <a:off x="5109" y="865"/>
                  <a:ext cx="4" cy="4"/>
                </a:xfrm>
                <a:custGeom>
                  <a:avLst/>
                  <a:gdLst>
                    <a:gd name="T0" fmla="*/ 7 w 7"/>
                    <a:gd name="T1" fmla="*/ 4 h 7"/>
                    <a:gd name="T2" fmla="*/ 7 w 7"/>
                    <a:gd name="T3" fmla="*/ 7 h 7"/>
                    <a:gd name="T4" fmla="*/ 4 w 7"/>
                    <a:gd name="T5" fmla="*/ 7 h 7"/>
                    <a:gd name="T6" fmla="*/ 0 w 7"/>
                    <a:gd name="T7" fmla="*/ 7 h 7"/>
                    <a:gd name="T8" fmla="*/ 0 w 7"/>
                    <a:gd name="T9" fmla="*/ 2 h 7"/>
                    <a:gd name="T10" fmla="*/ 0 w 7"/>
                    <a:gd name="T11" fmla="*/ 0 h 7"/>
                    <a:gd name="T12" fmla="*/ 7 w 7"/>
                    <a:gd name="T13" fmla="*/ 0 h 7"/>
                    <a:gd name="T14" fmla="*/ 7 w 7"/>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4"/>
                      </a:moveTo>
                      <a:lnTo>
                        <a:pt x="7" y="7"/>
                      </a:lnTo>
                      <a:lnTo>
                        <a:pt x="4" y="7"/>
                      </a:lnTo>
                      <a:lnTo>
                        <a:pt x="0" y="7"/>
                      </a:lnTo>
                      <a:lnTo>
                        <a:pt x="0" y="2"/>
                      </a:lnTo>
                      <a:lnTo>
                        <a:pt x="0" y="0"/>
                      </a:lnTo>
                      <a:lnTo>
                        <a:pt x="7" y="0"/>
                      </a:lnTo>
                      <a:lnTo>
                        <a:pt x="7" y="4"/>
                      </a:lnTo>
                      <a:close/>
                    </a:path>
                  </a:pathLst>
                </a:custGeom>
                <a:solidFill>
                  <a:srgbClr val="3FFFFF"/>
                </a:solidFill>
                <a:ln w="1588">
                  <a:solidFill>
                    <a:srgbClr val="000000"/>
                  </a:solidFill>
                  <a:prstDash val="solid"/>
                  <a:round/>
                  <a:headEnd/>
                  <a:tailEnd/>
                </a:ln>
              </p:spPr>
              <p:txBody>
                <a:bodyPr/>
                <a:lstStyle/>
                <a:p>
                  <a:endParaRPr lang="en-AU"/>
                </a:p>
              </p:txBody>
            </p:sp>
            <p:sp>
              <p:nvSpPr>
                <p:cNvPr id="5538" name="Freeform 418"/>
                <p:cNvSpPr>
                  <a:spLocks/>
                </p:cNvSpPr>
                <p:nvPr/>
              </p:nvSpPr>
              <p:spPr bwMode="auto">
                <a:xfrm>
                  <a:off x="5236" y="865"/>
                  <a:ext cx="6" cy="4"/>
                </a:xfrm>
                <a:custGeom>
                  <a:avLst/>
                  <a:gdLst>
                    <a:gd name="T0" fmla="*/ 12 w 12"/>
                    <a:gd name="T1" fmla="*/ 7 h 7"/>
                    <a:gd name="T2" fmla="*/ 2 w 12"/>
                    <a:gd name="T3" fmla="*/ 7 h 7"/>
                    <a:gd name="T4" fmla="*/ 0 w 12"/>
                    <a:gd name="T5" fmla="*/ 0 h 7"/>
                    <a:gd name="T6" fmla="*/ 2 w 12"/>
                    <a:gd name="T7" fmla="*/ 0 h 7"/>
                    <a:gd name="T8" fmla="*/ 12 w 12"/>
                    <a:gd name="T9" fmla="*/ 0 h 7"/>
                    <a:gd name="T10" fmla="*/ 12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12" y="7"/>
                      </a:moveTo>
                      <a:lnTo>
                        <a:pt x="2" y="7"/>
                      </a:lnTo>
                      <a:lnTo>
                        <a:pt x="0" y="0"/>
                      </a:lnTo>
                      <a:lnTo>
                        <a:pt x="2" y="0"/>
                      </a:lnTo>
                      <a:lnTo>
                        <a:pt x="12" y="0"/>
                      </a:lnTo>
                      <a:lnTo>
                        <a:pt x="12" y="7"/>
                      </a:lnTo>
                      <a:close/>
                    </a:path>
                  </a:pathLst>
                </a:custGeom>
                <a:solidFill>
                  <a:srgbClr val="3FFFFF"/>
                </a:solidFill>
                <a:ln w="1588">
                  <a:solidFill>
                    <a:srgbClr val="000000"/>
                  </a:solidFill>
                  <a:prstDash val="solid"/>
                  <a:round/>
                  <a:headEnd/>
                  <a:tailEnd/>
                </a:ln>
              </p:spPr>
              <p:txBody>
                <a:bodyPr/>
                <a:lstStyle/>
                <a:p>
                  <a:endParaRPr lang="en-AU"/>
                </a:p>
              </p:txBody>
            </p:sp>
            <p:sp>
              <p:nvSpPr>
                <p:cNvPr id="5539" name="Freeform 419"/>
                <p:cNvSpPr>
                  <a:spLocks/>
                </p:cNvSpPr>
                <p:nvPr/>
              </p:nvSpPr>
              <p:spPr bwMode="auto">
                <a:xfrm>
                  <a:off x="5429" y="865"/>
                  <a:ext cx="6" cy="4"/>
                </a:xfrm>
                <a:custGeom>
                  <a:avLst/>
                  <a:gdLst>
                    <a:gd name="T0" fmla="*/ 12 w 12"/>
                    <a:gd name="T1" fmla="*/ 7 h 7"/>
                    <a:gd name="T2" fmla="*/ 0 w 12"/>
                    <a:gd name="T3" fmla="*/ 7 h 7"/>
                    <a:gd name="T4" fmla="*/ 0 w 12"/>
                    <a:gd name="T5" fmla="*/ 2 h 7"/>
                    <a:gd name="T6" fmla="*/ 10 w 12"/>
                    <a:gd name="T7" fmla="*/ 0 h 7"/>
                    <a:gd name="T8" fmla="*/ 12 w 12"/>
                    <a:gd name="T9" fmla="*/ 4 h 7"/>
                    <a:gd name="T10" fmla="*/ 12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12" y="7"/>
                      </a:moveTo>
                      <a:lnTo>
                        <a:pt x="0" y="7"/>
                      </a:lnTo>
                      <a:lnTo>
                        <a:pt x="0" y="2"/>
                      </a:lnTo>
                      <a:lnTo>
                        <a:pt x="10" y="0"/>
                      </a:lnTo>
                      <a:lnTo>
                        <a:pt x="12" y="4"/>
                      </a:lnTo>
                      <a:lnTo>
                        <a:pt x="12" y="7"/>
                      </a:lnTo>
                      <a:close/>
                    </a:path>
                  </a:pathLst>
                </a:custGeom>
                <a:solidFill>
                  <a:srgbClr val="3FFFFF"/>
                </a:solidFill>
                <a:ln w="1588">
                  <a:solidFill>
                    <a:srgbClr val="000000"/>
                  </a:solidFill>
                  <a:prstDash val="solid"/>
                  <a:round/>
                  <a:headEnd/>
                  <a:tailEnd/>
                </a:ln>
              </p:spPr>
              <p:txBody>
                <a:bodyPr/>
                <a:lstStyle/>
                <a:p>
                  <a:endParaRPr lang="en-AU"/>
                </a:p>
              </p:txBody>
            </p:sp>
            <p:sp>
              <p:nvSpPr>
                <p:cNvPr id="5540" name="Freeform 420"/>
                <p:cNvSpPr>
                  <a:spLocks/>
                </p:cNvSpPr>
                <p:nvPr/>
              </p:nvSpPr>
              <p:spPr bwMode="auto">
                <a:xfrm>
                  <a:off x="5101" y="865"/>
                  <a:ext cx="6" cy="4"/>
                </a:xfrm>
                <a:custGeom>
                  <a:avLst/>
                  <a:gdLst>
                    <a:gd name="T0" fmla="*/ 12 w 12"/>
                    <a:gd name="T1" fmla="*/ 7 h 7"/>
                    <a:gd name="T2" fmla="*/ 4 w 12"/>
                    <a:gd name="T3" fmla="*/ 7 h 7"/>
                    <a:gd name="T4" fmla="*/ 2 w 12"/>
                    <a:gd name="T5" fmla="*/ 7 h 7"/>
                    <a:gd name="T6" fmla="*/ 0 w 12"/>
                    <a:gd name="T7" fmla="*/ 4 h 7"/>
                    <a:gd name="T8" fmla="*/ 2 w 12"/>
                    <a:gd name="T9" fmla="*/ 0 h 7"/>
                    <a:gd name="T10" fmla="*/ 12 w 12"/>
                    <a:gd name="T11" fmla="*/ 0 h 7"/>
                    <a:gd name="T12" fmla="*/ 12 w 1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12" y="7"/>
                      </a:moveTo>
                      <a:lnTo>
                        <a:pt x="4" y="7"/>
                      </a:lnTo>
                      <a:lnTo>
                        <a:pt x="2" y="7"/>
                      </a:lnTo>
                      <a:lnTo>
                        <a:pt x="0" y="4"/>
                      </a:lnTo>
                      <a:lnTo>
                        <a:pt x="2" y="0"/>
                      </a:lnTo>
                      <a:lnTo>
                        <a:pt x="12" y="0"/>
                      </a:lnTo>
                      <a:lnTo>
                        <a:pt x="12" y="7"/>
                      </a:lnTo>
                      <a:close/>
                    </a:path>
                  </a:pathLst>
                </a:custGeom>
                <a:solidFill>
                  <a:srgbClr val="3FFFFF"/>
                </a:solidFill>
                <a:ln w="1588">
                  <a:solidFill>
                    <a:srgbClr val="000000"/>
                  </a:solidFill>
                  <a:prstDash val="solid"/>
                  <a:round/>
                  <a:headEnd/>
                  <a:tailEnd/>
                </a:ln>
              </p:spPr>
              <p:txBody>
                <a:bodyPr/>
                <a:lstStyle/>
                <a:p>
                  <a:endParaRPr lang="en-AU"/>
                </a:p>
              </p:txBody>
            </p:sp>
            <p:sp>
              <p:nvSpPr>
                <p:cNvPr id="5541" name="Freeform 421"/>
                <p:cNvSpPr>
                  <a:spLocks/>
                </p:cNvSpPr>
                <p:nvPr/>
              </p:nvSpPr>
              <p:spPr bwMode="auto">
                <a:xfrm>
                  <a:off x="5230" y="865"/>
                  <a:ext cx="5" cy="5"/>
                </a:xfrm>
                <a:custGeom>
                  <a:avLst/>
                  <a:gdLst>
                    <a:gd name="T0" fmla="*/ 9 w 9"/>
                    <a:gd name="T1" fmla="*/ 6 h 9"/>
                    <a:gd name="T2" fmla="*/ 9 w 9"/>
                    <a:gd name="T3" fmla="*/ 7 h 9"/>
                    <a:gd name="T4" fmla="*/ 2 w 9"/>
                    <a:gd name="T5" fmla="*/ 9 h 9"/>
                    <a:gd name="T6" fmla="*/ 0 w 9"/>
                    <a:gd name="T7" fmla="*/ 9 h 9"/>
                    <a:gd name="T8" fmla="*/ 0 w 9"/>
                    <a:gd name="T9" fmla="*/ 4 h 9"/>
                    <a:gd name="T10" fmla="*/ 0 w 9"/>
                    <a:gd name="T11" fmla="*/ 0 h 9"/>
                    <a:gd name="T12" fmla="*/ 9 w 9"/>
                    <a:gd name="T13" fmla="*/ 0 h 9"/>
                    <a:gd name="T14" fmla="*/ 9 w 9"/>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9" y="6"/>
                      </a:moveTo>
                      <a:lnTo>
                        <a:pt x="9" y="7"/>
                      </a:lnTo>
                      <a:lnTo>
                        <a:pt x="2" y="9"/>
                      </a:lnTo>
                      <a:lnTo>
                        <a:pt x="0" y="9"/>
                      </a:lnTo>
                      <a:lnTo>
                        <a:pt x="0" y="4"/>
                      </a:lnTo>
                      <a:lnTo>
                        <a:pt x="0" y="0"/>
                      </a:lnTo>
                      <a:lnTo>
                        <a:pt x="9" y="0"/>
                      </a:lnTo>
                      <a:lnTo>
                        <a:pt x="9" y="6"/>
                      </a:lnTo>
                      <a:close/>
                    </a:path>
                  </a:pathLst>
                </a:custGeom>
                <a:solidFill>
                  <a:srgbClr val="3FFFFF"/>
                </a:solidFill>
                <a:ln w="1588">
                  <a:solidFill>
                    <a:srgbClr val="000000"/>
                  </a:solidFill>
                  <a:prstDash val="solid"/>
                  <a:round/>
                  <a:headEnd/>
                  <a:tailEnd/>
                </a:ln>
              </p:spPr>
              <p:txBody>
                <a:bodyPr/>
                <a:lstStyle/>
                <a:p>
                  <a:endParaRPr lang="en-AU"/>
                </a:p>
              </p:txBody>
            </p:sp>
            <p:sp>
              <p:nvSpPr>
                <p:cNvPr id="5542" name="Freeform 422"/>
                <p:cNvSpPr>
                  <a:spLocks/>
                </p:cNvSpPr>
                <p:nvPr/>
              </p:nvSpPr>
              <p:spPr bwMode="auto">
                <a:xfrm>
                  <a:off x="5095" y="866"/>
                  <a:ext cx="5" cy="4"/>
                </a:xfrm>
                <a:custGeom>
                  <a:avLst/>
                  <a:gdLst>
                    <a:gd name="T0" fmla="*/ 10 w 10"/>
                    <a:gd name="T1" fmla="*/ 5 h 7"/>
                    <a:gd name="T2" fmla="*/ 4 w 10"/>
                    <a:gd name="T3" fmla="*/ 7 h 7"/>
                    <a:gd name="T4" fmla="*/ 0 w 10"/>
                    <a:gd name="T5" fmla="*/ 7 h 7"/>
                    <a:gd name="T6" fmla="*/ 0 w 10"/>
                    <a:gd name="T7" fmla="*/ 0 h 7"/>
                    <a:gd name="T8" fmla="*/ 10 w 10"/>
                    <a:gd name="T9" fmla="*/ 0 h 7"/>
                    <a:gd name="T10" fmla="*/ 10 w 10"/>
                    <a:gd name="T11" fmla="*/ 5 h 7"/>
                  </a:gdLst>
                  <a:ahLst/>
                  <a:cxnLst>
                    <a:cxn ang="0">
                      <a:pos x="T0" y="T1"/>
                    </a:cxn>
                    <a:cxn ang="0">
                      <a:pos x="T2" y="T3"/>
                    </a:cxn>
                    <a:cxn ang="0">
                      <a:pos x="T4" y="T5"/>
                    </a:cxn>
                    <a:cxn ang="0">
                      <a:pos x="T6" y="T7"/>
                    </a:cxn>
                    <a:cxn ang="0">
                      <a:pos x="T8" y="T9"/>
                    </a:cxn>
                    <a:cxn ang="0">
                      <a:pos x="T10" y="T11"/>
                    </a:cxn>
                  </a:cxnLst>
                  <a:rect l="0" t="0" r="r" b="b"/>
                  <a:pathLst>
                    <a:path w="10" h="7">
                      <a:moveTo>
                        <a:pt x="10" y="5"/>
                      </a:moveTo>
                      <a:lnTo>
                        <a:pt x="4" y="7"/>
                      </a:lnTo>
                      <a:lnTo>
                        <a:pt x="0" y="7"/>
                      </a:lnTo>
                      <a:lnTo>
                        <a:pt x="0" y="0"/>
                      </a:lnTo>
                      <a:lnTo>
                        <a:pt x="10" y="0"/>
                      </a:lnTo>
                      <a:lnTo>
                        <a:pt x="10" y="5"/>
                      </a:lnTo>
                      <a:close/>
                    </a:path>
                  </a:pathLst>
                </a:custGeom>
                <a:solidFill>
                  <a:srgbClr val="3FFFFF"/>
                </a:solidFill>
                <a:ln w="1588">
                  <a:solidFill>
                    <a:srgbClr val="000000"/>
                  </a:solidFill>
                  <a:prstDash val="solid"/>
                  <a:round/>
                  <a:headEnd/>
                  <a:tailEnd/>
                </a:ln>
              </p:spPr>
              <p:txBody>
                <a:bodyPr/>
                <a:lstStyle/>
                <a:p>
                  <a:endParaRPr lang="en-AU"/>
                </a:p>
              </p:txBody>
            </p:sp>
            <p:sp>
              <p:nvSpPr>
                <p:cNvPr id="5543" name="Rectangle 423"/>
                <p:cNvSpPr>
                  <a:spLocks noChangeArrowheads="1"/>
                </p:cNvSpPr>
                <p:nvPr/>
              </p:nvSpPr>
              <p:spPr bwMode="auto">
                <a:xfrm>
                  <a:off x="5224" y="866"/>
                  <a:ext cx="4" cy="4"/>
                </a:xfrm>
                <a:prstGeom prst="rect">
                  <a:avLst/>
                </a:prstGeom>
                <a:solidFill>
                  <a:srgbClr val="3FFFFF"/>
                </a:solidFill>
                <a:ln w="1588">
                  <a:solidFill>
                    <a:srgbClr val="000000"/>
                  </a:solidFill>
                  <a:miter lim="800000"/>
                  <a:headEnd/>
                  <a:tailEnd/>
                </a:ln>
              </p:spPr>
              <p:txBody>
                <a:bodyPr/>
                <a:lstStyle/>
                <a:p>
                  <a:endParaRPr lang="en-AU"/>
                </a:p>
              </p:txBody>
            </p:sp>
            <p:sp>
              <p:nvSpPr>
                <p:cNvPr id="5544" name="Freeform 424"/>
                <p:cNvSpPr>
                  <a:spLocks/>
                </p:cNvSpPr>
                <p:nvPr/>
              </p:nvSpPr>
              <p:spPr bwMode="auto">
                <a:xfrm>
                  <a:off x="5415" y="866"/>
                  <a:ext cx="6" cy="4"/>
                </a:xfrm>
                <a:custGeom>
                  <a:avLst/>
                  <a:gdLst>
                    <a:gd name="T0" fmla="*/ 11 w 11"/>
                    <a:gd name="T1" fmla="*/ 0 h 7"/>
                    <a:gd name="T2" fmla="*/ 11 w 11"/>
                    <a:gd name="T3" fmla="*/ 5 h 7"/>
                    <a:gd name="T4" fmla="*/ 4 w 11"/>
                    <a:gd name="T5" fmla="*/ 7 h 7"/>
                    <a:gd name="T6" fmla="*/ 0 w 11"/>
                    <a:gd name="T7" fmla="*/ 7 h 7"/>
                    <a:gd name="T8" fmla="*/ 0 w 11"/>
                    <a:gd name="T9" fmla="*/ 2 h 7"/>
                    <a:gd name="T10" fmla="*/ 0 w 11"/>
                    <a:gd name="T11" fmla="*/ 0 h 7"/>
                    <a:gd name="T12" fmla="*/ 9 w 11"/>
                    <a:gd name="T13" fmla="*/ 0 h 7"/>
                    <a:gd name="T14" fmla="*/ 9 w 11"/>
                    <a:gd name="T15" fmla="*/ 0 h 7"/>
                    <a:gd name="T16" fmla="*/ 11 w 1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11" y="0"/>
                      </a:moveTo>
                      <a:lnTo>
                        <a:pt x="11" y="5"/>
                      </a:lnTo>
                      <a:lnTo>
                        <a:pt x="4" y="7"/>
                      </a:lnTo>
                      <a:lnTo>
                        <a:pt x="0" y="7"/>
                      </a:lnTo>
                      <a:lnTo>
                        <a:pt x="0" y="2"/>
                      </a:lnTo>
                      <a:lnTo>
                        <a:pt x="0" y="0"/>
                      </a:lnTo>
                      <a:lnTo>
                        <a:pt x="9" y="0"/>
                      </a:lnTo>
                      <a:lnTo>
                        <a:pt x="9" y="0"/>
                      </a:lnTo>
                      <a:lnTo>
                        <a:pt x="11" y="0"/>
                      </a:lnTo>
                      <a:close/>
                    </a:path>
                  </a:pathLst>
                </a:custGeom>
                <a:solidFill>
                  <a:srgbClr val="3FFFFF"/>
                </a:solidFill>
                <a:ln w="1588">
                  <a:solidFill>
                    <a:srgbClr val="000000"/>
                  </a:solidFill>
                  <a:prstDash val="solid"/>
                  <a:round/>
                  <a:headEnd/>
                  <a:tailEnd/>
                </a:ln>
              </p:spPr>
              <p:txBody>
                <a:bodyPr/>
                <a:lstStyle/>
                <a:p>
                  <a:endParaRPr lang="en-AU"/>
                </a:p>
              </p:txBody>
            </p:sp>
            <p:sp>
              <p:nvSpPr>
                <p:cNvPr id="5545" name="Freeform 425"/>
                <p:cNvSpPr>
                  <a:spLocks/>
                </p:cNvSpPr>
                <p:nvPr/>
              </p:nvSpPr>
              <p:spPr bwMode="auto">
                <a:xfrm>
                  <a:off x="5423" y="866"/>
                  <a:ext cx="4" cy="4"/>
                </a:xfrm>
                <a:custGeom>
                  <a:avLst/>
                  <a:gdLst>
                    <a:gd name="T0" fmla="*/ 10 w 10"/>
                    <a:gd name="T1" fmla="*/ 5 h 7"/>
                    <a:gd name="T2" fmla="*/ 2 w 10"/>
                    <a:gd name="T3" fmla="*/ 7 h 7"/>
                    <a:gd name="T4" fmla="*/ 0 w 10"/>
                    <a:gd name="T5" fmla="*/ 7 h 7"/>
                    <a:gd name="T6" fmla="*/ 0 w 10"/>
                    <a:gd name="T7" fmla="*/ 2 h 7"/>
                    <a:gd name="T8" fmla="*/ 2 w 10"/>
                    <a:gd name="T9" fmla="*/ 0 h 7"/>
                    <a:gd name="T10" fmla="*/ 10 w 10"/>
                    <a:gd name="T11" fmla="*/ 0 h 7"/>
                    <a:gd name="T12" fmla="*/ 10 w 10"/>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10" y="5"/>
                      </a:moveTo>
                      <a:lnTo>
                        <a:pt x="2" y="7"/>
                      </a:lnTo>
                      <a:lnTo>
                        <a:pt x="0" y="7"/>
                      </a:lnTo>
                      <a:lnTo>
                        <a:pt x="0" y="2"/>
                      </a:lnTo>
                      <a:lnTo>
                        <a:pt x="2" y="0"/>
                      </a:lnTo>
                      <a:lnTo>
                        <a:pt x="10" y="0"/>
                      </a:lnTo>
                      <a:lnTo>
                        <a:pt x="10" y="5"/>
                      </a:lnTo>
                      <a:close/>
                    </a:path>
                  </a:pathLst>
                </a:custGeom>
                <a:solidFill>
                  <a:srgbClr val="3FFFFF"/>
                </a:solidFill>
                <a:ln w="1588">
                  <a:solidFill>
                    <a:srgbClr val="000000"/>
                  </a:solidFill>
                  <a:prstDash val="solid"/>
                  <a:round/>
                  <a:headEnd/>
                  <a:tailEnd/>
                </a:ln>
              </p:spPr>
              <p:txBody>
                <a:bodyPr/>
                <a:lstStyle/>
                <a:p>
                  <a:endParaRPr lang="en-AU"/>
                </a:p>
              </p:txBody>
            </p:sp>
            <p:sp>
              <p:nvSpPr>
                <p:cNvPr id="5546" name="Rectangle 426"/>
                <p:cNvSpPr>
                  <a:spLocks noChangeArrowheads="1"/>
                </p:cNvSpPr>
                <p:nvPr/>
              </p:nvSpPr>
              <p:spPr bwMode="auto">
                <a:xfrm>
                  <a:off x="5217" y="866"/>
                  <a:ext cx="4" cy="4"/>
                </a:xfrm>
                <a:prstGeom prst="rect">
                  <a:avLst/>
                </a:prstGeom>
                <a:solidFill>
                  <a:srgbClr val="3FFFFF"/>
                </a:solidFill>
                <a:ln w="1588">
                  <a:solidFill>
                    <a:srgbClr val="000000"/>
                  </a:solidFill>
                  <a:miter lim="800000"/>
                  <a:headEnd/>
                  <a:tailEnd/>
                </a:ln>
              </p:spPr>
              <p:txBody>
                <a:bodyPr/>
                <a:lstStyle/>
                <a:p>
                  <a:endParaRPr lang="en-AU"/>
                </a:p>
              </p:txBody>
            </p:sp>
            <p:sp>
              <p:nvSpPr>
                <p:cNvPr id="5547" name="Freeform 427"/>
                <p:cNvSpPr>
                  <a:spLocks/>
                </p:cNvSpPr>
                <p:nvPr/>
              </p:nvSpPr>
              <p:spPr bwMode="auto">
                <a:xfrm>
                  <a:off x="5518" y="866"/>
                  <a:ext cx="5" cy="4"/>
                </a:xfrm>
                <a:custGeom>
                  <a:avLst/>
                  <a:gdLst>
                    <a:gd name="T0" fmla="*/ 10 w 10"/>
                    <a:gd name="T1" fmla="*/ 5 h 7"/>
                    <a:gd name="T2" fmla="*/ 0 w 10"/>
                    <a:gd name="T3" fmla="*/ 7 h 7"/>
                    <a:gd name="T4" fmla="*/ 0 w 10"/>
                    <a:gd name="T5" fmla="*/ 7 h 7"/>
                    <a:gd name="T6" fmla="*/ 0 w 10"/>
                    <a:gd name="T7" fmla="*/ 2 h 7"/>
                    <a:gd name="T8" fmla="*/ 0 w 10"/>
                    <a:gd name="T9" fmla="*/ 0 h 7"/>
                    <a:gd name="T10" fmla="*/ 10 w 10"/>
                    <a:gd name="T11" fmla="*/ 0 h 7"/>
                    <a:gd name="T12" fmla="*/ 10 w 10"/>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10" y="5"/>
                      </a:moveTo>
                      <a:lnTo>
                        <a:pt x="0" y="7"/>
                      </a:lnTo>
                      <a:lnTo>
                        <a:pt x="0" y="7"/>
                      </a:lnTo>
                      <a:lnTo>
                        <a:pt x="0" y="2"/>
                      </a:lnTo>
                      <a:lnTo>
                        <a:pt x="0" y="0"/>
                      </a:lnTo>
                      <a:lnTo>
                        <a:pt x="10" y="0"/>
                      </a:lnTo>
                      <a:lnTo>
                        <a:pt x="10" y="5"/>
                      </a:lnTo>
                      <a:close/>
                    </a:path>
                  </a:pathLst>
                </a:custGeom>
                <a:solidFill>
                  <a:srgbClr val="3FFFFF"/>
                </a:solidFill>
                <a:ln w="1588">
                  <a:solidFill>
                    <a:srgbClr val="000000"/>
                  </a:solidFill>
                  <a:prstDash val="solid"/>
                  <a:round/>
                  <a:headEnd/>
                  <a:tailEnd/>
                </a:ln>
              </p:spPr>
              <p:txBody>
                <a:bodyPr/>
                <a:lstStyle/>
                <a:p>
                  <a:endParaRPr lang="en-AU"/>
                </a:p>
              </p:txBody>
            </p:sp>
            <p:sp>
              <p:nvSpPr>
                <p:cNvPr id="5548" name="Rectangle 428"/>
                <p:cNvSpPr>
                  <a:spLocks noChangeArrowheads="1"/>
                </p:cNvSpPr>
                <p:nvPr/>
              </p:nvSpPr>
              <p:spPr bwMode="auto">
                <a:xfrm>
                  <a:off x="5210" y="866"/>
                  <a:ext cx="5" cy="4"/>
                </a:xfrm>
                <a:prstGeom prst="rect">
                  <a:avLst/>
                </a:prstGeom>
                <a:solidFill>
                  <a:srgbClr val="3FFFFF"/>
                </a:solidFill>
                <a:ln w="1588">
                  <a:solidFill>
                    <a:srgbClr val="000000"/>
                  </a:solidFill>
                  <a:miter lim="800000"/>
                  <a:headEnd/>
                  <a:tailEnd/>
                </a:ln>
              </p:spPr>
              <p:txBody>
                <a:bodyPr/>
                <a:lstStyle/>
                <a:p>
                  <a:endParaRPr lang="en-AU"/>
                </a:p>
              </p:txBody>
            </p:sp>
            <p:sp>
              <p:nvSpPr>
                <p:cNvPr id="5549" name="Freeform 429"/>
                <p:cNvSpPr>
                  <a:spLocks/>
                </p:cNvSpPr>
                <p:nvPr/>
              </p:nvSpPr>
              <p:spPr bwMode="auto">
                <a:xfrm>
                  <a:off x="5406" y="866"/>
                  <a:ext cx="7" cy="4"/>
                </a:xfrm>
                <a:custGeom>
                  <a:avLst/>
                  <a:gdLst>
                    <a:gd name="T0" fmla="*/ 14 w 14"/>
                    <a:gd name="T1" fmla="*/ 7 h 7"/>
                    <a:gd name="T2" fmla="*/ 4 w 14"/>
                    <a:gd name="T3" fmla="*/ 7 h 7"/>
                    <a:gd name="T4" fmla="*/ 0 w 14"/>
                    <a:gd name="T5" fmla="*/ 7 h 7"/>
                    <a:gd name="T6" fmla="*/ 0 w 14"/>
                    <a:gd name="T7" fmla="*/ 2 h 7"/>
                    <a:gd name="T8" fmla="*/ 2 w 14"/>
                    <a:gd name="T9" fmla="*/ 0 h 7"/>
                    <a:gd name="T10" fmla="*/ 14 w 14"/>
                    <a:gd name="T11" fmla="*/ 2 h 7"/>
                    <a:gd name="T12" fmla="*/ 14 w 1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14" y="7"/>
                      </a:moveTo>
                      <a:lnTo>
                        <a:pt x="4" y="7"/>
                      </a:lnTo>
                      <a:lnTo>
                        <a:pt x="0" y="7"/>
                      </a:lnTo>
                      <a:lnTo>
                        <a:pt x="0" y="2"/>
                      </a:lnTo>
                      <a:lnTo>
                        <a:pt x="2" y="0"/>
                      </a:lnTo>
                      <a:lnTo>
                        <a:pt x="14" y="2"/>
                      </a:lnTo>
                      <a:lnTo>
                        <a:pt x="14" y="7"/>
                      </a:lnTo>
                      <a:close/>
                    </a:path>
                  </a:pathLst>
                </a:custGeom>
                <a:solidFill>
                  <a:srgbClr val="3FFFFF"/>
                </a:solidFill>
                <a:ln w="1588">
                  <a:solidFill>
                    <a:srgbClr val="000000"/>
                  </a:solidFill>
                  <a:prstDash val="solid"/>
                  <a:round/>
                  <a:headEnd/>
                  <a:tailEnd/>
                </a:ln>
              </p:spPr>
              <p:txBody>
                <a:bodyPr/>
                <a:lstStyle/>
                <a:p>
                  <a:endParaRPr lang="en-AU"/>
                </a:p>
              </p:txBody>
            </p:sp>
            <p:sp>
              <p:nvSpPr>
                <p:cNvPr id="5550" name="Freeform 430"/>
                <p:cNvSpPr>
                  <a:spLocks/>
                </p:cNvSpPr>
                <p:nvPr/>
              </p:nvSpPr>
              <p:spPr bwMode="auto">
                <a:xfrm>
                  <a:off x="4812" y="867"/>
                  <a:ext cx="33" cy="29"/>
                </a:xfrm>
                <a:custGeom>
                  <a:avLst/>
                  <a:gdLst>
                    <a:gd name="T0" fmla="*/ 32 w 65"/>
                    <a:gd name="T1" fmla="*/ 40 h 57"/>
                    <a:gd name="T2" fmla="*/ 32 w 65"/>
                    <a:gd name="T3" fmla="*/ 42 h 57"/>
                    <a:gd name="T4" fmla="*/ 65 w 65"/>
                    <a:gd name="T5" fmla="*/ 42 h 57"/>
                    <a:gd name="T6" fmla="*/ 63 w 65"/>
                    <a:gd name="T7" fmla="*/ 51 h 57"/>
                    <a:gd name="T8" fmla="*/ 63 w 65"/>
                    <a:gd name="T9" fmla="*/ 53 h 57"/>
                    <a:gd name="T10" fmla="*/ 53 w 65"/>
                    <a:gd name="T11" fmla="*/ 53 h 57"/>
                    <a:gd name="T12" fmla="*/ 52 w 65"/>
                    <a:gd name="T13" fmla="*/ 53 h 57"/>
                    <a:gd name="T14" fmla="*/ 52 w 65"/>
                    <a:gd name="T15" fmla="*/ 51 h 57"/>
                    <a:gd name="T16" fmla="*/ 50 w 65"/>
                    <a:gd name="T17" fmla="*/ 51 h 57"/>
                    <a:gd name="T18" fmla="*/ 48 w 65"/>
                    <a:gd name="T19" fmla="*/ 55 h 57"/>
                    <a:gd name="T20" fmla="*/ 32 w 65"/>
                    <a:gd name="T21" fmla="*/ 55 h 57"/>
                    <a:gd name="T22" fmla="*/ 30 w 65"/>
                    <a:gd name="T23" fmla="*/ 48 h 57"/>
                    <a:gd name="T24" fmla="*/ 30 w 65"/>
                    <a:gd name="T25" fmla="*/ 48 h 57"/>
                    <a:gd name="T26" fmla="*/ 27 w 65"/>
                    <a:gd name="T27" fmla="*/ 51 h 57"/>
                    <a:gd name="T28" fmla="*/ 29 w 65"/>
                    <a:gd name="T29" fmla="*/ 53 h 57"/>
                    <a:gd name="T30" fmla="*/ 29 w 65"/>
                    <a:gd name="T31" fmla="*/ 55 h 57"/>
                    <a:gd name="T32" fmla="*/ 23 w 65"/>
                    <a:gd name="T33" fmla="*/ 57 h 57"/>
                    <a:gd name="T34" fmla="*/ 17 w 65"/>
                    <a:gd name="T35" fmla="*/ 55 h 57"/>
                    <a:gd name="T36" fmla="*/ 15 w 65"/>
                    <a:gd name="T37" fmla="*/ 55 h 57"/>
                    <a:gd name="T38" fmla="*/ 15 w 65"/>
                    <a:gd name="T39" fmla="*/ 44 h 57"/>
                    <a:gd name="T40" fmla="*/ 29 w 65"/>
                    <a:gd name="T41" fmla="*/ 42 h 57"/>
                    <a:gd name="T42" fmla="*/ 30 w 65"/>
                    <a:gd name="T43" fmla="*/ 42 h 57"/>
                    <a:gd name="T44" fmla="*/ 30 w 65"/>
                    <a:gd name="T45" fmla="*/ 40 h 57"/>
                    <a:gd name="T46" fmla="*/ 15 w 65"/>
                    <a:gd name="T47" fmla="*/ 40 h 57"/>
                    <a:gd name="T48" fmla="*/ 15 w 65"/>
                    <a:gd name="T49" fmla="*/ 30 h 57"/>
                    <a:gd name="T50" fmla="*/ 15 w 65"/>
                    <a:gd name="T51" fmla="*/ 28 h 57"/>
                    <a:gd name="T52" fmla="*/ 23 w 65"/>
                    <a:gd name="T53" fmla="*/ 28 h 57"/>
                    <a:gd name="T54" fmla="*/ 25 w 65"/>
                    <a:gd name="T55" fmla="*/ 26 h 57"/>
                    <a:gd name="T56" fmla="*/ 23 w 65"/>
                    <a:gd name="T57" fmla="*/ 25 h 57"/>
                    <a:gd name="T58" fmla="*/ 15 w 65"/>
                    <a:gd name="T59" fmla="*/ 25 h 57"/>
                    <a:gd name="T60" fmla="*/ 15 w 65"/>
                    <a:gd name="T61" fmla="*/ 13 h 57"/>
                    <a:gd name="T62" fmla="*/ 23 w 65"/>
                    <a:gd name="T63" fmla="*/ 13 h 57"/>
                    <a:gd name="T64" fmla="*/ 23 w 65"/>
                    <a:gd name="T65" fmla="*/ 11 h 57"/>
                    <a:gd name="T66" fmla="*/ 19 w 65"/>
                    <a:gd name="T67" fmla="*/ 9 h 57"/>
                    <a:gd name="T68" fmla="*/ 15 w 65"/>
                    <a:gd name="T69" fmla="*/ 9 h 57"/>
                    <a:gd name="T70" fmla="*/ 13 w 65"/>
                    <a:gd name="T71" fmla="*/ 3 h 57"/>
                    <a:gd name="T72" fmla="*/ 13 w 65"/>
                    <a:gd name="T73" fmla="*/ 3 h 57"/>
                    <a:gd name="T74" fmla="*/ 11 w 65"/>
                    <a:gd name="T75" fmla="*/ 9 h 57"/>
                    <a:gd name="T76" fmla="*/ 0 w 65"/>
                    <a:gd name="T77" fmla="*/ 9 h 57"/>
                    <a:gd name="T78" fmla="*/ 0 w 65"/>
                    <a:gd name="T79" fmla="*/ 0 h 57"/>
                    <a:gd name="T80" fmla="*/ 17 w 65"/>
                    <a:gd name="T81" fmla="*/ 0 h 57"/>
                    <a:gd name="T82" fmla="*/ 32 w 65"/>
                    <a:gd name="T83" fmla="*/ 0 h 57"/>
                    <a:gd name="T84" fmla="*/ 32 w 65"/>
                    <a:gd name="T85"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 h="57">
                      <a:moveTo>
                        <a:pt x="32" y="40"/>
                      </a:moveTo>
                      <a:lnTo>
                        <a:pt x="32" y="42"/>
                      </a:lnTo>
                      <a:lnTo>
                        <a:pt x="65" y="42"/>
                      </a:lnTo>
                      <a:lnTo>
                        <a:pt x="63" y="51"/>
                      </a:lnTo>
                      <a:lnTo>
                        <a:pt x="63" y="53"/>
                      </a:lnTo>
                      <a:lnTo>
                        <a:pt x="53" y="53"/>
                      </a:lnTo>
                      <a:lnTo>
                        <a:pt x="52" y="53"/>
                      </a:lnTo>
                      <a:lnTo>
                        <a:pt x="52" y="51"/>
                      </a:lnTo>
                      <a:lnTo>
                        <a:pt x="50" y="51"/>
                      </a:lnTo>
                      <a:lnTo>
                        <a:pt x="48" y="55"/>
                      </a:lnTo>
                      <a:lnTo>
                        <a:pt x="32" y="55"/>
                      </a:lnTo>
                      <a:lnTo>
                        <a:pt x="30" y="48"/>
                      </a:lnTo>
                      <a:lnTo>
                        <a:pt x="30" y="48"/>
                      </a:lnTo>
                      <a:lnTo>
                        <a:pt x="27" y="51"/>
                      </a:lnTo>
                      <a:lnTo>
                        <a:pt x="29" y="53"/>
                      </a:lnTo>
                      <a:lnTo>
                        <a:pt x="29" y="55"/>
                      </a:lnTo>
                      <a:lnTo>
                        <a:pt x="23" y="57"/>
                      </a:lnTo>
                      <a:lnTo>
                        <a:pt x="17" y="55"/>
                      </a:lnTo>
                      <a:lnTo>
                        <a:pt x="15" y="55"/>
                      </a:lnTo>
                      <a:lnTo>
                        <a:pt x="15" y="44"/>
                      </a:lnTo>
                      <a:lnTo>
                        <a:pt x="29" y="42"/>
                      </a:lnTo>
                      <a:lnTo>
                        <a:pt x="30" y="42"/>
                      </a:lnTo>
                      <a:lnTo>
                        <a:pt x="30" y="40"/>
                      </a:lnTo>
                      <a:lnTo>
                        <a:pt x="15" y="40"/>
                      </a:lnTo>
                      <a:lnTo>
                        <a:pt x="15" y="30"/>
                      </a:lnTo>
                      <a:lnTo>
                        <a:pt x="15" y="28"/>
                      </a:lnTo>
                      <a:lnTo>
                        <a:pt x="23" y="28"/>
                      </a:lnTo>
                      <a:lnTo>
                        <a:pt x="25" y="26"/>
                      </a:lnTo>
                      <a:lnTo>
                        <a:pt x="23" y="25"/>
                      </a:lnTo>
                      <a:lnTo>
                        <a:pt x="15" y="25"/>
                      </a:lnTo>
                      <a:lnTo>
                        <a:pt x="15" y="13"/>
                      </a:lnTo>
                      <a:lnTo>
                        <a:pt x="23" y="13"/>
                      </a:lnTo>
                      <a:lnTo>
                        <a:pt x="23" y="11"/>
                      </a:lnTo>
                      <a:lnTo>
                        <a:pt x="19" y="9"/>
                      </a:lnTo>
                      <a:lnTo>
                        <a:pt x="15" y="9"/>
                      </a:lnTo>
                      <a:lnTo>
                        <a:pt x="13" y="3"/>
                      </a:lnTo>
                      <a:lnTo>
                        <a:pt x="13" y="3"/>
                      </a:lnTo>
                      <a:lnTo>
                        <a:pt x="11" y="9"/>
                      </a:lnTo>
                      <a:lnTo>
                        <a:pt x="0" y="9"/>
                      </a:lnTo>
                      <a:lnTo>
                        <a:pt x="0" y="0"/>
                      </a:lnTo>
                      <a:lnTo>
                        <a:pt x="17" y="0"/>
                      </a:lnTo>
                      <a:lnTo>
                        <a:pt x="32" y="0"/>
                      </a:lnTo>
                      <a:lnTo>
                        <a:pt x="32" y="40"/>
                      </a:lnTo>
                      <a:close/>
                    </a:path>
                  </a:pathLst>
                </a:custGeom>
                <a:solidFill>
                  <a:srgbClr val="3FFFFF"/>
                </a:solidFill>
                <a:ln w="1588">
                  <a:solidFill>
                    <a:srgbClr val="000000"/>
                  </a:solidFill>
                  <a:prstDash val="solid"/>
                  <a:round/>
                  <a:headEnd/>
                  <a:tailEnd/>
                </a:ln>
              </p:spPr>
              <p:txBody>
                <a:bodyPr/>
                <a:lstStyle/>
                <a:p>
                  <a:endParaRPr lang="en-AU"/>
                </a:p>
              </p:txBody>
            </p:sp>
            <p:sp>
              <p:nvSpPr>
                <p:cNvPr id="5551" name="Freeform 431"/>
                <p:cNvSpPr>
                  <a:spLocks/>
                </p:cNvSpPr>
                <p:nvPr/>
              </p:nvSpPr>
              <p:spPr bwMode="auto">
                <a:xfrm>
                  <a:off x="4999" y="867"/>
                  <a:ext cx="20" cy="10"/>
                </a:xfrm>
                <a:custGeom>
                  <a:avLst/>
                  <a:gdLst>
                    <a:gd name="T0" fmla="*/ 40 w 40"/>
                    <a:gd name="T1" fmla="*/ 15 h 19"/>
                    <a:gd name="T2" fmla="*/ 36 w 40"/>
                    <a:gd name="T3" fmla="*/ 17 h 19"/>
                    <a:gd name="T4" fmla="*/ 0 w 40"/>
                    <a:gd name="T5" fmla="*/ 19 h 19"/>
                    <a:gd name="T6" fmla="*/ 0 w 40"/>
                    <a:gd name="T7" fmla="*/ 0 h 19"/>
                    <a:gd name="T8" fmla="*/ 21 w 40"/>
                    <a:gd name="T9" fmla="*/ 0 h 19"/>
                    <a:gd name="T10" fmla="*/ 28 w 40"/>
                    <a:gd name="T11" fmla="*/ 0 h 19"/>
                    <a:gd name="T12" fmla="*/ 40 w 40"/>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40" h="19">
                      <a:moveTo>
                        <a:pt x="40" y="15"/>
                      </a:moveTo>
                      <a:lnTo>
                        <a:pt x="36" y="17"/>
                      </a:lnTo>
                      <a:lnTo>
                        <a:pt x="0" y="19"/>
                      </a:lnTo>
                      <a:lnTo>
                        <a:pt x="0" y="0"/>
                      </a:lnTo>
                      <a:lnTo>
                        <a:pt x="21" y="0"/>
                      </a:lnTo>
                      <a:lnTo>
                        <a:pt x="28" y="0"/>
                      </a:lnTo>
                      <a:lnTo>
                        <a:pt x="40" y="15"/>
                      </a:lnTo>
                      <a:close/>
                    </a:path>
                  </a:pathLst>
                </a:custGeom>
                <a:solidFill>
                  <a:srgbClr val="D9D9D9"/>
                </a:solidFill>
                <a:ln w="1588">
                  <a:solidFill>
                    <a:srgbClr val="000000"/>
                  </a:solidFill>
                  <a:prstDash val="solid"/>
                  <a:round/>
                  <a:headEnd/>
                  <a:tailEnd/>
                </a:ln>
              </p:spPr>
              <p:txBody>
                <a:bodyPr/>
                <a:lstStyle/>
                <a:p>
                  <a:endParaRPr lang="en-AU"/>
                </a:p>
              </p:txBody>
            </p:sp>
            <p:sp>
              <p:nvSpPr>
                <p:cNvPr id="5552" name="Freeform 432"/>
                <p:cNvSpPr>
                  <a:spLocks/>
                </p:cNvSpPr>
                <p:nvPr/>
              </p:nvSpPr>
              <p:spPr bwMode="auto">
                <a:xfrm>
                  <a:off x="5399" y="867"/>
                  <a:ext cx="6" cy="4"/>
                </a:xfrm>
                <a:custGeom>
                  <a:avLst/>
                  <a:gdLst>
                    <a:gd name="T0" fmla="*/ 14 w 14"/>
                    <a:gd name="T1" fmla="*/ 5 h 7"/>
                    <a:gd name="T2" fmla="*/ 0 w 14"/>
                    <a:gd name="T3" fmla="*/ 7 h 7"/>
                    <a:gd name="T4" fmla="*/ 0 w 14"/>
                    <a:gd name="T5" fmla="*/ 0 h 7"/>
                    <a:gd name="T6" fmla="*/ 14 w 14"/>
                    <a:gd name="T7" fmla="*/ 0 h 7"/>
                    <a:gd name="T8" fmla="*/ 14 w 14"/>
                    <a:gd name="T9" fmla="*/ 5 h 7"/>
                  </a:gdLst>
                  <a:ahLst/>
                  <a:cxnLst>
                    <a:cxn ang="0">
                      <a:pos x="T0" y="T1"/>
                    </a:cxn>
                    <a:cxn ang="0">
                      <a:pos x="T2" y="T3"/>
                    </a:cxn>
                    <a:cxn ang="0">
                      <a:pos x="T4" y="T5"/>
                    </a:cxn>
                    <a:cxn ang="0">
                      <a:pos x="T6" y="T7"/>
                    </a:cxn>
                    <a:cxn ang="0">
                      <a:pos x="T8" y="T9"/>
                    </a:cxn>
                  </a:cxnLst>
                  <a:rect l="0" t="0" r="r" b="b"/>
                  <a:pathLst>
                    <a:path w="14" h="7">
                      <a:moveTo>
                        <a:pt x="14" y="5"/>
                      </a:moveTo>
                      <a:lnTo>
                        <a:pt x="0" y="7"/>
                      </a:lnTo>
                      <a:lnTo>
                        <a:pt x="0" y="0"/>
                      </a:lnTo>
                      <a:lnTo>
                        <a:pt x="14" y="0"/>
                      </a:lnTo>
                      <a:lnTo>
                        <a:pt x="14" y="5"/>
                      </a:lnTo>
                      <a:close/>
                    </a:path>
                  </a:pathLst>
                </a:custGeom>
                <a:solidFill>
                  <a:srgbClr val="3FFFFF"/>
                </a:solidFill>
                <a:ln w="1588">
                  <a:solidFill>
                    <a:srgbClr val="000000"/>
                  </a:solidFill>
                  <a:prstDash val="solid"/>
                  <a:round/>
                  <a:headEnd/>
                  <a:tailEnd/>
                </a:ln>
              </p:spPr>
              <p:txBody>
                <a:bodyPr/>
                <a:lstStyle/>
                <a:p>
                  <a:endParaRPr lang="en-AU"/>
                </a:p>
              </p:txBody>
            </p:sp>
            <p:sp>
              <p:nvSpPr>
                <p:cNvPr id="5553" name="Freeform 433"/>
                <p:cNvSpPr>
                  <a:spLocks/>
                </p:cNvSpPr>
                <p:nvPr/>
              </p:nvSpPr>
              <p:spPr bwMode="auto">
                <a:xfrm>
                  <a:off x="5390" y="867"/>
                  <a:ext cx="7" cy="4"/>
                </a:xfrm>
                <a:custGeom>
                  <a:avLst/>
                  <a:gdLst>
                    <a:gd name="T0" fmla="*/ 13 w 13"/>
                    <a:gd name="T1" fmla="*/ 7 h 7"/>
                    <a:gd name="T2" fmla="*/ 0 w 13"/>
                    <a:gd name="T3" fmla="*/ 7 h 7"/>
                    <a:gd name="T4" fmla="*/ 0 w 13"/>
                    <a:gd name="T5" fmla="*/ 0 h 7"/>
                    <a:gd name="T6" fmla="*/ 8 w 13"/>
                    <a:gd name="T7" fmla="*/ 0 h 7"/>
                    <a:gd name="T8" fmla="*/ 13 w 13"/>
                    <a:gd name="T9" fmla="*/ 0 h 7"/>
                    <a:gd name="T10" fmla="*/ 13 w 13"/>
                    <a:gd name="T11" fmla="*/ 7 h 7"/>
                  </a:gdLst>
                  <a:ahLst/>
                  <a:cxnLst>
                    <a:cxn ang="0">
                      <a:pos x="T0" y="T1"/>
                    </a:cxn>
                    <a:cxn ang="0">
                      <a:pos x="T2" y="T3"/>
                    </a:cxn>
                    <a:cxn ang="0">
                      <a:pos x="T4" y="T5"/>
                    </a:cxn>
                    <a:cxn ang="0">
                      <a:pos x="T6" y="T7"/>
                    </a:cxn>
                    <a:cxn ang="0">
                      <a:pos x="T8" y="T9"/>
                    </a:cxn>
                    <a:cxn ang="0">
                      <a:pos x="T10" y="T11"/>
                    </a:cxn>
                  </a:cxnLst>
                  <a:rect l="0" t="0" r="r" b="b"/>
                  <a:pathLst>
                    <a:path w="13" h="7">
                      <a:moveTo>
                        <a:pt x="13" y="7"/>
                      </a:moveTo>
                      <a:lnTo>
                        <a:pt x="0" y="7"/>
                      </a:lnTo>
                      <a:lnTo>
                        <a:pt x="0" y="0"/>
                      </a:lnTo>
                      <a:lnTo>
                        <a:pt x="8" y="0"/>
                      </a:lnTo>
                      <a:lnTo>
                        <a:pt x="13" y="0"/>
                      </a:lnTo>
                      <a:lnTo>
                        <a:pt x="13" y="7"/>
                      </a:lnTo>
                      <a:close/>
                    </a:path>
                  </a:pathLst>
                </a:custGeom>
                <a:solidFill>
                  <a:srgbClr val="3FFFFF"/>
                </a:solidFill>
                <a:ln w="1588">
                  <a:solidFill>
                    <a:srgbClr val="000000"/>
                  </a:solidFill>
                  <a:prstDash val="solid"/>
                  <a:round/>
                  <a:headEnd/>
                  <a:tailEnd/>
                </a:ln>
              </p:spPr>
              <p:txBody>
                <a:bodyPr/>
                <a:lstStyle/>
                <a:p>
                  <a:endParaRPr lang="en-AU"/>
                </a:p>
              </p:txBody>
            </p:sp>
            <p:sp>
              <p:nvSpPr>
                <p:cNvPr id="5554" name="Freeform 434"/>
                <p:cNvSpPr>
                  <a:spLocks/>
                </p:cNvSpPr>
                <p:nvPr/>
              </p:nvSpPr>
              <p:spPr bwMode="auto">
                <a:xfrm>
                  <a:off x="5305" y="867"/>
                  <a:ext cx="3" cy="5"/>
                </a:xfrm>
                <a:custGeom>
                  <a:avLst/>
                  <a:gdLst>
                    <a:gd name="T0" fmla="*/ 6 w 6"/>
                    <a:gd name="T1" fmla="*/ 7 h 9"/>
                    <a:gd name="T2" fmla="*/ 0 w 6"/>
                    <a:gd name="T3" fmla="*/ 9 h 9"/>
                    <a:gd name="T4" fmla="*/ 0 w 6"/>
                    <a:gd name="T5" fmla="*/ 0 h 9"/>
                    <a:gd name="T6" fmla="*/ 6 w 6"/>
                    <a:gd name="T7" fmla="*/ 0 h 9"/>
                    <a:gd name="T8" fmla="*/ 6 w 6"/>
                    <a:gd name="T9" fmla="*/ 7 h 9"/>
                  </a:gdLst>
                  <a:ahLst/>
                  <a:cxnLst>
                    <a:cxn ang="0">
                      <a:pos x="T0" y="T1"/>
                    </a:cxn>
                    <a:cxn ang="0">
                      <a:pos x="T2" y="T3"/>
                    </a:cxn>
                    <a:cxn ang="0">
                      <a:pos x="T4" y="T5"/>
                    </a:cxn>
                    <a:cxn ang="0">
                      <a:pos x="T6" y="T7"/>
                    </a:cxn>
                    <a:cxn ang="0">
                      <a:pos x="T8" y="T9"/>
                    </a:cxn>
                  </a:cxnLst>
                  <a:rect l="0" t="0" r="r" b="b"/>
                  <a:pathLst>
                    <a:path w="6" h="9">
                      <a:moveTo>
                        <a:pt x="6" y="7"/>
                      </a:moveTo>
                      <a:lnTo>
                        <a:pt x="0" y="9"/>
                      </a:lnTo>
                      <a:lnTo>
                        <a:pt x="0" y="0"/>
                      </a:lnTo>
                      <a:lnTo>
                        <a:pt x="6" y="0"/>
                      </a:lnTo>
                      <a:lnTo>
                        <a:pt x="6" y="7"/>
                      </a:lnTo>
                      <a:close/>
                    </a:path>
                  </a:pathLst>
                </a:custGeom>
                <a:solidFill>
                  <a:srgbClr val="3FFFFF"/>
                </a:solidFill>
                <a:ln w="1588">
                  <a:solidFill>
                    <a:srgbClr val="000000"/>
                  </a:solidFill>
                  <a:prstDash val="solid"/>
                  <a:round/>
                  <a:headEnd/>
                  <a:tailEnd/>
                </a:ln>
              </p:spPr>
              <p:txBody>
                <a:bodyPr/>
                <a:lstStyle/>
                <a:p>
                  <a:endParaRPr lang="en-AU"/>
                </a:p>
              </p:txBody>
            </p:sp>
            <p:sp>
              <p:nvSpPr>
                <p:cNvPr id="5555" name="Freeform 435"/>
                <p:cNvSpPr>
                  <a:spLocks/>
                </p:cNvSpPr>
                <p:nvPr/>
              </p:nvSpPr>
              <p:spPr bwMode="auto">
                <a:xfrm>
                  <a:off x="5382" y="867"/>
                  <a:ext cx="6" cy="4"/>
                </a:xfrm>
                <a:custGeom>
                  <a:avLst/>
                  <a:gdLst>
                    <a:gd name="T0" fmla="*/ 11 w 11"/>
                    <a:gd name="T1" fmla="*/ 7 h 7"/>
                    <a:gd name="T2" fmla="*/ 0 w 11"/>
                    <a:gd name="T3" fmla="*/ 7 h 7"/>
                    <a:gd name="T4" fmla="*/ 0 w 11"/>
                    <a:gd name="T5" fmla="*/ 2 h 7"/>
                    <a:gd name="T6" fmla="*/ 5 w 11"/>
                    <a:gd name="T7" fmla="*/ 0 h 7"/>
                    <a:gd name="T8" fmla="*/ 11 w 11"/>
                    <a:gd name="T9" fmla="*/ 2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lnTo>
                        <a:pt x="0" y="7"/>
                      </a:lnTo>
                      <a:lnTo>
                        <a:pt x="0" y="2"/>
                      </a:lnTo>
                      <a:lnTo>
                        <a:pt x="5" y="0"/>
                      </a:lnTo>
                      <a:lnTo>
                        <a:pt x="11" y="2"/>
                      </a:lnTo>
                      <a:lnTo>
                        <a:pt x="11" y="7"/>
                      </a:lnTo>
                      <a:close/>
                    </a:path>
                  </a:pathLst>
                </a:custGeom>
                <a:solidFill>
                  <a:srgbClr val="3FFFFF"/>
                </a:solidFill>
                <a:ln w="1588">
                  <a:solidFill>
                    <a:srgbClr val="000000"/>
                  </a:solidFill>
                  <a:prstDash val="solid"/>
                  <a:round/>
                  <a:headEnd/>
                  <a:tailEnd/>
                </a:ln>
              </p:spPr>
              <p:txBody>
                <a:bodyPr/>
                <a:lstStyle/>
                <a:p>
                  <a:endParaRPr lang="en-AU"/>
                </a:p>
              </p:txBody>
            </p:sp>
            <p:sp>
              <p:nvSpPr>
                <p:cNvPr id="5556" name="Freeform 436"/>
                <p:cNvSpPr>
                  <a:spLocks/>
                </p:cNvSpPr>
                <p:nvPr/>
              </p:nvSpPr>
              <p:spPr bwMode="auto">
                <a:xfrm>
                  <a:off x="5350" y="868"/>
                  <a:ext cx="7" cy="4"/>
                </a:xfrm>
                <a:custGeom>
                  <a:avLst/>
                  <a:gdLst>
                    <a:gd name="T0" fmla="*/ 13 w 13"/>
                    <a:gd name="T1" fmla="*/ 3 h 7"/>
                    <a:gd name="T2" fmla="*/ 13 w 13"/>
                    <a:gd name="T3" fmla="*/ 7 h 7"/>
                    <a:gd name="T4" fmla="*/ 2 w 13"/>
                    <a:gd name="T5" fmla="*/ 7 h 7"/>
                    <a:gd name="T6" fmla="*/ 0 w 13"/>
                    <a:gd name="T7" fmla="*/ 5 h 7"/>
                    <a:gd name="T8" fmla="*/ 0 w 13"/>
                    <a:gd name="T9" fmla="*/ 0 h 7"/>
                    <a:gd name="T10" fmla="*/ 11 w 13"/>
                    <a:gd name="T11" fmla="*/ 0 h 7"/>
                    <a:gd name="T12" fmla="*/ 13 w 13"/>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3"/>
                      </a:moveTo>
                      <a:lnTo>
                        <a:pt x="13" y="7"/>
                      </a:lnTo>
                      <a:lnTo>
                        <a:pt x="2" y="7"/>
                      </a:lnTo>
                      <a:lnTo>
                        <a:pt x="0" y="5"/>
                      </a:lnTo>
                      <a:lnTo>
                        <a:pt x="0" y="0"/>
                      </a:lnTo>
                      <a:lnTo>
                        <a:pt x="11" y="0"/>
                      </a:lnTo>
                      <a:lnTo>
                        <a:pt x="13" y="3"/>
                      </a:lnTo>
                      <a:close/>
                    </a:path>
                  </a:pathLst>
                </a:custGeom>
                <a:solidFill>
                  <a:srgbClr val="00C2C2"/>
                </a:solidFill>
                <a:ln w="1588">
                  <a:solidFill>
                    <a:srgbClr val="000000"/>
                  </a:solidFill>
                  <a:prstDash val="solid"/>
                  <a:round/>
                  <a:headEnd/>
                  <a:tailEnd/>
                </a:ln>
              </p:spPr>
              <p:txBody>
                <a:bodyPr/>
                <a:lstStyle/>
                <a:p>
                  <a:endParaRPr lang="en-AU"/>
                </a:p>
              </p:txBody>
            </p:sp>
            <p:sp>
              <p:nvSpPr>
                <p:cNvPr id="5557" name="Freeform 437"/>
                <p:cNvSpPr>
                  <a:spLocks/>
                </p:cNvSpPr>
                <p:nvPr/>
              </p:nvSpPr>
              <p:spPr bwMode="auto">
                <a:xfrm>
                  <a:off x="5374" y="868"/>
                  <a:ext cx="6" cy="4"/>
                </a:xfrm>
                <a:custGeom>
                  <a:avLst/>
                  <a:gdLst>
                    <a:gd name="T0" fmla="*/ 14 w 14"/>
                    <a:gd name="T1" fmla="*/ 3 h 7"/>
                    <a:gd name="T2" fmla="*/ 14 w 14"/>
                    <a:gd name="T3" fmla="*/ 7 h 7"/>
                    <a:gd name="T4" fmla="*/ 0 w 14"/>
                    <a:gd name="T5" fmla="*/ 7 h 7"/>
                    <a:gd name="T6" fmla="*/ 0 w 14"/>
                    <a:gd name="T7" fmla="*/ 0 h 7"/>
                    <a:gd name="T8" fmla="*/ 8 w 14"/>
                    <a:gd name="T9" fmla="*/ 0 h 7"/>
                    <a:gd name="T10" fmla="*/ 12 w 14"/>
                    <a:gd name="T11" fmla="*/ 0 h 7"/>
                    <a:gd name="T12" fmla="*/ 14 w 14"/>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14" y="3"/>
                      </a:moveTo>
                      <a:lnTo>
                        <a:pt x="14" y="7"/>
                      </a:lnTo>
                      <a:lnTo>
                        <a:pt x="0" y="7"/>
                      </a:lnTo>
                      <a:lnTo>
                        <a:pt x="0" y="0"/>
                      </a:lnTo>
                      <a:lnTo>
                        <a:pt x="8" y="0"/>
                      </a:lnTo>
                      <a:lnTo>
                        <a:pt x="12" y="0"/>
                      </a:lnTo>
                      <a:lnTo>
                        <a:pt x="14" y="3"/>
                      </a:lnTo>
                      <a:close/>
                    </a:path>
                  </a:pathLst>
                </a:custGeom>
                <a:solidFill>
                  <a:srgbClr val="3FFFFF"/>
                </a:solidFill>
                <a:ln w="1588">
                  <a:solidFill>
                    <a:srgbClr val="000000"/>
                  </a:solidFill>
                  <a:prstDash val="solid"/>
                  <a:round/>
                  <a:headEnd/>
                  <a:tailEnd/>
                </a:ln>
              </p:spPr>
              <p:txBody>
                <a:bodyPr/>
                <a:lstStyle/>
                <a:p>
                  <a:endParaRPr lang="en-AU"/>
                </a:p>
              </p:txBody>
            </p:sp>
            <p:sp>
              <p:nvSpPr>
                <p:cNvPr id="5558" name="Freeform 438"/>
                <p:cNvSpPr>
                  <a:spLocks/>
                </p:cNvSpPr>
                <p:nvPr/>
              </p:nvSpPr>
              <p:spPr bwMode="auto">
                <a:xfrm>
                  <a:off x="5365" y="868"/>
                  <a:ext cx="7" cy="4"/>
                </a:xfrm>
                <a:custGeom>
                  <a:avLst/>
                  <a:gdLst>
                    <a:gd name="T0" fmla="*/ 14 w 14"/>
                    <a:gd name="T1" fmla="*/ 7 h 7"/>
                    <a:gd name="T2" fmla="*/ 0 w 14"/>
                    <a:gd name="T3" fmla="*/ 7 h 7"/>
                    <a:gd name="T4" fmla="*/ 0 w 14"/>
                    <a:gd name="T5" fmla="*/ 1 h 7"/>
                    <a:gd name="T6" fmla="*/ 12 w 14"/>
                    <a:gd name="T7" fmla="*/ 0 h 7"/>
                    <a:gd name="T8" fmla="*/ 14 w 14"/>
                    <a:gd name="T9" fmla="*/ 1 h 7"/>
                    <a:gd name="T10" fmla="*/ 14 w 14"/>
                    <a:gd name="T11" fmla="*/ 7 h 7"/>
                  </a:gdLst>
                  <a:ahLst/>
                  <a:cxnLst>
                    <a:cxn ang="0">
                      <a:pos x="T0" y="T1"/>
                    </a:cxn>
                    <a:cxn ang="0">
                      <a:pos x="T2" y="T3"/>
                    </a:cxn>
                    <a:cxn ang="0">
                      <a:pos x="T4" y="T5"/>
                    </a:cxn>
                    <a:cxn ang="0">
                      <a:pos x="T6" y="T7"/>
                    </a:cxn>
                    <a:cxn ang="0">
                      <a:pos x="T8" y="T9"/>
                    </a:cxn>
                    <a:cxn ang="0">
                      <a:pos x="T10" y="T11"/>
                    </a:cxn>
                  </a:cxnLst>
                  <a:rect l="0" t="0" r="r" b="b"/>
                  <a:pathLst>
                    <a:path w="14" h="7">
                      <a:moveTo>
                        <a:pt x="14" y="7"/>
                      </a:moveTo>
                      <a:lnTo>
                        <a:pt x="0" y="7"/>
                      </a:lnTo>
                      <a:lnTo>
                        <a:pt x="0" y="1"/>
                      </a:lnTo>
                      <a:lnTo>
                        <a:pt x="12" y="0"/>
                      </a:lnTo>
                      <a:lnTo>
                        <a:pt x="14" y="1"/>
                      </a:lnTo>
                      <a:lnTo>
                        <a:pt x="14" y="7"/>
                      </a:lnTo>
                      <a:close/>
                    </a:path>
                  </a:pathLst>
                </a:custGeom>
                <a:solidFill>
                  <a:srgbClr val="3FFFFF"/>
                </a:solidFill>
                <a:ln w="1588">
                  <a:solidFill>
                    <a:srgbClr val="000000"/>
                  </a:solidFill>
                  <a:prstDash val="solid"/>
                  <a:round/>
                  <a:headEnd/>
                  <a:tailEnd/>
                </a:ln>
              </p:spPr>
              <p:txBody>
                <a:bodyPr/>
                <a:lstStyle/>
                <a:p>
                  <a:endParaRPr lang="en-AU"/>
                </a:p>
              </p:txBody>
            </p:sp>
            <p:sp>
              <p:nvSpPr>
                <p:cNvPr id="5559" name="Freeform 439"/>
                <p:cNvSpPr>
                  <a:spLocks/>
                </p:cNvSpPr>
                <p:nvPr/>
              </p:nvSpPr>
              <p:spPr bwMode="auto">
                <a:xfrm>
                  <a:off x="5029" y="869"/>
                  <a:ext cx="5" cy="11"/>
                </a:xfrm>
                <a:custGeom>
                  <a:avLst/>
                  <a:gdLst>
                    <a:gd name="T0" fmla="*/ 10 w 10"/>
                    <a:gd name="T1" fmla="*/ 22 h 22"/>
                    <a:gd name="T2" fmla="*/ 2 w 10"/>
                    <a:gd name="T3" fmla="*/ 22 h 22"/>
                    <a:gd name="T4" fmla="*/ 2 w 10"/>
                    <a:gd name="T5" fmla="*/ 22 h 22"/>
                    <a:gd name="T6" fmla="*/ 0 w 10"/>
                    <a:gd name="T7" fmla="*/ 12 h 22"/>
                    <a:gd name="T8" fmla="*/ 6 w 10"/>
                    <a:gd name="T9" fmla="*/ 10 h 22"/>
                    <a:gd name="T10" fmla="*/ 6 w 10"/>
                    <a:gd name="T11" fmla="*/ 8 h 22"/>
                    <a:gd name="T12" fmla="*/ 2 w 10"/>
                    <a:gd name="T13" fmla="*/ 8 h 22"/>
                    <a:gd name="T14" fmla="*/ 0 w 10"/>
                    <a:gd name="T15" fmla="*/ 8 h 22"/>
                    <a:gd name="T16" fmla="*/ 0 w 10"/>
                    <a:gd name="T17" fmla="*/ 0 h 22"/>
                    <a:gd name="T18" fmla="*/ 2 w 10"/>
                    <a:gd name="T19" fmla="*/ 0 h 22"/>
                    <a:gd name="T20" fmla="*/ 10 w 10"/>
                    <a:gd name="T21" fmla="*/ 0 h 22"/>
                    <a:gd name="T22" fmla="*/ 10 w 10"/>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2">
                      <a:moveTo>
                        <a:pt x="10" y="22"/>
                      </a:moveTo>
                      <a:lnTo>
                        <a:pt x="2" y="22"/>
                      </a:lnTo>
                      <a:lnTo>
                        <a:pt x="2" y="22"/>
                      </a:lnTo>
                      <a:lnTo>
                        <a:pt x="0" y="12"/>
                      </a:lnTo>
                      <a:lnTo>
                        <a:pt x="6" y="10"/>
                      </a:lnTo>
                      <a:lnTo>
                        <a:pt x="6" y="8"/>
                      </a:lnTo>
                      <a:lnTo>
                        <a:pt x="2" y="8"/>
                      </a:lnTo>
                      <a:lnTo>
                        <a:pt x="0" y="8"/>
                      </a:lnTo>
                      <a:lnTo>
                        <a:pt x="0" y="0"/>
                      </a:lnTo>
                      <a:lnTo>
                        <a:pt x="2" y="0"/>
                      </a:lnTo>
                      <a:lnTo>
                        <a:pt x="10" y="0"/>
                      </a:lnTo>
                      <a:lnTo>
                        <a:pt x="10" y="22"/>
                      </a:lnTo>
                      <a:close/>
                    </a:path>
                  </a:pathLst>
                </a:custGeom>
                <a:solidFill>
                  <a:srgbClr val="3FFFFF"/>
                </a:solidFill>
                <a:ln w="1588">
                  <a:solidFill>
                    <a:srgbClr val="000000"/>
                  </a:solidFill>
                  <a:prstDash val="solid"/>
                  <a:round/>
                  <a:headEnd/>
                  <a:tailEnd/>
                </a:ln>
              </p:spPr>
              <p:txBody>
                <a:bodyPr/>
                <a:lstStyle/>
                <a:p>
                  <a:endParaRPr lang="en-AU"/>
                </a:p>
              </p:txBody>
            </p:sp>
            <p:sp>
              <p:nvSpPr>
                <p:cNvPr id="5560" name="Freeform 440"/>
                <p:cNvSpPr>
                  <a:spLocks/>
                </p:cNvSpPr>
                <p:nvPr/>
              </p:nvSpPr>
              <p:spPr bwMode="auto">
                <a:xfrm>
                  <a:off x="5358" y="869"/>
                  <a:ext cx="5" cy="3"/>
                </a:xfrm>
                <a:custGeom>
                  <a:avLst/>
                  <a:gdLst>
                    <a:gd name="T0" fmla="*/ 9 w 9"/>
                    <a:gd name="T1" fmla="*/ 4 h 6"/>
                    <a:gd name="T2" fmla="*/ 9 w 9"/>
                    <a:gd name="T3" fmla="*/ 6 h 6"/>
                    <a:gd name="T4" fmla="*/ 0 w 9"/>
                    <a:gd name="T5" fmla="*/ 6 h 6"/>
                    <a:gd name="T6" fmla="*/ 0 w 9"/>
                    <a:gd name="T7" fmla="*/ 0 h 6"/>
                    <a:gd name="T8" fmla="*/ 9 w 9"/>
                    <a:gd name="T9" fmla="*/ 0 h 6"/>
                    <a:gd name="T10" fmla="*/ 9 w 9"/>
                    <a:gd name="T11" fmla="*/ 4 h 6"/>
                  </a:gdLst>
                  <a:ahLst/>
                  <a:cxnLst>
                    <a:cxn ang="0">
                      <a:pos x="T0" y="T1"/>
                    </a:cxn>
                    <a:cxn ang="0">
                      <a:pos x="T2" y="T3"/>
                    </a:cxn>
                    <a:cxn ang="0">
                      <a:pos x="T4" y="T5"/>
                    </a:cxn>
                    <a:cxn ang="0">
                      <a:pos x="T6" y="T7"/>
                    </a:cxn>
                    <a:cxn ang="0">
                      <a:pos x="T8" y="T9"/>
                    </a:cxn>
                    <a:cxn ang="0">
                      <a:pos x="T10" y="T11"/>
                    </a:cxn>
                  </a:cxnLst>
                  <a:rect l="0" t="0" r="r" b="b"/>
                  <a:pathLst>
                    <a:path w="9" h="6">
                      <a:moveTo>
                        <a:pt x="9" y="4"/>
                      </a:moveTo>
                      <a:lnTo>
                        <a:pt x="9" y="6"/>
                      </a:lnTo>
                      <a:lnTo>
                        <a:pt x="0" y="6"/>
                      </a:lnTo>
                      <a:lnTo>
                        <a:pt x="0" y="0"/>
                      </a:lnTo>
                      <a:lnTo>
                        <a:pt x="9" y="0"/>
                      </a:lnTo>
                      <a:lnTo>
                        <a:pt x="9" y="4"/>
                      </a:lnTo>
                      <a:close/>
                    </a:path>
                  </a:pathLst>
                </a:custGeom>
                <a:solidFill>
                  <a:srgbClr val="3FFFFF"/>
                </a:solidFill>
                <a:ln w="1588">
                  <a:solidFill>
                    <a:srgbClr val="000000"/>
                  </a:solidFill>
                  <a:prstDash val="solid"/>
                  <a:round/>
                  <a:headEnd/>
                  <a:tailEnd/>
                </a:ln>
              </p:spPr>
              <p:txBody>
                <a:bodyPr/>
                <a:lstStyle/>
                <a:p>
                  <a:endParaRPr lang="en-AU"/>
                </a:p>
              </p:txBody>
            </p:sp>
            <p:sp>
              <p:nvSpPr>
                <p:cNvPr id="5561" name="Rectangle 441"/>
                <p:cNvSpPr>
                  <a:spLocks noChangeArrowheads="1"/>
                </p:cNvSpPr>
                <p:nvPr/>
              </p:nvSpPr>
              <p:spPr bwMode="auto">
                <a:xfrm>
                  <a:off x="5139" y="870"/>
                  <a:ext cx="6" cy="4"/>
                </a:xfrm>
                <a:prstGeom prst="rect">
                  <a:avLst/>
                </a:prstGeom>
                <a:solidFill>
                  <a:srgbClr val="3FFFFF"/>
                </a:solidFill>
                <a:ln w="1588">
                  <a:solidFill>
                    <a:srgbClr val="000000"/>
                  </a:solidFill>
                  <a:miter lim="800000"/>
                  <a:headEnd/>
                  <a:tailEnd/>
                </a:ln>
              </p:spPr>
              <p:txBody>
                <a:bodyPr/>
                <a:lstStyle/>
                <a:p>
                  <a:endParaRPr lang="en-AU"/>
                </a:p>
              </p:txBody>
            </p:sp>
            <p:sp>
              <p:nvSpPr>
                <p:cNvPr id="5562" name="Freeform 442"/>
                <p:cNvSpPr>
                  <a:spLocks/>
                </p:cNvSpPr>
                <p:nvPr/>
              </p:nvSpPr>
              <p:spPr bwMode="auto">
                <a:xfrm>
                  <a:off x="5454" y="870"/>
                  <a:ext cx="5" cy="3"/>
                </a:xfrm>
                <a:custGeom>
                  <a:avLst/>
                  <a:gdLst>
                    <a:gd name="T0" fmla="*/ 10 w 10"/>
                    <a:gd name="T1" fmla="*/ 4 h 6"/>
                    <a:gd name="T2" fmla="*/ 0 w 10"/>
                    <a:gd name="T3" fmla="*/ 6 h 6"/>
                    <a:gd name="T4" fmla="*/ 0 w 10"/>
                    <a:gd name="T5" fmla="*/ 0 h 6"/>
                    <a:gd name="T6" fmla="*/ 2 w 10"/>
                    <a:gd name="T7" fmla="*/ 0 h 6"/>
                    <a:gd name="T8" fmla="*/ 10 w 10"/>
                    <a:gd name="T9" fmla="*/ 0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lnTo>
                        <a:pt x="0" y="6"/>
                      </a:lnTo>
                      <a:lnTo>
                        <a:pt x="0" y="0"/>
                      </a:lnTo>
                      <a:lnTo>
                        <a:pt x="2" y="0"/>
                      </a:lnTo>
                      <a:lnTo>
                        <a:pt x="10" y="0"/>
                      </a:lnTo>
                      <a:lnTo>
                        <a:pt x="10" y="4"/>
                      </a:lnTo>
                      <a:close/>
                    </a:path>
                  </a:pathLst>
                </a:custGeom>
                <a:solidFill>
                  <a:srgbClr val="3FFFFF"/>
                </a:solidFill>
                <a:ln w="1588">
                  <a:solidFill>
                    <a:srgbClr val="000000"/>
                  </a:solidFill>
                  <a:prstDash val="solid"/>
                  <a:round/>
                  <a:headEnd/>
                  <a:tailEnd/>
                </a:ln>
              </p:spPr>
              <p:txBody>
                <a:bodyPr/>
                <a:lstStyle/>
                <a:p>
                  <a:endParaRPr lang="en-AU"/>
                </a:p>
              </p:txBody>
            </p:sp>
            <p:sp>
              <p:nvSpPr>
                <p:cNvPr id="5563" name="Freeform 443"/>
                <p:cNvSpPr>
                  <a:spLocks/>
                </p:cNvSpPr>
                <p:nvPr/>
              </p:nvSpPr>
              <p:spPr bwMode="auto">
                <a:xfrm>
                  <a:off x="5134" y="870"/>
                  <a:ext cx="4" cy="4"/>
                </a:xfrm>
                <a:custGeom>
                  <a:avLst/>
                  <a:gdLst>
                    <a:gd name="T0" fmla="*/ 8 w 8"/>
                    <a:gd name="T1" fmla="*/ 8 h 8"/>
                    <a:gd name="T2" fmla="*/ 2 w 8"/>
                    <a:gd name="T3" fmla="*/ 8 h 8"/>
                    <a:gd name="T4" fmla="*/ 0 w 8"/>
                    <a:gd name="T5" fmla="*/ 8 h 8"/>
                    <a:gd name="T6" fmla="*/ 0 w 8"/>
                    <a:gd name="T7" fmla="*/ 2 h 8"/>
                    <a:gd name="T8" fmla="*/ 2 w 8"/>
                    <a:gd name="T9" fmla="*/ 0 h 8"/>
                    <a:gd name="T10" fmla="*/ 8 w 8"/>
                    <a:gd name="T11" fmla="*/ 0 h 8"/>
                    <a:gd name="T12" fmla="*/ 8 w 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8"/>
                      </a:moveTo>
                      <a:lnTo>
                        <a:pt x="2" y="8"/>
                      </a:lnTo>
                      <a:lnTo>
                        <a:pt x="0" y="8"/>
                      </a:lnTo>
                      <a:lnTo>
                        <a:pt x="0" y="2"/>
                      </a:lnTo>
                      <a:lnTo>
                        <a:pt x="2" y="0"/>
                      </a:lnTo>
                      <a:lnTo>
                        <a:pt x="8" y="0"/>
                      </a:lnTo>
                      <a:lnTo>
                        <a:pt x="8" y="8"/>
                      </a:lnTo>
                      <a:close/>
                    </a:path>
                  </a:pathLst>
                </a:custGeom>
                <a:solidFill>
                  <a:srgbClr val="3FFFFF"/>
                </a:solidFill>
                <a:ln w="1588">
                  <a:solidFill>
                    <a:srgbClr val="000000"/>
                  </a:solidFill>
                  <a:prstDash val="solid"/>
                  <a:round/>
                  <a:headEnd/>
                  <a:tailEnd/>
                </a:ln>
              </p:spPr>
              <p:txBody>
                <a:bodyPr/>
                <a:lstStyle/>
                <a:p>
                  <a:endParaRPr lang="en-AU"/>
                </a:p>
              </p:txBody>
            </p:sp>
            <p:sp>
              <p:nvSpPr>
                <p:cNvPr id="5564" name="Freeform 444"/>
                <p:cNvSpPr>
                  <a:spLocks/>
                </p:cNvSpPr>
                <p:nvPr/>
              </p:nvSpPr>
              <p:spPr bwMode="auto">
                <a:xfrm>
                  <a:off x="5406" y="870"/>
                  <a:ext cx="46" cy="6"/>
                </a:xfrm>
                <a:custGeom>
                  <a:avLst/>
                  <a:gdLst>
                    <a:gd name="T0" fmla="*/ 92 w 92"/>
                    <a:gd name="T1" fmla="*/ 6 h 12"/>
                    <a:gd name="T2" fmla="*/ 2 w 92"/>
                    <a:gd name="T3" fmla="*/ 12 h 12"/>
                    <a:gd name="T4" fmla="*/ 0 w 92"/>
                    <a:gd name="T5" fmla="*/ 8 h 12"/>
                    <a:gd name="T6" fmla="*/ 0 w 92"/>
                    <a:gd name="T7" fmla="*/ 4 h 12"/>
                    <a:gd name="T8" fmla="*/ 14 w 92"/>
                    <a:gd name="T9" fmla="*/ 4 h 12"/>
                    <a:gd name="T10" fmla="*/ 14 w 92"/>
                    <a:gd name="T11" fmla="*/ 4 h 12"/>
                    <a:gd name="T12" fmla="*/ 16 w 92"/>
                    <a:gd name="T13" fmla="*/ 6 h 12"/>
                    <a:gd name="T14" fmla="*/ 18 w 92"/>
                    <a:gd name="T15" fmla="*/ 4 h 12"/>
                    <a:gd name="T16" fmla="*/ 29 w 92"/>
                    <a:gd name="T17" fmla="*/ 4 h 12"/>
                    <a:gd name="T18" fmla="*/ 29 w 92"/>
                    <a:gd name="T19" fmla="*/ 4 h 12"/>
                    <a:gd name="T20" fmla="*/ 31 w 92"/>
                    <a:gd name="T21" fmla="*/ 6 h 12"/>
                    <a:gd name="T22" fmla="*/ 35 w 92"/>
                    <a:gd name="T23" fmla="*/ 4 h 12"/>
                    <a:gd name="T24" fmla="*/ 41 w 92"/>
                    <a:gd name="T25" fmla="*/ 2 h 12"/>
                    <a:gd name="T26" fmla="*/ 43 w 92"/>
                    <a:gd name="T27" fmla="*/ 8 h 12"/>
                    <a:gd name="T28" fmla="*/ 44 w 92"/>
                    <a:gd name="T29" fmla="*/ 8 h 12"/>
                    <a:gd name="T30" fmla="*/ 44 w 92"/>
                    <a:gd name="T31" fmla="*/ 8 h 12"/>
                    <a:gd name="T32" fmla="*/ 46 w 92"/>
                    <a:gd name="T33" fmla="*/ 2 h 12"/>
                    <a:gd name="T34" fmla="*/ 58 w 92"/>
                    <a:gd name="T35" fmla="*/ 2 h 12"/>
                    <a:gd name="T36" fmla="*/ 58 w 92"/>
                    <a:gd name="T37" fmla="*/ 4 h 12"/>
                    <a:gd name="T38" fmla="*/ 60 w 92"/>
                    <a:gd name="T39" fmla="*/ 4 h 12"/>
                    <a:gd name="T40" fmla="*/ 62 w 92"/>
                    <a:gd name="T41" fmla="*/ 2 h 12"/>
                    <a:gd name="T42" fmla="*/ 73 w 92"/>
                    <a:gd name="T43" fmla="*/ 2 h 12"/>
                    <a:gd name="T44" fmla="*/ 77 w 92"/>
                    <a:gd name="T45" fmla="*/ 2 h 12"/>
                    <a:gd name="T46" fmla="*/ 77 w 92"/>
                    <a:gd name="T47" fmla="*/ 2 h 12"/>
                    <a:gd name="T48" fmla="*/ 85 w 92"/>
                    <a:gd name="T49" fmla="*/ 0 h 12"/>
                    <a:gd name="T50" fmla="*/ 90 w 92"/>
                    <a:gd name="T51" fmla="*/ 0 h 12"/>
                    <a:gd name="T52" fmla="*/ 92 w 92"/>
                    <a:gd name="T5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 h="12">
                      <a:moveTo>
                        <a:pt x="92" y="6"/>
                      </a:moveTo>
                      <a:lnTo>
                        <a:pt x="2" y="12"/>
                      </a:lnTo>
                      <a:lnTo>
                        <a:pt x="0" y="8"/>
                      </a:lnTo>
                      <a:lnTo>
                        <a:pt x="0" y="4"/>
                      </a:lnTo>
                      <a:lnTo>
                        <a:pt x="14" y="4"/>
                      </a:lnTo>
                      <a:lnTo>
                        <a:pt x="14" y="4"/>
                      </a:lnTo>
                      <a:lnTo>
                        <a:pt x="16" y="6"/>
                      </a:lnTo>
                      <a:lnTo>
                        <a:pt x="18" y="4"/>
                      </a:lnTo>
                      <a:lnTo>
                        <a:pt x="29" y="4"/>
                      </a:lnTo>
                      <a:lnTo>
                        <a:pt x="29" y="4"/>
                      </a:lnTo>
                      <a:lnTo>
                        <a:pt x="31" y="6"/>
                      </a:lnTo>
                      <a:lnTo>
                        <a:pt x="35" y="4"/>
                      </a:lnTo>
                      <a:lnTo>
                        <a:pt x="41" y="2"/>
                      </a:lnTo>
                      <a:lnTo>
                        <a:pt x="43" y="8"/>
                      </a:lnTo>
                      <a:lnTo>
                        <a:pt x="44" y="8"/>
                      </a:lnTo>
                      <a:lnTo>
                        <a:pt x="44" y="8"/>
                      </a:lnTo>
                      <a:lnTo>
                        <a:pt x="46" y="2"/>
                      </a:lnTo>
                      <a:lnTo>
                        <a:pt x="58" y="2"/>
                      </a:lnTo>
                      <a:lnTo>
                        <a:pt x="58" y="4"/>
                      </a:lnTo>
                      <a:lnTo>
                        <a:pt x="60" y="4"/>
                      </a:lnTo>
                      <a:lnTo>
                        <a:pt x="62" y="2"/>
                      </a:lnTo>
                      <a:lnTo>
                        <a:pt x="73" y="2"/>
                      </a:lnTo>
                      <a:lnTo>
                        <a:pt x="77" y="2"/>
                      </a:lnTo>
                      <a:lnTo>
                        <a:pt x="77" y="2"/>
                      </a:lnTo>
                      <a:lnTo>
                        <a:pt x="85" y="0"/>
                      </a:lnTo>
                      <a:lnTo>
                        <a:pt x="90" y="0"/>
                      </a:lnTo>
                      <a:lnTo>
                        <a:pt x="92" y="6"/>
                      </a:lnTo>
                      <a:close/>
                    </a:path>
                  </a:pathLst>
                </a:custGeom>
                <a:solidFill>
                  <a:srgbClr val="3FFFFF"/>
                </a:solidFill>
                <a:ln w="1588">
                  <a:solidFill>
                    <a:srgbClr val="000000"/>
                  </a:solidFill>
                  <a:prstDash val="solid"/>
                  <a:round/>
                  <a:headEnd/>
                  <a:tailEnd/>
                </a:ln>
              </p:spPr>
              <p:txBody>
                <a:bodyPr/>
                <a:lstStyle/>
                <a:p>
                  <a:endParaRPr lang="en-AU"/>
                </a:p>
              </p:txBody>
            </p:sp>
            <p:sp>
              <p:nvSpPr>
                <p:cNvPr id="5565" name="Freeform 445"/>
                <p:cNvSpPr>
                  <a:spLocks/>
                </p:cNvSpPr>
                <p:nvPr/>
              </p:nvSpPr>
              <p:spPr bwMode="auto">
                <a:xfrm>
                  <a:off x="5127" y="870"/>
                  <a:ext cx="6" cy="5"/>
                </a:xfrm>
                <a:custGeom>
                  <a:avLst/>
                  <a:gdLst>
                    <a:gd name="T0" fmla="*/ 10 w 12"/>
                    <a:gd name="T1" fmla="*/ 6 h 10"/>
                    <a:gd name="T2" fmla="*/ 10 w 12"/>
                    <a:gd name="T3" fmla="*/ 8 h 10"/>
                    <a:gd name="T4" fmla="*/ 4 w 12"/>
                    <a:gd name="T5" fmla="*/ 10 h 10"/>
                    <a:gd name="T6" fmla="*/ 0 w 12"/>
                    <a:gd name="T7" fmla="*/ 10 h 10"/>
                    <a:gd name="T8" fmla="*/ 0 w 12"/>
                    <a:gd name="T9" fmla="*/ 6 h 10"/>
                    <a:gd name="T10" fmla="*/ 0 w 12"/>
                    <a:gd name="T11" fmla="*/ 0 h 10"/>
                    <a:gd name="T12" fmla="*/ 12 w 12"/>
                    <a:gd name="T13" fmla="*/ 0 h 10"/>
                    <a:gd name="T14" fmla="*/ 10 w 12"/>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10" y="6"/>
                      </a:moveTo>
                      <a:lnTo>
                        <a:pt x="10" y="8"/>
                      </a:lnTo>
                      <a:lnTo>
                        <a:pt x="4" y="10"/>
                      </a:lnTo>
                      <a:lnTo>
                        <a:pt x="0" y="10"/>
                      </a:lnTo>
                      <a:lnTo>
                        <a:pt x="0" y="6"/>
                      </a:lnTo>
                      <a:lnTo>
                        <a:pt x="0" y="0"/>
                      </a:lnTo>
                      <a:lnTo>
                        <a:pt x="12" y="0"/>
                      </a:lnTo>
                      <a:lnTo>
                        <a:pt x="10" y="6"/>
                      </a:lnTo>
                      <a:close/>
                    </a:path>
                  </a:pathLst>
                </a:custGeom>
                <a:solidFill>
                  <a:srgbClr val="3FFFFF"/>
                </a:solidFill>
                <a:ln w="1588">
                  <a:solidFill>
                    <a:srgbClr val="000000"/>
                  </a:solidFill>
                  <a:prstDash val="solid"/>
                  <a:round/>
                  <a:headEnd/>
                  <a:tailEnd/>
                </a:ln>
              </p:spPr>
              <p:txBody>
                <a:bodyPr/>
                <a:lstStyle/>
                <a:p>
                  <a:endParaRPr lang="en-AU"/>
                </a:p>
              </p:txBody>
            </p:sp>
            <p:sp>
              <p:nvSpPr>
                <p:cNvPr id="5566" name="Freeform 446"/>
                <p:cNvSpPr>
                  <a:spLocks/>
                </p:cNvSpPr>
                <p:nvPr/>
              </p:nvSpPr>
              <p:spPr bwMode="auto">
                <a:xfrm>
                  <a:off x="5114" y="871"/>
                  <a:ext cx="4" cy="5"/>
                </a:xfrm>
                <a:custGeom>
                  <a:avLst/>
                  <a:gdLst>
                    <a:gd name="T0" fmla="*/ 10 w 10"/>
                    <a:gd name="T1" fmla="*/ 8 h 10"/>
                    <a:gd name="T2" fmla="*/ 2 w 10"/>
                    <a:gd name="T3" fmla="*/ 10 h 10"/>
                    <a:gd name="T4" fmla="*/ 0 w 10"/>
                    <a:gd name="T5" fmla="*/ 6 h 10"/>
                    <a:gd name="T6" fmla="*/ 2 w 10"/>
                    <a:gd name="T7" fmla="*/ 0 h 10"/>
                    <a:gd name="T8" fmla="*/ 8 w 10"/>
                    <a:gd name="T9" fmla="*/ 0 h 10"/>
                    <a:gd name="T10" fmla="*/ 10 w 10"/>
                    <a:gd name="T11" fmla="*/ 0 h 10"/>
                    <a:gd name="T12" fmla="*/ 10 w 1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8"/>
                      </a:moveTo>
                      <a:lnTo>
                        <a:pt x="2" y="10"/>
                      </a:lnTo>
                      <a:lnTo>
                        <a:pt x="0" y="6"/>
                      </a:lnTo>
                      <a:lnTo>
                        <a:pt x="2" y="0"/>
                      </a:lnTo>
                      <a:lnTo>
                        <a:pt x="8" y="0"/>
                      </a:lnTo>
                      <a:lnTo>
                        <a:pt x="10" y="0"/>
                      </a:lnTo>
                      <a:lnTo>
                        <a:pt x="10" y="8"/>
                      </a:lnTo>
                      <a:close/>
                    </a:path>
                  </a:pathLst>
                </a:custGeom>
                <a:solidFill>
                  <a:srgbClr val="3FFFFF"/>
                </a:solidFill>
                <a:ln w="1588">
                  <a:solidFill>
                    <a:srgbClr val="000000"/>
                  </a:solidFill>
                  <a:prstDash val="solid"/>
                  <a:round/>
                  <a:headEnd/>
                  <a:tailEnd/>
                </a:ln>
              </p:spPr>
              <p:txBody>
                <a:bodyPr/>
                <a:lstStyle/>
                <a:p>
                  <a:endParaRPr lang="en-AU"/>
                </a:p>
              </p:txBody>
            </p:sp>
            <p:sp>
              <p:nvSpPr>
                <p:cNvPr id="5567" name="Freeform 447"/>
                <p:cNvSpPr>
                  <a:spLocks/>
                </p:cNvSpPr>
                <p:nvPr/>
              </p:nvSpPr>
              <p:spPr bwMode="auto">
                <a:xfrm>
                  <a:off x="5120" y="871"/>
                  <a:ext cx="6" cy="4"/>
                </a:xfrm>
                <a:custGeom>
                  <a:avLst/>
                  <a:gdLst>
                    <a:gd name="T0" fmla="*/ 11 w 11"/>
                    <a:gd name="T1" fmla="*/ 4 h 8"/>
                    <a:gd name="T2" fmla="*/ 11 w 11"/>
                    <a:gd name="T3" fmla="*/ 6 h 8"/>
                    <a:gd name="T4" fmla="*/ 2 w 11"/>
                    <a:gd name="T5" fmla="*/ 8 h 8"/>
                    <a:gd name="T6" fmla="*/ 0 w 11"/>
                    <a:gd name="T7" fmla="*/ 8 h 8"/>
                    <a:gd name="T8" fmla="*/ 0 w 11"/>
                    <a:gd name="T9" fmla="*/ 0 h 8"/>
                    <a:gd name="T10" fmla="*/ 9 w 11"/>
                    <a:gd name="T11" fmla="*/ 0 h 8"/>
                    <a:gd name="T12" fmla="*/ 11 w 1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1" y="4"/>
                      </a:moveTo>
                      <a:lnTo>
                        <a:pt x="11" y="6"/>
                      </a:lnTo>
                      <a:lnTo>
                        <a:pt x="2" y="8"/>
                      </a:lnTo>
                      <a:lnTo>
                        <a:pt x="0" y="8"/>
                      </a:lnTo>
                      <a:lnTo>
                        <a:pt x="0" y="0"/>
                      </a:lnTo>
                      <a:lnTo>
                        <a:pt x="9" y="0"/>
                      </a:lnTo>
                      <a:lnTo>
                        <a:pt x="11" y="4"/>
                      </a:lnTo>
                      <a:close/>
                    </a:path>
                  </a:pathLst>
                </a:custGeom>
                <a:solidFill>
                  <a:srgbClr val="3FFFFF"/>
                </a:solidFill>
                <a:ln w="1588">
                  <a:solidFill>
                    <a:srgbClr val="000000"/>
                  </a:solidFill>
                  <a:prstDash val="solid"/>
                  <a:round/>
                  <a:headEnd/>
                  <a:tailEnd/>
                </a:ln>
              </p:spPr>
              <p:txBody>
                <a:bodyPr/>
                <a:lstStyle/>
                <a:p>
                  <a:endParaRPr lang="en-AU"/>
                </a:p>
              </p:txBody>
            </p:sp>
            <p:sp>
              <p:nvSpPr>
                <p:cNvPr id="5568" name="Rectangle 448"/>
                <p:cNvSpPr>
                  <a:spLocks noChangeArrowheads="1"/>
                </p:cNvSpPr>
                <p:nvPr/>
              </p:nvSpPr>
              <p:spPr bwMode="auto">
                <a:xfrm>
                  <a:off x="5244" y="871"/>
                  <a:ext cx="1" cy="5"/>
                </a:xfrm>
                <a:prstGeom prst="rect">
                  <a:avLst/>
                </a:prstGeom>
                <a:solidFill>
                  <a:srgbClr val="3FFFFF"/>
                </a:solidFill>
                <a:ln w="1588">
                  <a:solidFill>
                    <a:srgbClr val="000000"/>
                  </a:solidFill>
                  <a:miter lim="800000"/>
                  <a:headEnd/>
                  <a:tailEnd/>
                </a:ln>
              </p:spPr>
              <p:txBody>
                <a:bodyPr/>
                <a:lstStyle/>
                <a:p>
                  <a:endParaRPr lang="en-AU"/>
                </a:p>
              </p:txBody>
            </p:sp>
            <p:sp>
              <p:nvSpPr>
                <p:cNvPr id="5569" name="Freeform 449"/>
                <p:cNvSpPr>
                  <a:spLocks/>
                </p:cNvSpPr>
                <p:nvPr/>
              </p:nvSpPr>
              <p:spPr bwMode="auto">
                <a:xfrm>
                  <a:off x="5109" y="871"/>
                  <a:ext cx="4" cy="5"/>
                </a:xfrm>
                <a:custGeom>
                  <a:avLst/>
                  <a:gdLst>
                    <a:gd name="T0" fmla="*/ 7 w 7"/>
                    <a:gd name="T1" fmla="*/ 6 h 10"/>
                    <a:gd name="T2" fmla="*/ 7 w 7"/>
                    <a:gd name="T3" fmla="*/ 10 h 10"/>
                    <a:gd name="T4" fmla="*/ 0 w 7"/>
                    <a:gd name="T5" fmla="*/ 10 h 10"/>
                    <a:gd name="T6" fmla="*/ 0 w 7"/>
                    <a:gd name="T7" fmla="*/ 2 h 10"/>
                    <a:gd name="T8" fmla="*/ 0 w 7"/>
                    <a:gd name="T9" fmla="*/ 0 h 10"/>
                    <a:gd name="T10" fmla="*/ 4 w 7"/>
                    <a:gd name="T11" fmla="*/ 0 h 10"/>
                    <a:gd name="T12" fmla="*/ 7 w 7"/>
                    <a:gd name="T13" fmla="*/ 0 h 10"/>
                    <a:gd name="T14" fmla="*/ 7 w 7"/>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7" y="6"/>
                      </a:moveTo>
                      <a:lnTo>
                        <a:pt x="7" y="10"/>
                      </a:lnTo>
                      <a:lnTo>
                        <a:pt x="0" y="10"/>
                      </a:lnTo>
                      <a:lnTo>
                        <a:pt x="0" y="2"/>
                      </a:lnTo>
                      <a:lnTo>
                        <a:pt x="0" y="0"/>
                      </a:lnTo>
                      <a:lnTo>
                        <a:pt x="4" y="0"/>
                      </a:lnTo>
                      <a:lnTo>
                        <a:pt x="7" y="0"/>
                      </a:lnTo>
                      <a:lnTo>
                        <a:pt x="7" y="6"/>
                      </a:lnTo>
                      <a:close/>
                    </a:path>
                  </a:pathLst>
                </a:custGeom>
                <a:solidFill>
                  <a:srgbClr val="3FFFFF"/>
                </a:solidFill>
                <a:ln w="1588">
                  <a:solidFill>
                    <a:srgbClr val="000000"/>
                  </a:solidFill>
                  <a:prstDash val="solid"/>
                  <a:round/>
                  <a:headEnd/>
                  <a:tailEnd/>
                </a:ln>
              </p:spPr>
              <p:txBody>
                <a:bodyPr/>
                <a:lstStyle/>
                <a:p>
                  <a:endParaRPr lang="en-AU"/>
                </a:p>
              </p:txBody>
            </p:sp>
            <p:sp>
              <p:nvSpPr>
                <p:cNvPr id="5570" name="Freeform 450"/>
                <p:cNvSpPr>
                  <a:spLocks/>
                </p:cNvSpPr>
                <p:nvPr/>
              </p:nvSpPr>
              <p:spPr bwMode="auto">
                <a:xfrm>
                  <a:off x="5236" y="871"/>
                  <a:ext cx="6" cy="5"/>
                </a:xfrm>
                <a:custGeom>
                  <a:avLst/>
                  <a:gdLst>
                    <a:gd name="T0" fmla="*/ 12 w 12"/>
                    <a:gd name="T1" fmla="*/ 10 h 10"/>
                    <a:gd name="T2" fmla="*/ 2 w 12"/>
                    <a:gd name="T3" fmla="*/ 10 h 10"/>
                    <a:gd name="T4" fmla="*/ 0 w 12"/>
                    <a:gd name="T5" fmla="*/ 0 h 10"/>
                    <a:gd name="T6" fmla="*/ 6 w 12"/>
                    <a:gd name="T7" fmla="*/ 0 h 10"/>
                    <a:gd name="T8" fmla="*/ 12 w 12"/>
                    <a:gd name="T9" fmla="*/ 0 h 10"/>
                    <a:gd name="T10" fmla="*/ 12 w 12"/>
                    <a:gd name="T11" fmla="*/ 10 h 10"/>
                  </a:gdLst>
                  <a:ahLst/>
                  <a:cxnLst>
                    <a:cxn ang="0">
                      <a:pos x="T0" y="T1"/>
                    </a:cxn>
                    <a:cxn ang="0">
                      <a:pos x="T2" y="T3"/>
                    </a:cxn>
                    <a:cxn ang="0">
                      <a:pos x="T4" y="T5"/>
                    </a:cxn>
                    <a:cxn ang="0">
                      <a:pos x="T6" y="T7"/>
                    </a:cxn>
                    <a:cxn ang="0">
                      <a:pos x="T8" y="T9"/>
                    </a:cxn>
                    <a:cxn ang="0">
                      <a:pos x="T10" y="T11"/>
                    </a:cxn>
                  </a:cxnLst>
                  <a:rect l="0" t="0" r="r" b="b"/>
                  <a:pathLst>
                    <a:path w="12" h="10">
                      <a:moveTo>
                        <a:pt x="12" y="10"/>
                      </a:moveTo>
                      <a:lnTo>
                        <a:pt x="2" y="10"/>
                      </a:lnTo>
                      <a:lnTo>
                        <a:pt x="0" y="0"/>
                      </a:lnTo>
                      <a:lnTo>
                        <a:pt x="6" y="0"/>
                      </a:lnTo>
                      <a:lnTo>
                        <a:pt x="12" y="0"/>
                      </a:lnTo>
                      <a:lnTo>
                        <a:pt x="12" y="10"/>
                      </a:lnTo>
                      <a:close/>
                    </a:path>
                  </a:pathLst>
                </a:custGeom>
                <a:solidFill>
                  <a:srgbClr val="3FFFFF"/>
                </a:solidFill>
                <a:ln w="1588">
                  <a:solidFill>
                    <a:srgbClr val="000000"/>
                  </a:solidFill>
                  <a:prstDash val="solid"/>
                  <a:round/>
                  <a:headEnd/>
                  <a:tailEnd/>
                </a:ln>
              </p:spPr>
              <p:txBody>
                <a:bodyPr/>
                <a:lstStyle/>
                <a:p>
                  <a:endParaRPr lang="en-AU"/>
                </a:p>
              </p:txBody>
            </p:sp>
            <p:sp>
              <p:nvSpPr>
                <p:cNvPr id="5571" name="Freeform 451"/>
                <p:cNvSpPr>
                  <a:spLocks/>
                </p:cNvSpPr>
                <p:nvPr/>
              </p:nvSpPr>
              <p:spPr bwMode="auto">
                <a:xfrm>
                  <a:off x="5101" y="871"/>
                  <a:ext cx="6" cy="5"/>
                </a:xfrm>
                <a:custGeom>
                  <a:avLst/>
                  <a:gdLst>
                    <a:gd name="T0" fmla="*/ 12 w 12"/>
                    <a:gd name="T1" fmla="*/ 10 h 10"/>
                    <a:gd name="T2" fmla="*/ 2 w 12"/>
                    <a:gd name="T3" fmla="*/ 10 h 10"/>
                    <a:gd name="T4" fmla="*/ 0 w 12"/>
                    <a:gd name="T5" fmla="*/ 10 h 10"/>
                    <a:gd name="T6" fmla="*/ 0 w 12"/>
                    <a:gd name="T7" fmla="*/ 2 h 10"/>
                    <a:gd name="T8" fmla="*/ 0 w 12"/>
                    <a:gd name="T9" fmla="*/ 2 h 10"/>
                    <a:gd name="T10" fmla="*/ 4 w 12"/>
                    <a:gd name="T11" fmla="*/ 0 h 10"/>
                    <a:gd name="T12" fmla="*/ 12 w 12"/>
                    <a:gd name="T13" fmla="*/ 0 h 10"/>
                    <a:gd name="T14" fmla="*/ 1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12" y="10"/>
                      </a:moveTo>
                      <a:lnTo>
                        <a:pt x="2" y="10"/>
                      </a:lnTo>
                      <a:lnTo>
                        <a:pt x="0" y="10"/>
                      </a:lnTo>
                      <a:lnTo>
                        <a:pt x="0" y="2"/>
                      </a:lnTo>
                      <a:lnTo>
                        <a:pt x="0" y="2"/>
                      </a:lnTo>
                      <a:lnTo>
                        <a:pt x="4" y="0"/>
                      </a:lnTo>
                      <a:lnTo>
                        <a:pt x="12" y="0"/>
                      </a:lnTo>
                      <a:lnTo>
                        <a:pt x="12" y="10"/>
                      </a:lnTo>
                      <a:close/>
                    </a:path>
                  </a:pathLst>
                </a:custGeom>
                <a:solidFill>
                  <a:srgbClr val="3FFFFF"/>
                </a:solidFill>
                <a:ln w="1588">
                  <a:solidFill>
                    <a:srgbClr val="000000"/>
                  </a:solidFill>
                  <a:prstDash val="solid"/>
                  <a:round/>
                  <a:headEnd/>
                  <a:tailEnd/>
                </a:ln>
              </p:spPr>
              <p:txBody>
                <a:bodyPr/>
                <a:lstStyle/>
                <a:p>
                  <a:endParaRPr lang="en-AU"/>
                </a:p>
              </p:txBody>
            </p:sp>
            <p:sp>
              <p:nvSpPr>
                <p:cNvPr id="5572" name="Freeform 452"/>
                <p:cNvSpPr>
                  <a:spLocks/>
                </p:cNvSpPr>
                <p:nvPr/>
              </p:nvSpPr>
              <p:spPr bwMode="auto">
                <a:xfrm>
                  <a:off x="5223" y="871"/>
                  <a:ext cx="12" cy="6"/>
                </a:xfrm>
                <a:custGeom>
                  <a:avLst/>
                  <a:gdLst>
                    <a:gd name="T0" fmla="*/ 25 w 25"/>
                    <a:gd name="T1" fmla="*/ 10 h 12"/>
                    <a:gd name="T2" fmla="*/ 0 w 25"/>
                    <a:gd name="T3" fmla="*/ 12 h 12"/>
                    <a:gd name="T4" fmla="*/ 0 w 25"/>
                    <a:gd name="T5" fmla="*/ 2 h 12"/>
                    <a:gd name="T6" fmla="*/ 12 w 25"/>
                    <a:gd name="T7" fmla="*/ 2 h 12"/>
                    <a:gd name="T8" fmla="*/ 12 w 25"/>
                    <a:gd name="T9" fmla="*/ 6 h 12"/>
                    <a:gd name="T10" fmla="*/ 14 w 25"/>
                    <a:gd name="T11" fmla="*/ 6 h 12"/>
                    <a:gd name="T12" fmla="*/ 14 w 25"/>
                    <a:gd name="T13" fmla="*/ 6 h 12"/>
                    <a:gd name="T14" fmla="*/ 16 w 25"/>
                    <a:gd name="T15" fmla="*/ 2 h 12"/>
                    <a:gd name="T16" fmla="*/ 18 w 25"/>
                    <a:gd name="T17" fmla="*/ 0 h 12"/>
                    <a:gd name="T18" fmla="*/ 25 w 25"/>
                    <a:gd name="T19" fmla="*/ 2 h 12"/>
                    <a:gd name="T20" fmla="*/ 25 w 25"/>
                    <a:gd name="T21"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2">
                      <a:moveTo>
                        <a:pt x="25" y="10"/>
                      </a:moveTo>
                      <a:lnTo>
                        <a:pt x="0" y="12"/>
                      </a:lnTo>
                      <a:lnTo>
                        <a:pt x="0" y="2"/>
                      </a:lnTo>
                      <a:lnTo>
                        <a:pt x="12" y="2"/>
                      </a:lnTo>
                      <a:lnTo>
                        <a:pt x="12" y="6"/>
                      </a:lnTo>
                      <a:lnTo>
                        <a:pt x="14" y="6"/>
                      </a:lnTo>
                      <a:lnTo>
                        <a:pt x="14" y="6"/>
                      </a:lnTo>
                      <a:lnTo>
                        <a:pt x="16" y="2"/>
                      </a:lnTo>
                      <a:lnTo>
                        <a:pt x="18" y="0"/>
                      </a:lnTo>
                      <a:lnTo>
                        <a:pt x="25" y="2"/>
                      </a:lnTo>
                      <a:lnTo>
                        <a:pt x="25" y="10"/>
                      </a:lnTo>
                      <a:close/>
                    </a:path>
                  </a:pathLst>
                </a:custGeom>
                <a:solidFill>
                  <a:srgbClr val="3FFFFF"/>
                </a:solidFill>
                <a:ln w="1588">
                  <a:solidFill>
                    <a:srgbClr val="000000"/>
                  </a:solidFill>
                  <a:prstDash val="solid"/>
                  <a:round/>
                  <a:headEnd/>
                  <a:tailEnd/>
                </a:ln>
              </p:spPr>
              <p:txBody>
                <a:bodyPr/>
                <a:lstStyle/>
                <a:p>
                  <a:endParaRPr lang="en-AU"/>
                </a:p>
              </p:txBody>
            </p:sp>
            <p:sp>
              <p:nvSpPr>
                <p:cNvPr id="5573" name="Freeform 453"/>
                <p:cNvSpPr>
                  <a:spLocks/>
                </p:cNvSpPr>
                <p:nvPr/>
              </p:nvSpPr>
              <p:spPr bwMode="auto">
                <a:xfrm>
                  <a:off x="5095" y="872"/>
                  <a:ext cx="5" cy="4"/>
                </a:xfrm>
                <a:custGeom>
                  <a:avLst/>
                  <a:gdLst>
                    <a:gd name="T0" fmla="*/ 10 w 10"/>
                    <a:gd name="T1" fmla="*/ 8 h 8"/>
                    <a:gd name="T2" fmla="*/ 4 w 10"/>
                    <a:gd name="T3" fmla="*/ 8 h 8"/>
                    <a:gd name="T4" fmla="*/ 0 w 10"/>
                    <a:gd name="T5" fmla="*/ 8 h 8"/>
                    <a:gd name="T6" fmla="*/ 0 w 10"/>
                    <a:gd name="T7" fmla="*/ 0 h 8"/>
                    <a:gd name="T8" fmla="*/ 10 w 10"/>
                    <a:gd name="T9" fmla="*/ 0 h 8"/>
                    <a:gd name="T10" fmla="*/ 10 w 10"/>
                    <a:gd name="T11" fmla="*/ 8 h 8"/>
                  </a:gdLst>
                  <a:ahLst/>
                  <a:cxnLst>
                    <a:cxn ang="0">
                      <a:pos x="T0" y="T1"/>
                    </a:cxn>
                    <a:cxn ang="0">
                      <a:pos x="T2" y="T3"/>
                    </a:cxn>
                    <a:cxn ang="0">
                      <a:pos x="T4" y="T5"/>
                    </a:cxn>
                    <a:cxn ang="0">
                      <a:pos x="T6" y="T7"/>
                    </a:cxn>
                    <a:cxn ang="0">
                      <a:pos x="T8" y="T9"/>
                    </a:cxn>
                    <a:cxn ang="0">
                      <a:pos x="T10" y="T11"/>
                    </a:cxn>
                  </a:cxnLst>
                  <a:rect l="0" t="0" r="r" b="b"/>
                  <a:pathLst>
                    <a:path w="10" h="8">
                      <a:moveTo>
                        <a:pt x="10" y="8"/>
                      </a:moveTo>
                      <a:lnTo>
                        <a:pt x="4" y="8"/>
                      </a:lnTo>
                      <a:lnTo>
                        <a:pt x="0" y="8"/>
                      </a:lnTo>
                      <a:lnTo>
                        <a:pt x="0" y="0"/>
                      </a:lnTo>
                      <a:lnTo>
                        <a:pt x="10" y="0"/>
                      </a:lnTo>
                      <a:lnTo>
                        <a:pt x="10" y="8"/>
                      </a:lnTo>
                      <a:close/>
                    </a:path>
                  </a:pathLst>
                </a:custGeom>
                <a:solidFill>
                  <a:srgbClr val="3FFFFF"/>
                </a:solidFill>
                <a:ln w="1588">
                  <a:solidFill>
                    <a:srgbClr val="000000"/>
                  </a:solidFill>
                  <a:prstDash val="solid"/>
                  <a:round/>
                  <a:headEnd/>
                  <a:tailEnd/>
                </a:ln>
              </p:spPr>
              <p:txBody>
                <a:bodyPr/>
                <a:lstStyle/>
                <a:p>
                  <a:endParaRPr lang="en-AU"/>
                </a:p>
              </p:txBody>
            </p:sp>
            <p:sp>
              <p:nvSpPr>
                <p:cNvPr id="5574" name="Freeform 454"/>
                <p:cNvSpPr>
                  <a:spLocks/>
                </p:cNvSpPr>
                <p:nvPr/>
              </p:nvSpPr>
              <p:spPr bwMode="auto">
                <a:xfrm>
                  <a:off x="5026" y="872"/>
                  <a:ext cx="2" cy="14"/>
                </a:xfrm>
                <a:custGeom>
                  <a:avLst/>
                  <a:gdLst>
                    <a:gd name="T0" fmla="*/ 4 w 4"/>
                    <a:gd name="T1" fmla="*/ 25 h 27"/>
                    <a:gd name="T2" fmla="*/ 2 w 4"/>
                    <a:gd name="T3" fmla="*/ 27 h 27"/>
                    <a:gd name="T4" fmla="*/ 0 w 4"/>
                    <a:gd name="T5" fmla="*/ 27 h 27"/>
                    <a:gd name="T6" fmla="*/ 0 w 4"/>
                    <a:gd name="T7" fmla="*/ 0 h 27"/>
                    <a:gd name="T8" fmla="*/ 4 w 4"/>
                    <a:gd name="T9" fmla="*/ 0 h 27"/>
                    <a:gd name="T10" fmla="*/ 4 w 4"/>
                    <a:gd name="T11" fmla="*/ 25 h 27"/>
                  </a:gdLst>
                  <a:ahLst/>
                  <a:cxnLst>
                    <a:cxn ang="0">
                      <a:pos x="T0" y="T1"/>
                    </a:cxn>
                    <a:cxn ang="0">
                      <a:pos x="T2" y="T3"/>
                    </a:cxn>
                    <a:cxn ang="0">
                      <a:pos x="T4" y="T5"/>
                    </a:cxn>
                    <a:cxn ang="0">
                      <a:pos x="T6" y="T7"/>
                    </a:cxn>
                    <a:cxn ang="0">
                      <a:pos x="T8" y="T9"/>
                    </a:cxn>
                    <a:cxn ang="0">
                      <a:pos x="T10" y="T11"/>
                    </a:cxn>
                  </a:cxnLst>
                  <a:rect l="0" t="0" r="r" b="b"/>
                  <a:pathLst>
                    <a:path w="4" h="27">
                      <a:moveTo>
                        <a:pt x="4" y="25"/>
                      </a:moveTo>
                      <a:lnTo>
                        <a:pt x="2" y="27"/>
                      </a:lnTo>
                      <a:lnTo>
                        <a:pt x="0" y="27"/>
                      </a:lnTo>
                      <a:lnTo>
                        <a:pt x="0" y="0"/>
                      </a:lnTo>
                      <a:lnTo>
                        <a:pt x="4" y="0"/>
                      </a:lnTo>
                      <a:lnTo>
                        <a:pt x="4" y="25"/>
                      </a:lnTo>
                      <a:close/>
                    </a:path>
                  </a:pathLst>
                </a:custGeom>
                <a:solidFill>
                  <a:srgbClr val="3FFFFF"/>
                </a:solidFill>
                <a:ln w="1588">
                  <a:solidFill>
                    <a:srgbClr val="000000"/>
                  </a:solidFill>
                  <a:prstDash val="solid"/>
                  <a:round/>
                  <a:headEnd/>
                  <a:tailEnd/>
                </a:ln>
              </p:spPr>
              <p:txBody>
                <a:bodyPr/>
                <a:lstStyle/>
                <a:p>
                  <a:endParaRPr lang="en-AU"/>
                </a:p>
              </p:txBody>
            </p:sp>
            <p:sp>
              <p:nvSpPr>
                <p:cNvPr id="5575" name="Freeform 455"/>
                <p:cNvSpPr>
                  <a:spLocks/>
                </p:cNvSpPr>
                <p:nvPr/>
              </p:nvSpPr>
              <p:spPr bwMode="auto">
                <a:xfrm>
                  <a:off x="5217" y="872"/>
                  <a:ext cx="4" cy="5"/>
                </a:xfrm>
                <a:custGeom>
                  <a:avLst/>
                  <a:gdLst>
                    <a:gd name="T0" fmla="*/ 7 w 7"/>
                    <a:gd name="T1" fmla="*/ 10 h 10"/>
                    <a:gd name="T2" fmla="*/ 2 w 7"/>
                    <a:gd name="T3" fmla="*/ 10 h 10"/>
                    <a:gd name="T4" fmla="*/ 0 w 7"/>
                    <a:gd name="T5" fmla="*/ 10 h 10"/>
                    <a:gd name="T6" fmla="*/ 0 w 7"/>
                    <a:gd name="T7" fmla="*/ 0 h 10"/>
                    <a:gd name="T8" fmla="*/ 2 w 7"/>
                    <a:gd name="T9" fmla="*/ 0 h 10"/>
                    <a:gd name="T10" fmla="*/ 7 w 7"/>
                    <a:gd name="T11" fmla="*/ 0 h 10"/>
                    <a:gd name="T12" fmla="*/ 7 w 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7" y="10"/>
                      </a:moveTo>
                      <a:lnTo>
                        <a:pt x="2" y="10"/>
                      </a:lnTo>
                      <a:lnTo>
                        <a:pt x="0" y="10"/>
                      </a:lnTo>
                      <a:lnTo>
                        <a:pt x="0" y="0"/>
                      </a:lnTo>
                      <a:lnTo>
                        <a:pt x="2" y="0"/>
                      </a:lnTo>
                      <a:lnTo>
                        <a:pt x="7" y="0"/>
                      </a:lnTo>
                      <a:lnTo>
                        <a:pt x="7" y="10"/>
                      </a:lnTo>
                      <a:close/>
                    </a:path>
                  </a:pathLst>
                </a:custGeom>
                <a:solidFill>
                  <a:srgbClr val="3FFFFF"/>
                </a:solidFill>
                <a:ln w="1588">
                  <a:solidFill>
                    <a:srgbClr val="000000"/>
                  </a:solidFill>
                  <a:prstDash val="solid"/>
                  <a:round/>
                  <a:headEnd/>
                  <a:tailEnd/>
                </a:ln>
              </p:spPr>
              <p:txBody>
                <a:bodyPr/>
                <a:lstStyle/>
                <a:p>
                  <a:endParaRPr lang="en-AU"/>
                </a:p>
              </p:txBody>
            </p:sp>
            <p:sp>
              <p:nvSpPr>
                <p:cNvPr id="5576" name="Rectangle 456"/>
                <p:cNvSpPr>
                  <a:spLocks noChangeArrowheads="1"/>
                </p:cNvSpPr>
                <p:nvPr/>
              </p:nvSpPr>
              <p:spPr bwMode="auto">
                <a:xfrm>
                  <a:off x="5334" y="872"/>
                  <a:ext cx="1" cy="4"/>
                </a:xfrm>
                <a:prstGeom prst="rect">
                  <a:avLst/>
                </a:prstGeom>
                <a:solidFill>
                  <a:srgbClr val="00C2C2"/>
                </a:solidFill>
                <a:ln w="1588">
                  <a:solidFill>
                    <a:srgbClr val="000000"/>
                  </a:solidFill>
                  <a:miter lim="800000"/>
                  <a:headEnd/>
                  <a:tailEnd/>
                </a:ln>
              </p:spPr>
              <p:txBody>
                <a:bodyPr/>
                <a:lstStyle/>
                <a:p>
                  <a:endParaRPr lang="en-AU"/>
                </a:p>
              </p:txBody>
            </p:sp>
            <p:sp>
              <p:nvSpPr>
                <p:cNvPr id="5577" name="Freeform 457"/>
                <p:cNvSpPr>
                  <a:spLocks/>
                </p:cNvSpPr>
                <p:nvPr/>
              </p:nvSpPr>
              <p:spPr bwMode="auto">
                <a:xfrm>
                  <a:off x="4767" y="872"/>
                  <a:ext cx="822" cy="59"/>
                </a:xfrm>
                <a:custGeom>
                  <a:avLst/>
                  <a:gdLst>
                    <a:gd name="T0" fmla="*/ 1386 w 1643"/>
                    <a:gd name="T1" fmla="*/ 31 h 117"/>
                    <a:gd name="T2" fmla="*/ 1383 w 1643"/>
                    <a:gd name="T3" fmla="*/ 17 h 117"/>
                    <a:gd name="T4" fmla="*/ 1377 w 1643"/>
                    <a:gd name="T5" fmla="*/ 17 h 117"/>
                    <a:gd name="T6" fmla="*/ 1375 w 1643"/>
                    <a:gd name="T7" fmla="*/ 31 h 117"/>
                    <a:gd name="T8" fmla="*/ 1350 w 1643"/>
                    <a:gd name="T9" fmla="*/ 16 h 117"/>
                    <a:gd name="T10" fmla="*/ 1343 w 1643"/>
                    <a:gd name="T11" fmla="*/ 14 h 117"/>
                    <a:gd name="T12" fmla="*/ 1339 w 1643"/>
                    <a:gd name="T13" fmla="*/ 19 h 117"/>
                    <a:gd name="T14" fmla="*/ 1333 w 1643"/>
                    <a:gd name="T15" fmla="*/ 23 h 117"/>
                    <a:gd name="T16" fmla="*/ 1293 w 1643"/>
                    <a:gd name="T17" fmla="*/ 37 h 117"/>
                    <a:gd name="T18" fmla="*/ 1289 w 1643"/>
                    <a:gd name="T19" fmla="*/ 21 h 117"/>
                    <a:gd name="T20" fmla="*/ 1281 w 1643"/>
                    <a:gd name="T21" fmla="*/ 27 h 117"/>
                    <a:gd name="T22" fmla="*/ 1239 w 1643"/>
                    <a:gd name="T23" fmla="*/ 41 h 117"/>
                    <a:gd name="T24" fmla="*/ 1281 w 1643"/>
                    <a:gd name="T25" fmla="*/ 64 h 117"/>
                    <a:gd name="T26" fmla="*/ 1232 w 1643"/>
                    <a:gd name="T27" fmla="*/ 29 h 117"/>
                    <a:gd name="T28" fmla="*/ 1224 w 1643"/>
                    <a:gd name="T29" fmla="*/ 27 h 117"/>
                    <a:gd name="T30" fmla="*/ 1220 w 1643"/>
                    <a:gd name="T31" fmla="*/ 67 h 117"/>
                    <a:gd name="T32" fmla="*/ 1167 w 1643"/>
                    <a:gd name="T33" fmla="*/ 33 h 117"/>
                    <a:gd name="T34" fmla="*/ 1157 w 1643"/>
                    <a:gd name="T35" fmla="*/ 33 h 117"/>
                    <a:gd name="T36" fmla="*/ 1157 w 1643"/>
                    <a:gd name="T37" fmla="*/ 73 h 117"/>
                    <a:gd name="T38" fmla="*/ 1098 w 1643"/>
                    <a:gd name="T39" fmla="*/ 39 h 117"/>
                    <a:gd name="T40" fmla="*/ 1094 w 1643"/>
                    <a:gd name="T41" fmla="*/ 37 h 117"/>
                    <a:gd name="T42" fmla="*/ 1088 w 1643"/>
                    <a:gd name="T43" fmla="*/ 39 h 117"/>
                    <a:gd name="T44" fmla="*/ 1023 w 1643"/>
                    <a:gd name="T45" fmla="*/ 85 h 117"/>
                    <a:gd name="T46" fmla="*/ 1017 w 1643"/>
                    <a:gd name="T47" fmla="*/ 39 h 117"/>
                    <a:gd name="T48" fmla="*/ 1012 w 1643"/>
                    <a:gd name="T49" fmla="*/ 42 h 117"/>
                    <a:gd name="T50" fmla="*/ 945 w 1643"/>
                    <a:gd name="T51" fmla="*/ 90 h 117"/>
                    <a:gd name="T52" fmla="*/ 941 w 1643"/>
                    <a:gd name="T53" fmla="*/ 44 h 117"/>
                    <a:gd name="T54" fmla="*/ 933 w 1643"/>
                    <a:gd name="T55" fmla="*/ 50 h 117"/>
                    <a:gd name="T56" fmla="*/ 868 w 1643"/>
                    <a:gd name="T57" fmla="*/ 96 h 117"/>
                    <a:gd name="T58" fmla="*/ 862 w 1643"/>
                    <a:gd name="T59" fmla="*/ 46 h 117"/>
                    <a:gd name="T60" fmla="*/ 857 w 1643"/>
                    <a:gd name="T61" fmla="*/ 52 h 117"/>
                    <a:gd name="T62" fmla="*/ 819 w 1643"/>
                    <a:gd name="T63" fmla="*/ 89 h 117"/>
                    <a:gd name="T64" fmla="*/ 813 w 1643"/>
                    <a:gd name="T65" fmla="*/ 35 h 117"/>
                    <a:gd name="T66" fmla="*/ 807 w 1643"/>
                    <a:gd name="T67" fmla="*/ 39 h 117"/>
                    <a:gd name="T68" fmla="*/ 721 w 1643"/>
                    <a:gd name="T69" fmla="*/ 102 h 117"/>
                    <a:gd name="T70" fmla="*/ 763 w 1643"/>
                    <a:gd name="T71" fmla="*/ 79 h 117"/>
                    <a:gd name="T72" fmla="*/ 92 w 1643"/>
                    <a:gd name="T73" fmla="*/ 117 h 117"/>
                    <a:gd name="T74" fmla="*/ 526 w 1643"/>
                    <a:gd name="T75" fmla="*/ 52 h 117"/>
                    <a:gd name="T76" fmla="*/ 1136 w 1643"/>
                    <a:gd name="T77" fmla="*/ 12 h 117"/>
                    <a:gd name="T78" fmla="*/ 1511 w 1643"/>
                    <a:gd name="T7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3" h="117">
                      <a:moveTo>
                        <a:pt x="1643" y="12"/>
                      </a:moveTo>
                      <a:lnTo>
                        <a:pt x="1386" y="31"/>
                      </a:lnTo>
                      <a:lnTo>
                        <a:pt x="1386" y="17"/>
                      </a:lnTo>
                      <a:lnTo>
                        <a:pt x="1383" y="17"/>
                      </a:lnTo>
                      <a:lnTo>
                        <a:pt x="1381" y="17"/>
                      </a:lnTo>
                      <a:lnTo>
                        <a:pt x="1377" y="17"/>
                      </a:lnTo>
                      <a:lnTo>
                        <a:pt x="1375" y="19"/>
                      </a:lnTo>
                      <a:lnTo>
                        <a:pt x="1375" y="31"/>
                      </a:lnTo>
                      <a:lnTo>
                        <a:pt x="1352" y="33"/>
                      </a:lnTo>
                      <a:lnTo>
                        <a:pt x="1350" y="16"/>
                      </a:lnTo>
                      <a:lnTo>
                        <a:pt x="1348" y="14"/>
                      </a:lnTo>
                      <a:lnTo>
                        <a:pt x="1343" y="14"/>
                      </a:lnTo>
                      <a:lnTo>
                        <a:pt x="1339" y="17"/>
                      </a:lnTo>
                      <a:lnTo>
                        <a:pt x="1339" y="19"/>
                      </a:lnTo>
                      <a:lnTo>
                        <a:pt x="1337" y="19"/>
                      </a:lnTo>
                      <a:lnTo>
                        <a:pt x="1333" y="23"/>
                      </a:lnTo>
                      <a:lnTo>
                        <a:pt x="1333" y="35"/>
                      </a:lnTo>
                      <a:lnTo>
                        <a:pt x="1293" y="37"/>
                      </a:lnTo>
                      <a:lnTo>
                        <a:pt x="1291" y="23"/>
                      </a:lnTo>
                      <a:lnTo>
                        <a:pt x="1289" y="21"/>
                      </a:lnTo>
                      <a:lnTo>
                        <a:pt x="1283" y="21"/>
                      </a:lnTo>
                      <a:lnTo>
                        <a:pt x="1281" y="27"/>
                      </a:lnTo>
                      <a:lnTo>
                        <a:pt x="1281" y="37"/>
                      </a:lnTo>
                      <a:lnTo>
                        <a:pt x="1239" y="41"/>
                      </a:lnTo>
                      <a:lnTo>
                        <a:pt x="1281" y="46"/>
                      </a:lnTo>
                      <a:lnTo>
                        <a:pt x="1281" y="64"/>
                      </a:lnTo>
                      <a:lnTo>
                        <a:pt x="1232" y="67"/>
                      </a:lnTo>
                      <a:lnTo>
                        <a:pt x="1232" y="29"/>
                      </a:lnTo>
                      <a:lnTo>
                        <a:pt x="1226" y="25"/>
                      </a:lnTo>
                      <a:lnTo>
                        <a:pt x="1224" y="27"/>
                      </a:lnTo>
                      <a:lnTo>
                        <a:pt x="1220" y="29"/>
                      </a:lnTo>
                      <a:lnTo>
                        <a:pt x="1220" y="67"/>
                      </a:lnTo>
                      <a:lnTo>
                        <a:pt x="1167" y="73"/>
                      </a:lnTo>
                      <a:lnTo>
                        <a:pt x="1167" y="33"/>
                      </a:lnTo>
                      <a:lnTo>
                        <a:pt x="1163" y="29"/>
                      </a:lnTo>
                      <a:lnTo>
                        <a:pt x="1157" y="33"/>
                      </a:lnTo>
                      <a:lnTo>
                        <a:pt x="1155" y="35"/>
                      </a:lnTo>
                      <a:lnTo>
                        <a:pt x="1157" y="73"/>
                      </a:lnTo>
                      <a:lnTo>
                        <a:pt x="1100" y="77"/>
                      </a:lnTo>
                      <a:lnTo>
                        <a:pt x="1098" y="39"/>
                      </a:lnTo>
                      <a:lnTo>
                        <a:pt x="1098" y="37"/>
                      </a:lnTo>
                      <a:lnTo>
                        <a:pt x="1094" y="37"/>
                      </a:lnTo>
                      <a:lnTo>
                        <a:pt x="1092" y="37"/>
                      </a:lnTo>
                      <a:lnTo>
                        <a:pt x="1088" y="39"/>
                      </a:lnTo>
                      <a:lnTo>
                        <a:pt x="1088" y="79"/>
                      </a:lnTo>
                      <a:lnTo>
                        <a:pt x="1023" y="85"/>
                      </a:lnTo>
                      <a:lnTo>
                        <a:pt x="1021" y="41"/>
                      </a:lnTo>
                      <a:lnTo>
                        <a:pt x="1017" y="39"/>
                      </a:lnTo>
                      <a:lnTo>
                        <a:pt x="1014" y="39"/>
                      </a:lnTo>
                      <a:lnTo>
                        <a:pt x="1012" y="42"/>
                      </a:lnTo>
                      <a:lnTo>
                        <a:pt x="1012" y="85"/>
                      </a:lnTo>
                      <a:lnTo>
                        <a:pt x="945" y="90"/>
                      </a:lnTo>
                      <a:lnTo>
                        <a:pt x="945" y="46"/>
                      </a:lnTo>
                      <a:lnTo>
                        <a:pt x="941" y="44"/>
                      </a:lnTo>
                      <a:lnTo>
                        <a:pt x="937" y="44"/>
                      </a:lnTo>
                      <a:lnTo>
                        <a:pt x="933" y="50"/>
                      </a:lnTo>
                      <a:lnTo>
                        <a:pt x="933" y="90"/>
                      </a:lnTo>
                      <a:lnTo>
                        <a:pt x="868" y="96"/>
                      </a:lnTo>
                      <a:lnTo>
                        <a:pt x="868" y="48"/>
                      </a:lnTo>
                      <a:lnTo>
                        <a:pt x="862" y="46"/>
                      </a:lnTo>
                      <a:lnTo>
                        <a:pt x="859" y="46"/>
                      </a:lnTo>
                      <a:lnTo>
                        <a:pt x="857" y="52"/>
                      </a:lnTo>
                      <a:lnTo>
                        <a:pt x="855" y="96"/>
                      </a:lnTo>
                      <a:lnTo>
                        <a:pt x="819" y="89"/>
                      </a:lnTo>
                      <a:lnTo>
                        <a:pt x="817" y="39"/>
                      </a:lnTo>
                      <a:lnTo>
                        <a:pt x="813" y="35"/>
                      </a:lnTo>
                      <a:lnTo>
                        <a:pt x="811" y="35"/>
                      </a:lnTo>
                      <a:lnTo>
                        <a:pt x="807" y="39"/>
                      </a:lnTo>
                      <a:lnTo>
                        <a:pt x="805" y="87"/>
                      </a:lnTo>
                      <a:lnTo>
                        <a:pt x="721" y="102"/>
                      </a:lnTo>
                      <a:lnTo>
                        <a:pt x="690" y="96"/>
                      </a:lnTo>
                      <a:lnTo>
                        <a:pt x="763" y="79"/>
                      </a:lnTo>
                      <a:lnTo>
                        <a:pt x="729" y="75"/>
                      </a:lnTo>
                      <a:lnTo>
                        <a:pt x="92" y="117"/>
                      </a:lnTo>
                      <a:lnTo>
                        <a:pt x="0" y="85"/>
                      </a:lnTo>
                      <a:lnTo>
                        <a:pt x="526" y="52"/>
                      </a:lnTo>
                      <a:lnTo>
                        <a:pt x="526" y="44"/>
                      </a:lnTo>
                      <a:lnTo>
                        <a:pt x="1136" y="12"/>
                      </a:lnTo>
                      <a:lnTo>
                        <a:pt x="1188" y="17"/>
                      </a:lnTo>
                      <a:lnTo>
                        <a:pt x="1511" y="0"/>
                      </a:lnTo>
                      <a:lnTo>
                        <a:pt x="1643" y="12"/>
                      </a:lnTo>
                      <a:close/>
                    </a:path>
                  </a:pathLst>
                </a:custGeom>
                <a:solidFill>
                  <a:srgbClr val="D9D9D9"/>
                </a:solidFill>
                <a:ln w="1588">
                  <a:solidFill>
                    <a:srgbClr val="000000"/>
                  </a:solidFill>
                  <a:prstDash val="solid"/>
                  <a:round/>
                  <a:headEnd/>
                  <a:tailEnd/>
                </a:ln>
              </p:spPr>
              <p:txBody>
                <a:bodyPr/>
                <a:lstStyle/>
                <a:p>
                  <a:endParaRPr lang="en-AU"/>
                </a:p>
              </p:txBody>
            </p:sp>
            <p:sp>
              <p:nvSpPr>
                <p:cNvPr id="5578" name="Freeform 458"/>
                <p:cNvSpPr>
                  <a:spLocks/>
                </p:cNvSpPr>
                <p:nvPr/>
              </p:nvSpPr>
              <p:spPr bwMode="auto">
                <a:xfrm>
                  <a:off x="5210" y="872"/>
                  <a:ext cx="5" cy="5"/>
                </a:xfrm>
                <a:custGeom>
                  <a:avLst/>
                  <a:gdLst>
                    <a:gd name="T0" fmla="*/ 10 w 10"/>
                    <a:gd name="T1" fmla="*/ 8 h 10"/>
                    <a:gd name="T2" fmla="*/ 10 w 10"/>
                    <a:gd name="T3" fmla="*/ 10 h 10"/>
                    <a:gd name="T4" fmla="*/ 0 w 10"/>
                    <a:gd name="T5" fmla="*/ 10 h 10"/>
                    <a:gd name="T6" fmla="*/ 0 w 10"/>
                    <a:gd name="T7" fmla="*/ 4 h 10"/>
                    <a:gd name="T8" fmla="*/ 0 w 10"/>
                    <a:gd name="T9" fmla="*/ 0 h 10"/>
                    <a:gd name="T10" fmla="*/ 10 w 10"/>
                    <a:gd name="T11" fmla="*/ 0 h 10"/>
                    <a:gd name="T12" fmla="*/ 10 w 1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8"/>
                      </a:moveTo>
                      <a:lnTo>
                        <a:pt x="10" y="10"/>
                      </a:lnTo>
                      <a:lnTo>
                        <a:pt x="0" y="10"/>
                      </a:lnTo>
                      <a:lnTo>
                        <a:pt x="0" y="4"/>
                      </a:lnTo>
                      <a:lnTo>
                        <a:pt x="0" y="0"/>
                      </a:lnTo>
                      <a:lnTo>
                        <a:pt x="10" y="0"/>
                      </a:lnTo>
                      <a:lnTo>
                        <a:pt x="10" y="8"/>
                      </a:lnTo>
                      <a:close/>
                    </a:path>
                  </a:pathLst>
                </a:custGeom>
                <a:solidFill>
                  <a:srgbClr val="3FFFFF"/>
                </a:solidFill>
                <a:ln w="1588">
                  <a:solidFill>
                    <a:srgbClr val="000000"/>
                  </a:solidFill>
                  <a:prstDash val="solid"/>
                  <a:round/>
                  <a:headEnd/>
                  <a:tailEnd/>
                </a:ln>
              </p:spPr>
              <p:txBody>
                <a:bodyPr/>
                <a:lstStyle/>
                <a:p>
                  <a:endParaRPr lang="en-AU"/>
                </a:p>
              </p:txBody>
            </p:sp>
            <p:sp>
              <p:nvSpPr>
                <p:cNvPr id="5579" name="Freeform 459"/>
                <p:cNvSpPr>
                  <a:spLocks/>
                </p:cNvSpPr>
                <p:nvPr/>
              </p:nvSpPr>
              <p:spPr bwMode="auto">
                <a:xfrm>
                  <a:off x="5390" y="872"/>
                  <a:ext cx="7" cy="5"/>
                </a:xfrm>
                <a:custGeom>
                  <a:avLst/>
                  <a:gdLst>
                    <a:gd name="T0" fmla="*/ 13 w 13"/>
                    <a:gd name="T1" fmla="*/ 6 h 10"/>
                    <a:gd name="T2" fmla="*/ 13 w 13"/>
                    <a:gd name="T3" fmla="*/ 8 h 10"/>
                    <a:gd name="T4" fmla="*/ 0 w 13"/>
                    <a:gd name="T5" fmla="*/ 10 h 10"/>
                    <a:gd name="T6" fmla="*/ 0 w 13"/>
                    <a:gd name="T7" fmla="*/ 2 h 10"/>
                    <a:gd name="T8" fmla="*/ 10 w 13"/>
                    <a:gd name="T9" fmla="*/ 0 h 10"/>
                    <a:gd name="T10" fmla="*/ 13 w 13"/>
                    <a:gd name="T11" fmla="*/ 2 h 10"/>
                    <a:gd name="T12" fmla="*/ 13 w 13"/>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3" y="6"/>
                      </a:moveTo>
                      <a:lnTo>
                        <a:pt x="13" y="8"/>
                      </a:lnTo>
                      <a:lnTo>
                        <a:pt x="0" y="10"/>
                      </a:lnTo>
                      <a:lnTo>
                        <a:pt x="0" y="2"/>
                      </a:lnTo>
                      <a:lnTo>
                        <a:pt x="10" y="0"/>
                      </a:lnTo>
                      <a:lnTo>
                        <a:pt x="13" y="2"/>
                      </a:lnTo>
                      <a:lnTo>
                        <a:pt x="13" y="6"/>
                      </a:lnTo>
                      <a:close/>
                    </a:path>
                  </a:pathLst>
                </a:custGeom>
                <a:solidFill>
                  <a:srgbClr val="3FFFFF"/>
                </a:solidFill>
                <a:ln w="1588">
                  <a:solidFill>
                    <a:srgbClr val="000000"/>
                  </a:solidFill>
                  <a:prstDash val="solid"/>
                  <a:round/>
                  <a:headEnd/>
                  <a:tailEnd/>
                </a:ln>
              </p:spPr>
              <p:txBody>
                <a:bodyPr/>
                <a:lstStyle/>
                <a:p>
                  <a:endParaRPr lang="en-AU"/>
                </a:p>
              </p:txBody>
            </p:sp>
            <p:sp>
              <p:nvSpPr>
                <p:cNvPr id="5580" name="Freeform 460"/>
                <p:cNvSpPr>
                  <a:spLocks/>
                </p:cNvSpPr>
                <p:nvPr/>
              </p:nvSpPr>
              <p:spPr bwMode="auto">
                <a:xfrm>
                  <a:off x="5399" y="872"/>
                  <a:ext cx="6" cy="4"/>
                </a:xfrm>
                <a:custGeom>
                  <a:avLst/>
                  <a:gdLst>
                    <a:gd name="T0" fmla="*/ 14 w 14"/>
                    <a:gd name="T1" fmla="*/ 6 h 8"/>
                    <a:gd name="T2" fmla="*/ 14 w 14"/>
                    <a:gd name="T3" fmla="*/ 8 h 8"/>
                    <a:gd name="T4" fmla="*/ 0 w 14"/>
                    <a:gd name="T5" fmla="*/ 8 h 8"/>
                    <a:gd name="T6" fmla="*/ 0 w 14"/>
                    <a:gd name="T7" fmla="*/ 4 h 8"/>
                    <a:gd name="T8" fmla="*/ 2 w 14"/>
                    <a:gd name="T9" fmla="*/ 0 h 8"/>
                    <a:gd name="T10" fmla="*/ 14 w 14"/>
                    <a:gd name="T11" fmla="*/ 0 h 8"/>
                    <a:gd name="T12" fmla="*/ 14 w 14"/>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14" y="6"/>
                      </a:moveTo>
                      <a:lnTo>
                        <a:pt x="14" y="8"/>
                      </a:lnTo>
                      <a:lnTo>
                        <a:pt x="0" y="8"/>
                      </a:lnTo>
                      <a:lnTo>
                        <a:pt x="0" y="4"/>
                      </a:lnTo>
                      <a:lnTo>
                        <a:pt x="2" y="0"/>
                      </a:lnTo>
                      <a:lnTo>
                        <a:pt x="14" y="0"/>
                      </a:lnTo>
                      <a:lnTo>
                        <a:pt x="14" y="6"/>
                      </a:lnTo>
                      <a:close/>
                    </a:path>
                  </a:pathLst>
                </a:custGeom>
                <a:solidFill>
                  <a:srgbClr val="3FFFFF"/>
                </a:solidFill>
                <a:ln w="1588">
                  <a:solidFill>
                    <a:srgbClr val="000000"/>
                  </a:solidFill>
                  <a:prstDash val="solid"/>
                  <a:round/>
                  <a:headEnd/>
                  <a:tailEnd/>
                </a:ln>
              </p:spPr>
              <p:txBody>
                <a:bodyPr/>
                <a:lstStyle/>
                <a:p>
                  <a:endParaRPr lang="en-AU"/>
                </a:p>
              </p:txBody>
            </p:sp>
            <p:sp>
              <p:nvSpPr>
                <p:cNvPr id="5581" name="Freeform 461"/>
                <p:cNvSpPr>
                  <a:spLocks/>
                </p:cNvSpPr>
                <p:nvPr/>
              </p:nvSpPr>
              <p:spPr bwMode="auto">
                <a:xfrm>
                  <a:off x="5382" y="873"/>
                  <a:ext cx="6" cy="4"/>
                </a:xfrm>
                <a:custGeom>
                  <a:avLst/>
                  <a:gdLst>
                    <a:gd name="T0" fmla="*/ 11 w 11"/>
                    <a:gd name="T1" fmla="*/ 8 h 8"/>
                    <a:gd name="T2" fmla="*/ 0 w 11"/>
                    <a:gd name="T3" fmla="*/ 8 h 8"/>
                    <a:gd name="T4" fmla="*/ 0 w 11"/>
                    <a:gd name="T5" fmla="*/ 4 h 8"/>
                    <a:gd name="T6" fmla="*/ 2 w 11"/>
                    <a:gd name="T7" fmla="*/ 0 h 8"/>
                    <a:gd name="T8" fmla="*/ 11 w 11"/>
                    <a:gd name="T9" fmla="*/ 2 h 8"/>
                    <a:gd name="T10" fmla="*/ 11 w 11"/>
                    <a:gd name="T11" fmla="*/ 8 h 8"/>
                  </a:gdLst>
                  <a:ahLst/>
                  <a:cxnLst>
                    <a:cxn ang="0">
                      <a:pos x="T0" y="T1"/>
                    </a:cxn>
                    <a:cxn ang="0">
                      <a:pos x="T2" y="T3"/>
                    </a:cxn>
                    <a:cxn ang="0">
                      <a:pos x="T4" y="T5"/>
                    </a:cxn>
                    <a:cxn ang="0">
                      <a:pos x="T6" y="T7"/>
                    </a:cxn>
                    <a:cxn ang="0">
                      <a:pos x="T8" y="T9"/>
                    </a:cxn>
                    <a:cxn ang="0">
                      <a:pos x="T10" y="T11"/>
                    </a:cxn>
                  </a:cxnLst>
                  <a:rect l="0" t="0" r="r" b="b"/>
                  <a:pathLst>
                    <a:path w="11" h="8">
                      <a:moveTo>
                        <a:pt x="11" y="8"/>
                      </a:moveTo>
                      <a:lnTo>
                        <a:pt x="0" y="8"/>
                      </a:lnTo>
                      <a:lnTo>
                        <a:pt x="0" y="4"/>
                      </a:lnTo>
                      <a:lnTo>
                        <a:pt x="2" y="0"/>
                      </a:lnTo>
                      <a:lnTo>
                        <a:pt x="11" y="2"/>
                      </a:lnTo>
                      <a:lnTo>
                        <a:pt x="11" y="8"/>
                      </a:lnTo>
                      <a:close/>
                    </a:path>
                  </a:pathLst>
                </a:custGeom>
                <a:solidFill>
                  <a:srgbClr val="3FFFFF"/>
                </a:solidFill>
                <a:ln w="1588">
                  <a:solidFill>
                    <a:srgbClr val="000000"/>
                  </a:solidFill>
                  <a:prstDash val="solid"/>
                  <a:round/>
                  <a:headEnd/>
                  <a:tailEnd/>
                </a:ln>
              </p:spPr>
              <p:txBody>
                <a:bodyPr/>
                <a:lstStyle/>
                <a:p>
                  <a:endParaRPr lang="en-AU"/>
                </a:p>
              </p:txBody>
            </p:sp>
            <p:sp>
              <p:nvSpPr>
                <p:cNvPr id="5582" name="Freeform 462"/>
                <p:cNvSpPr>
                  <a:spLocks/>
                </p:cNvSpPr>
                <p:nvPr/>
              </p:nvSpPr>
              <p:spPr bwMode="auto">
                <a:xfrm>
                  <a:off x="5374" y="874"/>
                  <a:ext cx="6" cy="3"/>
                </a:xfrm>
                <a:custGeom>
                  <a:avLst/>
                  <a:gdLst>
                    <a:gd name="T0" fmla="*/ 14 w 14"/>
                    <a:gd name="T1" fmla="*/ 4 h 6"/>
                    <a:gd name="T2" fmla="*/ 14 w 14"/>
                    <a:gd name="T3" fmla="*/ 6 h 6"/>
                    <a:gd name="T4" fmla="*/ 4 w 14"/>
                    <a:gd name="T5" fmla="*/ 6 h 6"/>
                    <a:gd name="T6" fmla="*/ 2 w 14"/>
                    <a:gd name="T7" fmla="*/ 6 h 6"/>
                    <a:gd name="T8" fmla="*/ 0 w 14"/>
                    <a:gd name="T9" fmla="*/ 4 h 6"/>
                    <a:gd name="T10" fmla="*/ 0 w 14"/>
                    <a:gd name="T11" fmla="*/ 0 h 6"/>
                    <a:gd name="T12" fmla="*/ 4 w 14"/>
                    <a:gd name="T13" fmla="*/ 0 h 6"/>
                    <a:gd name="T14" fmla="*/ 14 w 14"/>
                    <a:gd name="T15" fmla="*/ 0 h 6"/>
                    <a:gd name="T16" fmla="*/ 14 w 14"/>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14" y="4"/>
                      </a:moveTo>
                      <a:lnTo>
                        <a:pt x="14" y="6"/>
                      </a:lnTo>
                      <a:lnTo>
                        <a:pt x="4" y="6"/>
                      </a:lnTo>
                      <a:lnTo>
                        <a:pt x="2" y="6"/>
                      </a:lnTo>
                      <a:lnTo>
                        <a:pt x="0" y="4"/>
                      </a:lnTo>
                      <a:lnTo>
                        <a:pt x="0" y="0"/>
                      </a:lnTo>
                      <a:lnTo>
                        <a:pt x="4" y="0"/>
                      </a:lnTo>
                      <a:lnTo>
                        <a:pt x="14" y="0"/>
                      </a:lnTo>
                      <a:lnTo>
                        <a:pt x="14" y="4"/>
                      </a:lnTo>
                      <a:close/>
                    </a:path>
                  </a:pathLst>
                </a:custGeom>
                <a:solidFill>
                  <a:srgbClr val="3FFFFF"/>
                </a:solidFill>
                <a:ln w="1588">
                  <a:solidFill>
                    <a:srgbClr val="000000"/>
                  </a:solidFill>
                  <a:prstDash val="solid"/>
                  <a:round/>
                  <a:headEnd/>
                  <a:tailEnd/>
                </a:ln>
              </p:spPr>
              <p:txBody>
                <a:bodyPr/>
                <a:lstStyle/>
                <a:p>
                  <a:endParaRPr lang="en-AU"/>
                </a:p>
              </p:txBody>
            </p:sp>
            <p:sp>
              <p:nvSpPr>
                <p:cNvPr id="5583" name="Freeform 463"/>
                <p:cNvSpPr>
                  <a:spLocks/>
                </p:cNvSpPr>
                <p:nvPr/>
              </p:nvSpPr>
              <p:spPr bwMode="auto">
                <a:xfrm>
                  <a:off x="5365" y="874"/>
                  <a:ext cx="8" cy="4"/>
                </a:xfrm>
                <a:custGeom>
                  <a:avLst/>
                  <a:gdLst>
                    <a:gd name="T0" fmla="*/ 16 w 16"/>
                    <a:gd name="T1" fmla="*/ 6 h 8"/>
                    <a:gd name="T2" fmla="*/ 16 w 16"/>
                    <a:gd name="T3" fmla="*/ 6 h 8"/>
                    <a:gd name="T4" fmla="*/ 0 w 16"/>
                    <a:gd name="T5" fmla="*/ 8 h 8"/>
                    <a:gd name="T6" fmla="*/ 0 w 16"/>
                    <a:gd name="T7" fmla="*/ 4 h 8"/>
                    <a:gd name="T8" fmla="*/ 0 w 16"/>
                    <a:gd name="T9" fmla="*/ 2 h 8"/>
                    <a:gd name="T10" fmla="*/ 12 w 16"/>
                    <a:gd name="T11" fmla="*/ 0 h 8"/>
                    <a:gd name="T12" fmla="*/ 14 w 16"/>
                    <a:gd name="T13" fmla="*/ 0 h 8"/>
                    <a:gd name="T14" fmla="*/ 16 w 16"/>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6" y="6"/>
                      </a:moveTo>
                      <a:lnTo>
                        <a:pt x="16" y="6"/>
                      </a:lnTo>
                      <a:lnTo>
                        <a:pt x="0" y="8"/>
                      </a:lnTo>
                      <a:lnTo>
                        <a:pt x="0" y="4"/>
                      </a:lnTo>
                      <a:lnTo>
                        <a:pt x="0" y="2"/>
                      </a:lnTo>
                      <a:lnTo>
                        <a:pt x="12" y="0"/>
                      </a:lnTo>
                      <a:lnTo>
                        <a:pt x="14" y="0"/>
                      </a:lnTo>
                      <a:lnTo>
                        <a:pt x="16" y="6"/>
                      </a:lnTo>
                      <a:close/>
                    </a:path>
                  </a:pathLst>
                </a:custGeom>
                <a:solidFill>
                  <a:srgbClr val="3FFFFF"/>
                </a:solidFill>
                <a:ln w="1588">
                  <a:solidFill>
                    <a:srgbClr val="000000"/>
                  </a:solidFill>
                  <a:prstDash val="solid"/>
                  <a:round/>
                  <a:headEnd/>
                  <a:tailEnd/>
                </a:ln>
              </p:spPr>
              <p:txBody>
                <a:bodyPr/>
                <a:lstStyle/>
                <a:p>
                  <a:endParaRPr lang="en-AU"/>
                </a:p>
              </p:txBody>
            </p:sp>
            <p:sp>
              <p:nvSpPr>
                <p:cNvPr id="5584" name="Freeform 464"/>
                <p:cNvSpPr>
                  <a:spLocks/>
                </p:cNvSpPr>
                <p:nvPr/>
              </p:nvSpPr>
              <p:spPr bwMode="auto">
                <a:xfrm>
                  <a:off x="4812" y="874"/>
                  <a:ext cx="6" cy="6"/>
                </a:xfrm>
                <a:custGeom>
                  <a:avLst/>
                  <a:gdLst>
                    <a:gd name="T0" fmla="*/ 11 w 11"/>
                    <a:gd name="T1" fmla="*/ 12 h 12"/>
                    <a:gd name="T2" fmla="*/ 2 w 11"/>
                    <a:gd name="T3" fmla="*/ 12 h 12"/>
                    <a:gd name="T4" fmla="*/ 0 w 11"/>
                    <a:gd name="T5" fmla="*/ 12 h 12"/>
                    <a:gd name="T6" fmla="*/ 0 w 11"/>
                    <a:gd name="T7" fmla="*/ 0 h 12"/>
                    <a:gd name="T8" fmla="*/ 11 w 11"/>
                    <a:gd name="T9" fmla="*/ 0 h 12"/>
                    <a:gd name="T10" fmla="*/ 11 w 11"/>
                    <a:gd name="T11" fmla="*/ 12 h 12"/>
                  </a:gdLst>
                  <a:ahLst/>
                  <a:cxnLst>
                    <a:cxn ang="0">
                      <a:pos x="T0" y="T1"/>
                    </a:cxn>
                    <a:cxn ang="0">
                      <a:pos x="T2" y="T3"/>
                    </a:cxn>
                    <a:cxn ang="0">
                      <a:pos x="T4" y="T5"/>
                    </a:cxn>
                    <a:cxn ang="0">
                      <a:pos x="T6" y="T7"/>
                    </a:cxn>
                    <a:cxn ang="0">
                      <a:pos x="T8" y="T9"/>
                    </a:cxn>
                    <a:cxn ang="0">
                      <a:pos x="T10" y="T11"/>
                    </a:cxn>
                  </a:cxnLst>
                  <a:rect l="0" t="0" r="r" b="b"/>
                  <a:pathLst>
                    <a:path w="11" h="12">
                      <a:moveTo>
                        <a:pt x="11" y="12"/>
                      </a:moveTo>
                      <a:lnTo>
                        <a:pt x="2" y="12"/>
                      </a:lnTo>
                      <a:lnTo>
                        <a:pt x="0" y="12"/>
                      </a:lnTo>
                      <a:lnTo>
                        <a:pt x="0" y="0"/>
                      </a:lnTo>
                      <a:lnTo>
                        <a:pt x="11" y="0"/>
                      </a:lnTo>
                      <a:lnTo>
                        <a:pt x="11" y="12"/>
                      </a:lnTo>
                      <a:close/>
                    </a:path>
                  </a:pathLst>
                </a:custGeom>
                <a:solidFill>
                  <a:srgbClr val="3FFFFF"/>
                </a:solidFill>
                <a:ln w="1588">
                  <a:solidFill>
                    <a:srgbClr val="000000"/>
                  </a:solidFill>
                  <a:prstDash val="solid"/>
                  <a:round/>
                  <a:headEnd/>
                  <a:tailEnd/>
                </a:ln>
              </p:spPr>
              <p:txBody>
                <a:bodyPr/>
                <a:lstStyle/>
                <a:p>
                  <a:endParaRPr lang="en-AU"/>
                </a:p>
              </p:txBody>
            </p:sp>
            <p:sp>
              <p:nvSpPr>
                <p:cNvPr id="5585" name="Freeform 465"/>
                <p:cNvSpPr>
                  <a:spLocks/>
                </p:cNvSpPr>
                <p:nvPr/>
              </p:nvSpPr>
              <p:spPr bwMode="auto">
                <a:xfrm>
                  <a:off x="5358" y="875"/>
                  <a:ext cx="5" cy="3"/>
                </a:xfrm>
                <a:custGeom>
                  <a:avLst/>
                  <a:gdLst>
                    <a:gd name="T0" fmla="*/ 9 w 9"/>
                    <a:gd name="T1" fmla="*/ 4 h 6"/>
                    <a:gd name="T2" fmla="*/ 9 w 9"/>
                    <a:gd name="T3" fmla="*/ 6 h 6"/>
                    <a:gd name="T4" fmla="*/ 2 w 9"/>
                    <a:gd name="T5" fmla="*/ 6 h 6"/>
                    <a:gd name="T6" fmla="*/ 2 w 9"/>
                    <a:gd name="T7" fmla="*/ 6 h 6"/>
                    <a:gd name="T8" fmla="*/ 0 w 9"/>
                    <a:gd name="T9" fmla="*/ 4 h 6"/>
                    <a:gd name="T10" fmla="*/ 2 w 9"/>
                    <a:gd name="T11" fmla="*/ 0 h 6"/>
                    <a:gd name="T12" fmla="*/ 9 w 9"/>
                    <a:gd name="T13" fmla="*/ 0 h 6"/>
                    <a:gd name="T14" fmla="*/ 9 w 9"/>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4"/>
                      </a:moveTo>
                      <a:lnTo>
                        <a:pt x="9" y="6"/>
                      </a:lnTo>
                      <a:lnTo>
                        <a:pt x="2" y="6"/>
                      </a:lnTo>
                      <a:lnTo>
                        <a:pt x="2" y="6"/>
                      </a:lnTo>
                      <a:lnTo>
                        <a:pt x="0" y="4"/>
                      </a:lnTo>
                      <a:lnTo>
                        <a:pt x="2" y="0"/>
                      </a:lnTo>
                      <a:lnTo>
                        <a:pt x="9" y="0"/>
                      </a:lnTo>
                      <a:lnTo>
                        <a:pt x="9" y="4"/>
                      </a:lnTo>
                      <a:close/>
                    </a:path>
                  </a:pathLst>
                </a:custGeom>
                <a:solidFill>
                  <a:srgbClr val="3FFFFF"/>
                </a:solidFill>
                <a:ln w="1588">
                  <a:solidFill>
                    <a:srgbClr val="000000"/>
                  </a:solidFill>
                  <a:prstDash val="solid"/>
                  <a:round/>
                  <a:headEnd/>
                  <a:tailEnd/>
                </a:ln>
              </p:spPr>
              <p:txBody>
                <a:bodyPr/>
                <a:lstStyle/>
                <a:p>
                  <a:endParaRPr lang="en-AU"/>
                </a:p>
              </p:txBody>
            </p:sp>
            <p:sp>
              <p:nvSpPr>
                <p:cNvPr id="5586" name="Freeform 466"/>
                <p:cNvSpPr>
                  <a:spLocks/>
                </p:cNvSpPr>
                <p:nvPr/>
              </p:nvSpPr>
              <p:spPr bwMode="auto">
                <a:xfrm>
                  <a:off x="5139" y="876"/>
                  <a:ext cx="6" cy="4"/>
                </a:xfrm>
                <a:custGeom>
                  <a:avLst/>
                  <a:gdLst>
                    <a:gd name="T0" fmla="*/ 11 w 11"/>
                    <a:gd name="T1" fmla="*/ 8 h 8"/>
                    <a:gd name="T2" fmla="*/ 4 w 11"/>
                    <a:gd name="T3" fmla="*/ 8 h 8"/>
                    <a:gd name="T4" fmla="*/ 0 w 11"/>
                    <a:gd name="T5" fmla="*/ 8 h 8"/>
                    <a:gd name="T6" fmla="*/ 0 w 11"/>
                    <a:gd name="T7" fmla="*/ 2 h 8"/>
                    <a:gd name="T8" fmla="*/ 8 w 11"/>
                    <a:gd name="T9" fmla="*/ 0 h 8"/>
                    <a:gd name="T10" fmla="*/ 11 w 11"/>
                    <a:gd name="T11" fmla="*/ 0 h 8"/>
                    <a:gd name="T12" fmla="*/ 11 w 1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1" y="8"/>
                      </a:moveTo>
                      <a:lnTo>
                        <a:pt x="4" y="8"/>
                      </a:lnTo>
                      <a:lnTo>
                        <a:pt x="0" y="8"/>
                      </a:lnTo>
                      <a:lnTo>
                        <a:pt x="0" y="2"/>
                      </a:lnTo>
                      <a:lnTo>
                        <a:pt x="8" y="0"/>
                      </a:lnTo>
                      <a:lnTo>
                        <a:pt x="11" y="0"/>
                      </a:lnTo>
                      <a:lnTo>
                        <a:pt x="11" y="8"/>
                      </a:lnTo>
                      <a:close/>
                    </a:path>
                  </a:pathLst>
                </a:custGeom>
                <a:solidFill>
                  <a:srgbClr val="3FFFFF"/>
                </a:solidFill>
                <a:ln w="1588">
                  <a:solidFill>
                    <a:srgbClr val="000000"/>
                  </a:solidFill>
                  <a:prstDash val="solid"/>
                  <a:round/>
                  <a:headEnd/>
                  <a:tailEnd/>
                </a:ln>
              </p:spPr>
              <p:txBody>
                <a:bodyPr/>
                <a:lstStyle/>
                <a:p>
                  <a:endParaRPr lang="en-AU"/>
                </a:p>
              </p:txBody>
            </p:sp>
            <p:sp>
              <p:nvSpPr>
                <p:cNvPr id="5587" name="Freeform 467"/>
                <p:cNvSpPr>
                  <a:spLocks/>
                </p:cNvSpPr>
                <p:nvPr/>
              </p:nvSpPr>
              <p:spPr bwMode="auto">
                <a:xfrm>
                  <a:off x="5134" y="876"/>
                  <a:ext cx="5" cy="5"/>
                </a:xfrm>
                <a:custGeom>
                  <a:avLst/>
                  <a:gdLst>
                    <a:gd name="T0" fmla="*/ 10 w 10"/>
                    <a:gd name="T1" fmla="*/ 6 h 9"/>
                    <a:gd name="T2" fmla="*/ 10 w 10"/>
                    <a:gd name="T3" fmla="*/ 8 h 9"/>
                    <a:gd name="T4" fmla="*/ 8 w 10"/>
                    <a:gd name="T5" fmla="*/ 9 h 9"/>
                    <a:gd name="T6" fmla="*/ 2 w 10"/>
                    <a:gd name="T7" fmla="*/ 9 h 9"/>
                    <a:gd name="T8" fmla="*/ 0 w 10"/>
                    <a:gd name="T9" fmla="*/ 2 h 9"/>
                    <a:gd name="T10" fmla="*/ 0 w 10"/>
                    <a:gd name="T11" fmla="*/ 2 h 9"/>
                    <a:gd name="T12" fmla="*/ 4 w 10"/>
                    <a:gd name="T13" fmla="*/ 0 h 9"/>
                    <a:gd name="T14" fmla="*/ 8 w 10"/>
                    <a:gd name="T15" fmla="*/ 0 h 9"/>
                    <a:gd name="T16" fmla="*/ 10 w 10"/>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10" y="6"/>
                      </a:moveTo>
                      <a:lnTo>
                        <a:pt x="10" y="8"/>
                      </a:lnTo>
                      <a:lnTo>
                        <a:pt x="8" y="9"/>
                      </a:lnTo>
                      <a:lnTo>
                        <a:pt x="2" y="9"/>
                      </a:lnTo>
                      <a:lnTo>
                        <a:pt x="0" y="2"/>
                      </a:lnTo>
                      <a:lnTo>
                        <a:pt x="0" y="2"/>
                      </a:lnTo>
                      <a:lnTo>
                        <a:pt x="4" y="0"/>
                      </a:lnTo>
                      <a:lnTo>
                        <a:pt x="8" y="0"/>
                      </a:lnTo>
                      <a:lnTo>
                        <a:pt x="10" y="6"/>
                      </a:lnTo>
                      <a:close/>
                    </a:path>
                  </a:pathLst>
                </a:custGeom>
                <a:solidFill>
                  <a:srgbClr val="3FFFFF"/>
                </a:solidFill>
                <a:ln w="1588">
                  <a:solidFill>
                    <a:srgbClr val="000000"/>
                  </a:solidFill>
                  <a:prstDash val="solid"/>
                  <a:round/>
                  <a:headEnd/>
                  <a:tailEnd/>
                </a:ln>
              </p:spPr>
              <p:txBody>
                <a:bodyPr/>
                <a:lstStyle/>
                <a:p>
                  <a:endParaRPr lang="en-AU"/>
                </a:p>
              </p:txBody>
            </p:sp>
            <p:sp>
              <p:nvSpPr>
                <p:cNvPr id="5588" name="Freeform 468"/>
                <p:cNvSpPr>
                  <a:spLocks/>
                </p:cNvSpPr>
                <p:nvPr/>
              </p:nvSpPr>
              <p:spPr bwMode="auto">
                <a:xfrm>
                  <a:off x="5127" y="877"/>
                  <a:ext cx="5" cy="4"/>
                </a:xfrm>
                <a:custGeom>
                  <a:avLst/>
                  <a:gdLst>
                    <a:gd name="T0" fmla="*/ 10 w 10"/>
                    <a:gd name="T1" fmla="*/ 7 h 7"/>
                    <a:gd name="T2" fmla="*/ 4 w 10"/>
                    <a:gd name="T3" fmla="*/ 7 h 7"/>
                    <a:gd name="T4" fmla="*/ 0 w 10"/>
                    <a:gd name="T5" fmla="*/ 7 h 7"/>
                    <a:gd name="T6" fmla="*/ 0 w 10"/>
                    <a:gd name="T7" fmla="*/ 0 h 7"/>
                    <a:gd name="T8" fmla="*/ 2 w 10"/>
                    <a:gd name="T9" fmla="*/ 0 h 7"/>
                    <a:gd name="T10" fmla="*/ 10 w 10"/>
                    <a:gd name="T11" fmla="*/ 0 h 7"/>
                    <a:gd name="T12" fmla="*/ 10 w 1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10" y="7"/>
                      </a:moveTo>
                      <a:lnTo>
                        <a:pt x="4" y="7"/>
                      </a:lnTo>
                      <a:lnTo>
                        <a:pt x="0" y="7"/>
                      </a:lnTo>
                      <a:lnTo>
                        <a:pt x="0" y="0"/>
                      </a:lnTo>
                      <a:lnTo>
                        <a:pt x="2" y="0"/>
                      </a:lnTo>
                      <a:lnTo>
                        <a:pt x="10" y="0"/>
                      </a:lnTo>
                      <a:lnTo>
                        <a:pt x="10" y="7"/>
                      </a:lnTo>
                      <a:close/>
                    </a:path>
                  </a:pathLst>
                </a:custGeom>
                <a:solidFill>
                  <a:srgbClr val="3FFFFF"/>
                </a:solidFill>
                <a:ln w="1588">
                  <a:solidFill>
                    <a:srgbClr val="000000"/>
                  </a:solidFill>
                  <a:prstDash val="solid"/>
                  <a:round/>
                  <a:headEnd/>
                  <a:tailEnd/>
                </a:ln>
              </p:spPr>
              <p:txBody>
                <a:bodyPr/>
                <a:lstStyle/>
                <a:p>
                  <a:endParaRPr lang="en-AU"/>
                </a:p>
              </p:txBody>
            </p:sp>
            <p:sp>
              <p:nvSpPr>
                <p:cNvPr id="5589" name="Freeform 469"/>
                <p:cNvSpPr>
                  <a:spLocks/>
                </p:cNvSpPr>
                <p:nvPr/>
              </p:nvSpPr>
              <p:spPr bwMode="auto">
                <a:xfrm>
                  <a:off x="5119" y="877"/>
                  <a:ext cx="6" cy="4"/>
                </a:xfrm>
                <a:custGeom>
                  <a:avLst/>
                  <a:gdLst>
                    <a:gd name="T0" fmla="*/ 11 w 11"/>
                    <a:gd name="T1" fmla="*/ 7 h 7"/>
                    <a:gd name="T2" fmla="*/ 2 w 11"/>
                    <a:gd name="T3" fmla="*/ 7 h 7"/>
                    <a:gd name="T4" fmla="*/ 0 w 11"/>
                    <a:gd name="T5" fmla="*/ 7 h 7"/>
                    <a:gd name="T6" fmla="*/ 0 w 11"/>
                    <a:gd name="T7" fmla="*/ 0 h 7"/>
                    <a:gd name="T8" fmla="*/ 4 w 11"/>
                    <a:gd name="T9" fmla="*/ 0 h 7"/>
                    <a:gd name="T10" fmla="*/ 11 w 11"/>
                    <a:gd name="T11" fmla="*/ 0 h 7"/>
                    <a:gd name="T12" fmla="*/ 11 w 1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11" y="7"/>
                      </a:moveTo>
                      <a:lnTo>
                        <a:pt x="2" y="7"/>
                      </a:lnTo>
                      <a:lnTo>
                        <a:pt x="0" y="7"/>
                      </a:lnTo>
                      <a:lnTo>
                        <a:pt x="0" y="0"/>
                      </a:lnTo>
                      <a:lnTo>
                        <a:pt x="4" y="0"/>
                      </a:lnTo>
                      <a:lnTo>
                        <a:pt x="11" y="0"/>
                      </a:lnTo>
                      <a:lnTo>
                        <a:pt x="11" y="7"/>
                      </a:lnTo>
                      <a:close/>
                    </a:path>
                  </a:pathLst>
                </a:custGeom>
                <a:solidFill>
                  <a:srgbClr val="3FFFFF"/>
                </a:solidFill>
                <a:ln w="1588">
                  <a:solidFill>
                    <a:srgbClr val="000000"/>
                  </a:solidFill>
                  <a:prstDash val="solid"/>
                  <a:round/>
                  <a:headEnd/>
                  <a:tailEnd/>
                </a:ln>
              </p:spPr>
              <p:txBody>
                <a:bodyPr/>
                <a:lstStyle/>
                <a:p>
                  <a:endParaRPr lang="en-AU"/>
                </a:p>
              </p:txBody>
            </p:sp>
            <p:sp>
              <p:nvSpPr>
                <p:cNvPr id="5590" name="Freeform 470"/>
                <p:cNvSpPr>
                  <a:spLocks/>
                </p:cNvSpPr>
                <p:nvPr/>
              </p:nvSpPr>
              <p:spPr bwMode="auto">
                <a:xfrm>
                  <a:off x="5114" y="877"/>
                  <a:ext cx="4" cy="5"/>
                </a:xfrm>
                <a:custGeom>
                  <a:avLst/>
                  <a:gdLst>
                    <a:gd name="T0" fmla="*/ 10 w 10"/>
                    <a:gd name="T1" fmla="*/ 7 h 9"/>
                    <a:gd name="T2" fmla="*/ 2 w 10"/>
                    <a:gd name="T3" fmla="*/ 9 h 9"/>
                    <a:gd name="T4" fmla="*/ 0 w 10"/>
                    <a:gd name="T5" fmla="*/ 6 h 9"/>
                    <a:gd name="T6" fmla="*/ 0 w 10"/>
                    <a:gd name="T7" fmla="*/ 0 h 9"/>
                    <a:gd name="T8" fmla="*/ 2 w 10"/>
                    <a:gd name="T9" fmla="*/ 0 h 9"/>
                    <a:gd name="T10" fmla="*/ 10 w 10"/>
                    <a:gd name="T11" fmla="*/ 0 h 9"/>
                    <a:gd name="T12" fmla="*/ 10 w 10"/>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10" y="7"/>
                      </a:moveTo>
                      <a:lnTo>
                        <a:pt x="2" y="9"/>
                      </a:lnTo>
                      <a:lnTo>
                        <a:pt x="0" y="6"/>
                      </a:lnTo>
                      <a:lnTo>
                        <a:pt x="0" y="0"/>
                      </a:lnTo>
                      <a:lnTo>
                        <a:pt x="2" y="0"/>
                      </a:lnTo>
                      <a:lnTo>
                        <a:pt x="10" y="0"/>
                      </a:lnTo>
                      <a:lnTo>
                        <a:pt x="10" y="7"/>
                      </a:lnTo>
                      <a:close/>
                    </a:path>
                  </a:pathLst>
                </a:custGeom>
                <a:solidFill>
                  <a:srgbClr val="3FFFFF"/>
                </a:solidFill>
                <a:ln w="1588">
                  <a:solidFill>
                    <a:srgbClr val="000000"/>
                  </a:solidFill>
                  <a:prstDash val="solid"/>
                  <a:round/>
                  <a:headEnd/>
                  <a:tailEnd/>
                </a:ln>
              </p:spPr>
              <p:txBody>
                <a:bodyPr/>
                <a:lstStyle/>
                <a:p>
                  <a:endParaRPr lang="en-AU"/>
                </a:p>
              </p:txBody>
            </p:sp>
            <p:sp>
              <p:nvSpPr>
                <p:cNvPr id="5591" name="Freeform 471"/>
                <p:cNvSpPr>
                  <a:spLocks/>
                </p:cNvSpPr>
                <p:nvPr/>
              </p:nvSpPr>
              <p:spPr bwMode="auto">
                <a:xfrm>
                  <a:off x="4831" y="877"/>
                  <a:ext cx="158" cy="10"/>
                </a:xfrm>
                <a:custGeom>
                  <a:avLst/>
                  <a:gdLst>
                    <a:gd name="T0" fmla="*/ 318 w 318"/>
                    <a:gd name="T1" fmla="*/ 4 h 21"/>
                    <a:gd name="T2" fmla="*/ 54 w 318"/>
                    <a:gd name="T3" fmla="*/ 17 h 21"/>
                    <a:gd name="T4" fmla="*/ 0 w 318"/>
                    <a:gd name="T5" fmla="*/ 21 h 21"/>
                    <a:gd name="T6" fmla="*/ 0 w 318"/>
                    <a:gd name="T7" fmla="*/ 17 h 21"/>
                    <a:gd name="T8" fmla="*/ 0 w 318"/>
                    <a:gd name="T9" fmla="*/ 13 h 21"/>
                    <a:gd name="T10" fmla="*/ 299 w 318"/>
                    <a:gd name="T11" fmla="*/ 0 h 21"/>
                    <a:gd name="T12" fmla="*/ 318 w 318"/>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318" h="21">
                      <a:moveTo>
                        <a:pt x="318" y="4"/>
                      </a:moveTo>
                      <a:lnTo>
                        <a:pt x="54" y="17"/>
                      </a:lnTo>
                      <a:lnTo>
                        <a:pt x="0" y="21"/>
                      </a:lnTo>
                      <a:lnTo>
                        <a:pt x="0" y="17"/>
                      </a:lnTo>
                      <a:lnTo>
                        <a:pt x="0" y="13"/>
                      </a:lnTo>
                      <a:lnTo>
                        <a:pt x="299" y="0"/>
                      </a:lnTo>
                      <a:lnTo>
                        <a:pt x="318" y="4"/>
                      </a:lnTo>
                      <a:close/>
                    </a:path>
                  </a:pathLst>
                </a:custGeom>
                <a:solidFill>
                  <a:srgbClr val="FFFFFF"/>
                </a:solidFill>
                <a:ln w="1588">
                  <a:solidFill>
                    <a:srgbClr val="000000"/>
                  </a:solidFill>
                  <a:prstDash val="solid"/>
                  <a:round/>
                  <a:headEnd/>
                  <a:tailEnd/>
                </a:ln>
              </p:spPr>
              <p:txBody>
                <a:bodyPr/>
                <a:lstStyle/>
                <a:p>
                  <a:endParaRPr lang="en-AU"/>
                </a:p>
              </p:txBody>
            </p:sp>
            <p:sp>
              <p:nvSpPr>
                <p:cNvPr id="5592" name="Freeform 472"/>
                <p:cNvSpPr>
                  <a:spLocks/>
                </p:cNvSpPr>
                <p:nvPr/>
              </p:nvSpPr>
              <p:spPr bwMode="auto">
                <a:xfrm>
                  <a:off x="5109" y="877"/>
                  <a:ext cx="4" cy="5"/>
                </a:xfrm>
                <a:custGeom>
                  <a:avLst/>
                  <a:gdLst>
                    <a:gd name="T0" fmla="*/ 7 w 7"/>
                    <a:gd name="T1" fmla="*/ 6 h 9"/>
                    <a:gd name="T2" fmla="*/ 7 w 7"/>
                    <a:gd name="T3" fmla="*/ 7 h 9"/>
                    <a:gd name="T4" fmla="*/ 0 w 7"/>
                    <a:gd name="T5" fmla="*/ 9 h 9"/>
                    <a:gd name="T6" fmla="*/ 0 w 7"/>
                    <a:gd name="T7" fmla="*/ 9 h 9"/>
                    <a:gd name="T8" fmla="*/ 0 w 7"/>
                    <a:gd name="T9" fmla="*/ 2 h 9"/>
                    <a:gd name="T10" fmla="*/ 0 w 7"/>
                    <a:gd name="T11" fmla="*/ 0 h 9"/>
                    <a:gd name="T12" fmla="*/ 7 w 7"/>
                    <a:gd name="T13" fmla="*/ 0 h 9"/>
                    <a:gd name="T14" fmla="*/ 7 w 7"/>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6"/>
                      </a:moveTo>
                      <a:lnTo>
                        <a:pt x="7" y="7"/>
                      </a:lnTo>
                      <a:lnTo>
                        <a:pt x="0" y="9"/>
                      </a:lnTo>
                      <a:lnTo>
                        <a:pt x="0" y="9"/>
                      </a:lnTo>
                      <a:lnTo>
                        <a:pt x="0" y="2"/>
                      </a:lnTo>
                      <a:lnTo>
                        <a:pt x="0" y="0"/>
                      </a:lnTo>
                      <a:lnTo>
                        <a:pt x="7" y="0"/>
                      </a:lnTo>
                      <a:lnTo>
                        <a:pt x="7" y="6"/>
                      </a:lnTo>
                      <a:close/>
                    </a:path>
                  </a:pathLst>
                </a:custGeom>
                <a:solidFill>
                  <a:srgbClr val="3FFFFF"/>
                </a:solidFill>
                <a:ln w="1588">
                  <a:solidFill>
                    <a:srgbClr val="000000"/>
                  </a:solidFill>
                  <a:prstDash val="solid"/>
                  <a:round/>
                  <a:headEnd/>
                  <a:tailEnd/>
                </a:ln>
              </p:spPr>
              <p:txBody>
                <a:bodyPr/>
                <a:lstStyle/>
                <a:p>
                  <a:endParaRPr lang="en-AU"/>
                </a:p>
              </p:txBody>
            </p:sp>
            <p:sp>
              <p:nvSpPr>
                <p:cNvPr id="5593" name="Freeform 473"/>
                <p:cNvSpPr>
                  <a:spLocks/>
                </p:cNvSpPr>
                <p:nvPr/>
              </p:nvSpPr>
              <p:spPr bwMode="auto">
                <a:xfrm>
                  <a:off x="5236" y="877"/>
                  <a:ext cx="6" cy="4"/>
                </a:xfrm>
                <a:custGeom>
                  <a:avLst/>
                  <a:gdLst>
                    <a:gd name="T0" fmla="*/ 12 w 12"/>
                    <a:gd name="T1" fmla="*/ 6 h 7"/>
                    <a:gd name="T2" fmla="*/ 12 w 12"/>
                    <a:gd name="T3" fmla="*/ 7 h 7"/>
                    <a:gd name="T4" fmla="*/ 2 w 12"/>
                    <a:gd name="T5" fmla="*/ 7 h 7"/>
                    <a:gd name="T6" fmla="*/ 0 w 12"/>
                    <a:gd name="T7" fmla="*/ 4 h 7"/>
                    <a:gd name="T8" fmla="*/ 0 w 12"/>
                    <a:gd name="T9" fmla="*/ 2 h 7"/>
                    <a:gd name="T10" fmla="*/ 6 w 12"/>
                    <a:gd name="T11" fmla="*/ 0 h 7"/>
                    <a:gd name="T12" fmla="*/ 10 w 12"/>
                    <a:gd name="T13" fmla="*/ 0 h 7"/>
                    <a:gd name="T14" fmla="*/ 12 w 12"/>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12" y="6"/>
                      </a:moveTo>
                      <a:lnTo>
                        <a:pt x="12" y="7"/>
                      </a:lnTo>
                      <a:lnTo>
                        <a:pt x="2" y="7"/>
                      </a:lnTo>
                      <a:lnTo>
                        <a:pt x="0" y="4"/>
                      </a:lnTo>
                      <a:lnTo>
                        <a:pt x="0" y="2"/>
                      </a:lnTo>
                      <a:lnTo>
                        <a:pt x="6" y="0"/>
                      </a:lnTo>
                      <a:lnTo>
                        <a:pt x="10" y="0"/>
                      </a:lnTo>
                      <a:lnTo>
                        <a:pt x="12" y="6"/>
                      </a:lnTo>
                      <a:close/>
                    </a:path>
                  </a:pathLst>
                </a:custGeom>
                <a:solidFill>
                  <a:srgbClr val="3FFFFF"/>
                </a:solidFill>
                <a:ln w="1588">
                  <a:solidFill>
                    <a:srgbClr val="000000"/>
                  </a:solidFill>
                  <a:prstDash val="solid"/>
                  <a:round/>
                  <a:headEnd/>
                  <a:tailEnd/>
                </a:ln>
              </p:spPr>
              <p:txBody>
                <a:bodyPr/>
                <a:lstStyle/>
                <a:p>
                  <a:endParaRPr lang="en-AU"/>
                </a:p>
              </p:txBody>
            </p:sp>
            <p:sp>
              <p:nvSpPr>
                <p:cNvPr id="5594" name="Freeform 474"/>
                <p:cNvSpPr>
                  <a:spLocks/>
                </p:cNvSpPr>
                <p:nvPr/>
              </p:nvSpPr>
              <p:spPr bwMode="auto">
                <a:xfrm>
                  <a:off x="5244" y="877"/>
                  <a:ext cx="1" cy="4"/>
                </a:xfrm>
                <a:custGeom>
                  <a:avLst/>
                  <a:gdLst>
                    <a:gd name="T0" fmla="*/ 2 w 2"/>
                    <a:gd name="T1" fmla="*/ 6 h 7"/>
                    <a:gd name="T2" fmla="*/ 2 w 2"/>
                    <a:gd name="T3" fmla="*/ 7 h 7"/>
                    <a:gd name="T4" fmla="*/ 0 w 2"/>
                    <a:gd name="T5" fmla="*/ 7 h 7"/>
                    <a:gd name="T6" fmla="*/ 0 w 2"/>
                    <a:gd name="T7" fmla="*/ 0 h 7"/>
                    <a:gd name="T8" fmla="*/ 2 w 2"/>
                    <a:gd name="T9" fmla="*/ 0 h 7"/>
                    <a:gd name="T10" fmla="*/ 2 w 2"/>
                    <a:gd name="T11" fmla="*/ 6 h 7"/>
                  </a:gdLst>
                  <a:ahLst/>
                  <a:cxnLst>
                    <a:cxn ang="0">
                      <a:pos x="T0" y="T1"/>
                    </a:cxn>
                    <a:cxn ang="0">
                      <a:pos x="T2" y="T3"/>
                    </a:cxn>
                    <a:cxn ang="0">
                      <a:pos x="T4" y="T5"/>
                    </a:cxn>
                    <a:cxn ang="0">
                      <a:pos x="T6" y="T7"/>
                    </a:cxn>
                    <a:cxn ang="0">
                      <a:pos x="T8" y="T9"/>
                    </a:cxn>
                    <a:cxn ang="0">
                      <a:pos x="T10" y="T11"/>
                    </a:cxn>
                  </a:cxnLst>
                  <a:rect l="0" t="0" r="r" b="b"/>
                  <a:pathLst>
                    <a:path w="2" h="7">
                      <a:moveTo>
                        <a:pt x="2" y="6"/>
                      </a:moveTo>
                      <a:lnTo>
                        <a:pt x="2" y="7"/>
                      </a:lnTo>
                      <a:lnTo>
                        <a:pt x="0" y="7"/>
                      </a:lnTo>
                      <a:lnTo>
                        <a:pt x="0" y="0"/>
                      </a:lnTo>
                      <a:lnTo>
                        <a:pt x="2" y="0"/>
                      </a:lnTo>
                      <a:lnTo>
                        <a:pt x="2" y="6"/>
                      </a:lnTo>
                      <a:close/>
                    </a:path>
                  </a:pathLst>
                </a:custGeom>
                <a:solidFill>
                  <a:srgbClr val="3FFFFF"/>
                </a:solidFill>
                <a:ln w="1588">
                  <a:solidFill>
                    <a:srgbClr val="000000"/>
                  </a:solidFill>
                  <a:prstDash val="solid"/>
                  <a:round/>
                  <a:headEnd/>
                  <a:tailEnd/>
                </a:ln>
              </p:spPr>
              <p:txBody>
                <a:bodyPr/>
                <a:lstStyle/>
                <a:p>
                  <a:endParaRPr lang="en-AU"/>
                </a:p>
              </p:txBody>
            </p:sp>
            <p:sp>
              <p:nvSpPr>
                <p:cNvPr id="5595" name="Freeform 475"/>
                <p:cNvSpPr>
                  <a:spLocks/>
                </p:cNvSpPr>
                <p:nvPr/>
              </p:nvSpPr>
              <p:spPr bwMode="auto">
                <a:xfrm>
                  <a:off x="5101" y="878"/>
                  <a:ext cx="6" cy="4"/>
                </a:xfrm>
                <a:custGeom>
                  <a:avLst/>
                  <a:gdLst>
                    <a:gd name="T0" fmla="*/ 12 w 12"/>
                    <a:gd name="T1" fmla="*/ 7 h 7"/>
                    <a:gd name="T2" fmla="*/ 4 w 12"/>
                    <a:gd name="T3" fmla="*/ 7 h 7"/>
                    <a:gd name="T4" fmla="*/ 0 w 12"/>
                    <a:gd name="T5" fmla="*/ 7 h 7"/>
                    <a:gd name="T6" fmla="*/ 0 w 12"/>
                    <a:gd name="T7" fmla="*/ 0 h 7"/>
                    <a:gd name="T8" fmla="*/ 12 w 12"/>
                    <a:gd name="T9" fmla="*/ 0 h 7"/>
                    <a:gd name="T10" fmla="*/ 12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12" y="7"/>
                      </a:moveTo>
                      <a:lnTo>
                        <a:pt x="4" y="7"/>
                      </a:lnTo>
                      <a:lnTo>
                        <a:pt x="0" y="7"/>
                      </a:lnTo>
                      <a:lnTo>
                        <a:pt x="0" y="0"/>
                      </a:lnTo>
                      <a:lnTo>
                        <a:pt x="12" y="0"/>
                      </a:lnTo>
                      <a:lnTo>
                        <a:pt x="12" y="7"/>
                      </a:lnTo>
                      <a:close/>
                    </a:path>
                  </a:pathLst>
                </a:custGeom>
                <a:solidFill>
                  <a:srgbClr val="3FFFFF"/>
                </a:solidFill>
                <a:ln w="1588">
                  <a:solidFill>
                    <a:srgbClr val="000000"/>
                  </a:solidFill>
                  <a:prstDash val="solid"/>
                  <a:round/>
                  <a:headEnd/>
                  <a:tailEnd/>
                </a:ln>
              </p:spPr>
              <p:txBody>
                <a:bodyPr/>
                <a:lstStyle/>
                <a:p>
                  <a:endParaRPr lang="en-AU"/>
                </a:p>
              </p:txBody>
            </p:sp>
            <p:sp>
              <p:nvSpPr>
                <p:cNvPr id="5596" name="Freeform 476"/>
                <p:cNvSpPr>
                  <a:spLocks/>
                </p:cNvSpPr>
                <p:nvPr/>
              </p:nvSpPr>
              <p:spPr bwMode="auto">
                <a:xfrm>
                  <a:off x="5095" y="878"/>
                  <a:ext cx="5" cy="5"/>
                </a:xfrm>
                <a:custGeom>
                  <a:avLst/>
                  <a:gdLst>
                    <a:gd name="T0" fmla="*/ 10 w 10"/>
                    <a:gd name="T1" fmla="*/ 5 h 9"/>
                    <a:gd name="T2" fmla="*/ 10 w 10"/>
                    <a:gd name="T3" fmla="*/ 7 h 9"/>
                    <a:gd name="T4" fmla="*/ 4 w 10"/>
                    <a:gd name="T5" fmla="*/ 7 h 9"/>
                    <a:gd name="T6" fmla="*/ 2 w 10"/>
                    <a:gd name="T7" fmla="*/ 7 h 9"/>
                    <a:gd name="T8" fmla="*/ 2 w 10"/>
                    <a:gd name="T9" fmla="*/ 9 h 9"/>
                    <a:gd name="T10" fmla="*/ 0 w 10"/>
                    <a:gd name="T11" fmla="*/ 7 h 9"/>
                    <a:gd name="T12" fmla="*/ 0 w 10"/>
                    <a:gd name="T13" fmla="*/ 0 h 9"/>
                    <a:gd name="T14" fmla="*/ 8 w 10"/>
                    <a:gd name="T15" fmla="*/ 0 h 9"/>
                    <a:gd name="T16" fmla="*/ 10 w 10"/>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10" y="5"/>
                      </a:moveTo>
                      <a:lnTo>
                        <a:pt x="10" y="7"/>
                      </a:lnTo>
                      <a:lnTo>
                        <a:pt x="4" y="7"/>
                      </a:lnTo>
                      <a:lnTo>
                        <a:pt x="2" y="7"/>
                      </a:lnTo>
                      <a:lnTo>
                        <a:pt x="2" y="9"/>
                      </a:lnTo>
                      <a:lnTo>
                        <a:pt x="0" y="7"/>
                      </a:lnTo>
                      <a:lnTo>
                        <a:pt x="0" y="0"/>
                      </a:lnTo>
                      <a:lnTo>
                        <a:pt x="8" y="0"/>
                      </a:lnTo>
                      <a:lnTo>
                        <a:pt x="10" y="5"/>
                      </a:lnTo>
                      <a:close/>
                    </a:path>
                  </a:pathLst>
                </a:custGeom>
                <a:solidFill>
                  <a:srgbClr val="3FFFFF"/>
                </a:solidFill>
                <a:ln w="1588">
                  <a:solidFill>
                    <a:srgbClr val="000000"/>
                  </a:solidFill>
                  <a:prstDash val="solid"/>
                  <a:round/>
                  <a:headEnd/>
                  <a:tailEnd/>
                </a:ln>
              </p:spPr>
              <p:txBody>
                <a:bodyPr/>
                <a:lstStyle/>
                <a:p>
                  <a:endParaRPr lang="en-AU"/>
                </a:p>
              </p:txBody>
            </p:sp>
            <p:sp>
              <p:nvSpPr>
                <p:cNvPr id="5597" name="Freeform 477"/>
                <p:cNvSpPr>
                  <a:spLocks/>
                </p:cNvSpPr>
                <p:nvPr/>
              </p:nvSpPr>
              <p:spPr bwMode="auto">
                <a:xfrm>
                  <a:off x="5204" y="878"/>
                  <a:ext cx="24" cy="5"/>
                </a:xfrm>
                <a:custGeom>
                  <a:avLst/>
                  <a:gdLst>
                    <a:gd name="T0" fmla="*/ 50 w 50"/>
                    <a:gd name="T1" fmla="*/ 5 h 9"/>
                    <a:gd name="T2" fmla="*/ 50 w 50"/>
                    <a:gd name="T3" fmla="*/ 7 h 9"/>
                    <a:gd name="T4" fmla="*/ 0 w 50"/>
                    <a:gd name="T5" fmla="*/ 9 h 9"/>
                    <a:gd name="T6" fmla="*/ 0 w 50"/>
                    <a:gd name="T7" fmla="*/ 4 h 9"/>
                    <a:gd name="T8" fmla="*/ 10 w 50"/>
                    <a:gd name="T9" fmla="*/ 4 h 9"/>
                    <a:gd name="T10" fmla="*/ 10 w 50"/>
                    <a:gd name="T11" fmla="*/ 5 h 9"/>
                    <a:gd name="T12" fmla="*/ 10 w 50"/>
                    <a:gd name="T13" fmla="*/ 5 h 9"/>
                    <a:gd name="T14" fmla="*/ 12 w 50"/>
                    <a:gd name="T15" fmla="*/ 5 h 9"/>
                    <a:gd name="T16" fmla="*/ 13 w 50"/>
                    <a:gd name="T17" fmla="*/ 2 h 9"/>
                    <a:gd name="T18" fmla="*/ 23 w 50"/>
                    <a:gd name="T19" fmla="*/ 2 h 9"/>
                    <a:gd name="T20" fmla="*/ 25 w 50"/>
                    <a:gd name="T21" fmla="*/ 7 h 9"/>
                    <a:gd name="T22" fmla="*/ 25 w 50"/>
                    <a:gd name="T23" fmla="*/ 7 h 9"/>
                    <a:gd name="T24" fmla="*/ 27 w 50"/>
                    <a:gd name="T25" fmla="*/ 4 h 9"/>
                    <a:gd name="T26" fmla="*/ 27 w 50"/>
                    <a:gd name="T27" fmla="*/ 2 h 9"/>
                    <a:gd name="T28" fmla="*/ 34 w 50"/>
                    <a:gd name="T29" fmla="*/ 0 h 9"/>
                    <a:gd name="T30" fmla="*/ 38 w 50"/>
                    <a:gd name="T31" fmla="*/ 2 h 9"/>
                    <a:gd name="T32" fmla="*/ 42 w 50"/>
                    <a:gd name="T33" fmla="*/ 0 h 9"/>
                    <a:gd name="T34" fmla="*/ 48 w 50"/>
                    <a:gd name="T35" fmla="*/ 0 h 9"/>
                    <a:gd name="T36" fmla="*/ 50 w 50"/>
                    <a:gd name="T37" fmla="*/ 0 h 9"/>
                    <a:gd name="T38" fmla="*/ 50 w 50"/>
                    <a:gd name="T3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9">
                      <a:moveTo>
                        <a:pt x="50" y="5"/>
                      </a:moveTo>
                      <a:lnTo>
                        <a:pt x="50" y="7"/>
                      </a:lnTo>
                      <a:lnTo>
                        <a:pt x="0" y="9"/>
                      </a:lnTo>
                      <a:lnTo>
                        <a:pt x="0" y="4"/>
                      </a:lnTo>
                      <a:lnTo>
                        <a:pt x="10" y="4"/>
                      </a:lnTo>
                      <a:lnTo>
                        <a:pt x="10" y="5"/>
                      </a:lnTo>
                      <a:lnTo>
                        <a:pt x="10" y="5"/>
                      </a:lnTo>
                      <a:lnTo>
                        <a:pt x="12" y="5"/>
                      </a:lnTo>
                      <a:lnTo>
                        <a:pt x="13" y="2"/>
                      </a:lnTo>
                      <a:lnTo>
                        <a:pt x="23" y="2"/>
                      </a:lnTo>
                      <a:lnTo>
                        <a:pt x="25" y="7"/>
                      </a:lnTo>
                      <a:lnTo>
                        <a:pt x="25" y="7"/>
                      </a:lnTo>
                      <a:lnTo>
                        <a:pt x="27" y="4"/>
                      </a:lnTo>
                      <a:lnTo>
                        <a:pt x="27" y="2"/>
                      </a:lnTo>
                      <a:lnTo>
                        <a:pt x="34" y="0"/>
                      </a:lnTo>
                      <a:lnTo>
                        <a:pt x="38" y="2"/>
                      </a:lnTo>
                      <a:lnTo>
                        <a:pt x="42" y="0"/>
                      </a:lnTo>
                      <a:lnTo>
                        <a:pt x="48" y="0"/>
                      </a:lnTo>
                      <a:lnTo>
                        <a:pt x="50" y="0"/>
                      </a:lnTo>
                      <a:lnTo>
                        <a:pt x="50" y="5"/>
                      </a:lnTo>
                      <a:close/>
                    </a:path>
                  </a:pathLst>
                </a:custGeom>
                <a:solidFill>
                  <a:srgbClr val="3FFFFF"/>
                </a:solidFill>
                <a:ln w="1588">
                  <a:solidFill>
                    <a:srgbClr val="000000"/>
                  </a:solidFill>
                  <a:prstDash val="solid"/>
                  <a:round/>
                  <a:headEnd/>
                  <a:tailEnd/>
                </a:ln>
              </p:spPr>
              <p:txBody>
                <a:bodyPr/>
                <a:lstStyle/>
                <a:p>
                  <a:endParaRPr lang="en-AU"/>
                </a:p>
              </p:txBody>
            </p:sp>
          </p:grpSp>
          <p:sp>
            <p:nvSpPr>
              <p:cNvPr id="5599" name="Rectangle 479"/>
              <p:cNvSpPr>
                <a:spLocks noChangeArrowheads="1"/>
              </p:cNvSpPr>
              <p:nvPr/>
            </p:nvSpPr>
            <p:spPr bwMode="auto">
              <a:xfrm>
                <a:off x="5230" y="878"/>
                <a:ext cx="5" cy="4"/>
              </a:xfrm>
              <a:prstGeom prst="rect">
                <a:avLst/>
              </a:prstGeom>
              <a:solidFill>
                <a:srgbClr val="3FFFFF"/>
              </a:solidFill>
              <a:ln w="1588">
                <a:solidFill>
                  <a:srgbClr val="000000"/>
                </a:solidFill>
                <a:miter lim="800000"/>
                <a:headEnd/>
                <a:tailEnd/>
              </a:ln>
            </p:spPr>
            <p:txBody>
              <a:bodyPr/>
              <a:lstStyle/>
              <a:p>
                <a:endParaRPr lang="en-AU"/>
              </a:p>
            </p:txBody>
          </p:sp>
          <p:sp>
            <p:nvSpPr>
              <p:cNvPr id="5600" name="Freeform 480"/>
              <p:cNvSpPr>
                <a:spLocks/>
              </p:cNvSpPr>
              <p:nvPr/>
            </p:nvSpPr>
            <p:spPr bwMode="auto">
              <a:xfrm>
                <a:off x="5461" y="880"/>
                <a:ext cx="132" cy="11"/>
              </a:xfrm>
              <a:custGeom>
                <a:avLst/>
                <a:gdLst>
                  <a:gd name="T0" fmla="*/ 264 w 264"/>
                  <a:gd name="T1" fmla="*/ 3 h 23"/>
                  <a:gd name="T2" fmla="*/ 0 w 264"/>
                  <a:gd name="T3" fmla="*/ 23 h 23"/>
                  <a:gd name="T4" fmla="*/ 0 w 264"/>
                  <a:gd name="T5" fmla="*/ 17 h 23"/>
                  <a:gd name="T6" fmla="*/ 264 w 264"/>
                  <a:gd name="T7" fmla="*/ 0 h 23"/>
                  <a:gd name="T8" fmla="*/ 264 w 264"/>
                  <a:gd name="T9" fmla="*/ 3 h 23"/>
                </a:gdLst>
                <a:ahLst/>
                <a:cxnLst>
                  <a:cxn ang="0">
                    <a:pos x="T0" y="T1"/>
                  </a:cxn>
                  <a:cxn ang="0">
                    <a:pos x="T2" y="T3"/>
                  </a:cxn>
                  <a:cxn ang="0">
                    <a:pos x="T4" y="T5"/>
                  </a:cxn>
                  <a:cxn ang="0">
                    <a:pos x="T6" y="T7"/>
                  </a:cxn>
                  <a:cxn ang="0">
                    <a:pos x="T8" y="T9"/>
                  </a:cxn>
                </a:cxnLst>
                <a:rect l="0" t="0" r="r" b="b"/>
                <a:pathLst>
                  <a:path w="264" h="23">
                    <a:moveTo>
                      <a:pt x="264" y="3"/>
                    </a:moveTo>
                    <a:lnTo>
                      <a:pt x="0" y="23"/>
                    </a:lnTo>
                    <a:lnTo>
                      <a:pt x="0" y="17"/>
                    </a:lnTo>
                    <a:lnTo>
                      <a:pt x="264" y="0"/>
                    </a:lnTo>
                    <a:lnTo>
                      <a:pt x="264" y="3"/>
                    </a:lnTo>
                    <a:close/>
                  </a:path>
                </a:pathLst>
              </a:custGeom>
              <a:solidFill>
                <a:srgbClr val="FFFFFF"/>
              </a:solidFill>
              <a:ln w="1588">
                <a:solidFill>
                  <a:srgbClr val="000000"/>
                </a:solidFill>
                <a:prstDash val="solid"/>
                <a:round/>
                <a:headEnd/>
                <a:tailEnd/>
              </a:ln>
            </p:spPr>
            <p:txBody>
              <a:bodyPr/>
              <a:lstStyle/>
              <a:p>
                <a:endParaRPr lang="en-AU"/>
              </a:p>
            </p:txBody>
          </p:sp>
          <p:sp>
            <p:nvSpPr>
              <p:cNvPr id="5601" name="Freeform 481"/>
              <p:cNvSpPr>
                <a:spLocks/>
              </p:cNvSpPr>
              <p:nvPr/>
            </p:nvSpPr>
            <p:spPr bwMode="auto">
              <a:xfrm>
                <a:off x="5440" y="881"/>
                <a:ext cx="2" cy="16"/>
              </a:xfrm>
              <a:custGeom>
                <a:avLst/>
                <a:gdLst>
                  <a:gd name="T0" fmla="*/ 4 w 4"/>
                  <a:gd name="T1" fmla="*/ 33 h 33"/>
                  <a:gd name="T2" fmla="*/ 2 w 4"/>
                  <a:gd name="T3" fmla="*/ 33 h 33"/>
                  <a:gd name="T4" fmla="*/ 0 w 4"/>
                  <a:gd name="T5" fmla="*/ 33 h 33"/>
                  <a:gd name="T6" fmla="*/ 0 w 4"/>
                  <a:gd name="T7" fmla="*/ 2 h 33"/>
                  <a:gd name="T8" fmla="*/ 0 w 4"/>
                  <a:gd name="T9" fmla="*/ 0 h 33"/>
                  <a:gd name="T10" fmla="*/ 2 w 4"/>
                  <a:gd name="T11" fmla="*/ 0 h 33"/>
                  <a:gd name="T12" fmla="*/ 4 w 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4" h="33">
                    <a:moveTo>
                      <a:pt x="4" y="33"/>
                    </a:moveTo>
                    <a:lnTo>
                      <a:pt x="2" y="33"/>
                    </a:lnTo>
                    <a:lnTo>
                      <a:pt x="0" y="33"/>
                    </a:lnTo>
                    <a:lnTo>
                      <a:pt x="0" y="2"/>
                    </a:lnTo>
                    <a:lnTo>
                      <a:pt x="0" y="0"/>
                    </a:lnTo>
                    <a:lnTo>
                      <a:pt x="2" y="0"/>
                    </a:lnTo>
                    <a:lnTo>
                      <a:pt x="4" y="33"/>
                    </a:lnTo>
                    <a:close/>
                  </a:path>
                </a:pathLst>
              </a:custGeom>
              <a:solidFill>
                <a:srgbClr val="FFFF00"/>
              </a:solidFill>
              <a:ln w="1588">
                <a:solidFill>
                  <a:srgbClr val="000000"/>
                </a:solidFill>
                <a:prstDash val="solid"/>
                <a:round/>
                <a:headEnd/>
                <a:tailEnd/>
              </a:ln>
            </p:spPr>
            <p:txBody>
              <a:bodyPr/>
              <a:lstStyle/>
              <a:p>
                <a:endParaRPr lang="en-AU"/>
              </a:p>
            </p:txBody>
          </p:sp>
          <p:sp>
            <p:nvSpPr>
              <p:cNvPr id="5602" name="Freeform 482"/>
              <p:cNvSpPr>
                <a:spLocks/>
              </p:cNvSpPr>
              <p:nvPr/>
            </p:nvSpPr>
            <p:spPr bwMode="auto">
              <a:xfrm>
                <a:off x="5029" y="881"/>
                <a:ext cx="5" cy="11"/>
              </a:xfrm>
              <a:custGeom>
                <a:avLst/>
                <a:gdLst>
                  <a:gd name="T0" fmla="*/ 10 w 10"/>
                  <a:gd name="T1" fmla="*/ 24 h 24"/>
                  <a:gd name="T2" fmla="*/ 4 w 10"/>
                  <a:gd name="T3" fmla="*/ 24 h 24"/>
                  <a:gd name="T4" fmla="*/ 2 w 10"/>
                  <a:gd name="T5" fmla="*/ 24 h 24"/>
                  <a:gd name="T6" fmla="*/ 0 w 10"/>
                  <a:gd name="T7" fmla="*/ 14 h 24"/>
                  <a:gd name="T8" fmla="*/ 0 w 10"/>
                  <a:gd name="T9" fmla="*/ 14 h 24"/>
                  <a:gd name="T10" fmla="*/ 6 w 10"/>
                  <a:gd name="T11" fmla="*/ 12 h 24"/>
                  <a:gd name="T12" fmla="*/ 6 w 10"/>
                  <a:gd name="T13" fmla="*/ 12 h 24"/>
                  <a:gd name="T14" fmla="*/ 8 w 10"/>
                  <a:gd name="T15" fmla="*/ 12 h 24"/>
                  <a:gd name="T16" fmla="*/ 8 w 10"/>
                  <a:gd name="T17" fmla="*/ 10 h 24"/>
                  <a:gd name="T18" fmla="*/ 0 w 10"/>
                  <a:gd name="T19" fmla="*/ 10 h 24"/>
                  <a:gd name="T20" fmla="*/ 0 w 10"/>
                  <a:gd name="T21" fmla="*/ 2 h 24"/>
                  <a:gd name="T22" fmla="*/ 8 w 10"/>
                  <a:gd name="T23" fmla="*/ 0 h 24"/>
                  <a:gd name="T24" fmla="*/ 10 w 10"/>
                  <a:gd name="T25" fmla="*/ 0 h 24"/>
                  <a:gd name="T26" fmla="*/ 10 w 10"/>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24">
                    <a:moveTo>
                      <a:pt x="10" y="24"/>
                    </a:moveTo>
                    <a:lnTo>
                      <a:pt x="4" y="24"/>
                    </a:lnTo>
                    <a:lnTo>
                      <a:pt x="2" y="24"/>
                    </a:lnTo>
                    <a:lnTo>
                      <a:pt x="0" y="14"/>
                    </a:lnTo>
                    <a:lnTo>
                      <a:pt x="0" y="14"/>
                    </a:lnTo>
                    <a:lnTo>
                      <a:pt x="6" y="12"/>
                    </a:lnTo>
                    <a:lnTo>
                      <a:pt x="6" y="12"/>
                    </a:lnTo>
                    <a:lnTo>
                      <a:pt x="8" y="12"/>
                    </a:lnTo>
                    <a:lnTo>
                      <a:pt x="8" y="10"/>
                    </a:lnTo>
                    <a:lnTo>
                      <a:pt x="0" y="10"/>
                    </a:lnTo>
                    <a:lnTo>
                      <a:pt x="0" y="2"/>
                    </a:lnTo>
                    <a:lnTo>
                      <a:pt x="8" y="0"/>
                    </a:lnTo>
                    <a:lnTo>
                      <a:pt x="10" y="0"/>
                    </a:lnTo>
                    <a:lnTo>
                      <a:pt x="10" y="24"/>
                    </a:lnTo>
                    <a:close/>
                  </a:path>
                </a:pathLst>
              </a:custGeom>
              <a:solidFill>
                <a:srgbClr val="3FFFFF"/>
              </a:solidFill>
              <a:ln w="1588">
                <a:solidFill>
                  <a:srgbClr val="000000"/>
                </a:solidFill>
                <a:prstDash val="solid"/>
                <a:round/>
                <a:headEnd/>
                <a:tailEnd/>
              </a:ln>
            </p:spPr>
            <p:txBody>
              <a:bodyPr/>
              <a:lstStyle/>
              <a:p>
                <a:endParaRPr lang="en-AU"/>
              </a:p>
            </p:txBody>
          </p:sp>
          <p:sp>
            <p:nvSpPr>
              <p:cNvPr id="5603" name="Freeform 483"/>
              <p:cNvSpPr>
                <a:spLocks/>
              </p:cNvSpPr>
              <p:nvPr/>
            </p:nvSpPr>
            <p:spPr bwMode="auto">
              <a:xfrm>
                <a:off x="5157" y="881"/>
                <a:ext cx="5" cy="5"/>
              </a:xfrm>
              <a:custGeom>
                <a:avLst/>
                <a:gdLst>
                  <a:gd name="T0" fmla="*/ 12 w 12"/>
                  <a:gd name="T1" fmla="*/ 2 h 10"/>
                  <a:gd name="T2" fmla="*/ 12 w 12"/>
                  <a:gd name="T3" fmla="*/ 10 h 10"/>
                  <a:gd name="T4" fmla="*/ 0 w 12"/>
                  <a:gd name="T5" fmla="*/ 10 h 10"/>
                  <a:gd name="T6" fmla="*/ 0 w 12"/>
                  <a:gd name="T7" fmla="*/ 2 h 10"/>
                  <a:gd name="T8" fmla="*/ 8 w 12"/>
                  <a:gd name="T9" fmla="*/ 0 h 10"/>
                  <a:gd name="T10" fmla="*/ 10 w 12"/>
                  <a:gd name="T11" fmla="*/ 2 h 10"/>
                  <a:gd name="T12" fmla="*/ 12 w 1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2" y="2"/>
                    </a:moveTo>
                    <a:lnTo>
                      <a:pt x="12" y="10"/>
                    </a:lnTo>
                    <a:lnTo>
                      <a:pt x="0" y="10"/>
                    </a:lnTo>
                    <a:lnTo>
                      <a:pt x="0" y="2"/>
                    </a:lnTo>
                    <a:lnTo>
                      <a:pt x="8" y="0"/>
                    </a:lnTo>
                    <a:lnTo>
                      <a:pt x="10" y="2"/>
                    </a:lnTo>
                    <a:lnTo>
                      <a:pt x="12" y="2"/>
                    </a:lnTo>
                    <a:close/>
                  </a:path>
                </a:pathLst>
              </a:custGeom>
              <a:solidFill>
                <a:srgbClr val="3FFFFF"/>
              </a:solidFill>
              <a:ln w="1588">
                <a:solidFill>
                  <a:srgbClr val="000000"/>
                </a:solidFill>
                <a:prstDash val="solid"/>
                <a:round/>
                <a:headEnd/>
                <a:tailEnd/>
              </a:ln>
            </p:spPr>
            <p:txBody>
              <a:bodyPr/>
              <a:lstStyle/>
              <a:p>
                <a:endParaRPr lang="en-AU"/>
              </a:p>
            </p:txBody>
          </p:sp>
          <p:sp>
            <p:nvSpPr>
              <p:cNvPr id="5604" name="Freeform 484"/>
              <p:cNvSpPr>
                <a:spLocks/>
              </p:cNvSpPr>
              <p:nvPr/>
            </p:nvSpPr>
            <p:spPr bwMode="auto">
              <a:xfrm>
                <a:off x="5134" y="882"/>
                <a:ext cx="21" cy="4"/>
              </a:xfrm>
              <a:custGeom>
                <a:avLst/>
                <a:gdLst>
                  <a:gd name="T0" fmla="*/ 43 w 43"/>
                  <a:gd name="T1" fmla="*/ 8 h 10"/>
                  <a:gd name="T2" fmla="*/ 0 w 43"/>
                  <a:gd name="T3" fmla="*/ 10 h 10"/>
                  <a:gd name="T4" fmla="*/ 0 w 43"/>
                  <a:gd name="T5" fmla="*/ 2 h 10"/>
                  <a:gd name="T6" fmla="*/ 6 w 43"/>
                  <a:gd name="T7" fmla="*/ 2 h 10"/>
                  <a:gd name="T8" fmla="*/ 8 w 43"/>
                  <a:gd name="T9" fmla="*/ 2 h 10"/>
                  <a:gd name="T10" fmla="*/ 10 w 43"/>
                  <a:gd name="T11" fmla="*/ 6 h 10"/>
                  <a:gd name="T12" fmla="*/ 12 w 43"/>
                  <a:gd name="T13" fmla="*/ 6 h 10"/>
                  <a:gd name="T14" fmla="*/ 14 w 43"/>
                  <a:gd name="T15" fmla="*/ 2 h 10"/>
                  <a:gd name="T16" fmla="*/ 23 w 43"/>
                  <a:gd name="T17" fmla="*/ 0 h 10"/>
                  <a:gd name="T18" fmla="*/ 25 w 43"/>
                  <a:gd name="T19" fmla="*/ 0 h 10"/>
                  <a:gd name="T20" fmla="*/ 25 w 43"/>
                  <a:gd name="T21" fmla="*/ 2 h 10"/>
                  <a:gd name="T22" fmla="*/ 27 w 43"/>
                  <a:gd name="T23" fmla="*/ 4 h 10"/>
                  <a:gd name="T24" fmla="*/ 29 w 43"/>
                  <a:gd name="T25" fmla="*/ 0 h 10"/>
                  <a:gd name="T26" fmla="*/ 39 w 43"/>
                  <a:gd name="T27" fmla="*/ 0 h 10"/>
                  <a:gd name="T28" fmla="*/ 43 w 43"/>
                  <a:gd name="T29" fmla="*/ 0 h 10"/>
                  <a:gd name="T30" fmla="*/ 43 w 43"/>
                  <a:gd name="T3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10">
                    <a:moveTo>
                      <a:pt x="43" y="8"/>
                    </a:moveTo>
                    <a:lnTo>
                      <a:pt x="0" y="10"/>
                    </a:lnTo>
                    <a:lnTo>
                      <a:pt x="0" y="2"/>
                    </a:lnTo>
                    <a:lnTo>
                      <a:pt x="6" y="2"/>
                    </a:lnTo>
                    <a:lnTo>
                      <a:pt x="8" y="2"/>
                    </a:lnTo>
                    <a:lnTo>
                      <a:pt x="10" y="6"/>
                    </a:lnTo>
                    <a:lnTo>
                      <a:pt x="12" y="6"/>
                    </a:lnTo>
                    <a:lnTo>
                      <a:pt x="14" y="2"/>
                    </a:lnTo>
                    <a:lnTo>
                      <a:pt x="23" y="0"/>
                    </a:lnTo>
                    <a:lnTo>
                      <a:pt x="25" y="0"/>
                    </a:lnTo>
                    <a:lnTo>
                      <a:pt x="25" y="2"/>
                    </a:lnTo>
                    <a:lnTo>
                      <a:pt x="27" y="4"/>
                    </a:lnTo>
                    <a:lnTo>
                      <a:pt x="29" y="0"/>
                    </a:lnTo>
                    <a:lnTo>
                      <a:pt x="39" y="0"/>
                    </a:lnTo>
                    <a:lnTo>
                      <a:pt x="43" y="0"/>
                    </a:lnTo>
                    <a:lnTo>
                      <a:pt x="43" y="8"/>
                    </a:lnTo>
                    <a:close/>
                  </a:path>
                </a:pathLst>
              </a:custGeom>
              <a:solidFill>
                <a:srgbClr val="3FFFFF"/>
              </a:solidFill>
              <a:ln w="1588">
                <a:solidFill>
                  <a:srgbClr val="000000"/>
                </a:solidFill>
                <a:prstDash val="solid"/>
                <a:round/>
                <a:headEnd/>
                <a:tailEnd/>
              </a:ln>
            </p:spPr>
            <p:txBody>
              <a:bodyPr/>
              <a:lstStyle/>
              <a:p>
                <a:endParaRPr lang="en-AU"/>
              </a:p>
            </p:txBody>
          </p:sp>
          <p:sp>
            <p:nvSpPr>
              <p:cNvPr id="5605" name="Freeform 485"/>
              <p:cNvSpPr>
                <a:spLocks/>
              </p:cNvSpPr>
              <p:nvPr/>
            </p:nvSpPr>
            <p:spPr bwMode="auto">
              <a:xfrm>
                <a:off x="4812" y="882"/>
                <a:ext cx="6" cy="5"/>
              </a:xfrm>
              <a:custGeom>
                <a:avLst/>
                <a:gdLst>
                  <a:gd name="T0" fmla="*/ 11 w 11"/>
                  <a:gd name="T1" fmla="*/ 10 h 12"/>
                  <a:gd name="T2" fmla="*/ 11 w 11"/>
                  <a:gd name="T3" fmla="*/ 12 h 12"/>
                  <a:gd name="T4" fmla="*/ 4 w 11"/>
                  <a:gd name="T5" fmla="*/ 12 h 12"/>
                  <a:gd name="T6" fmla="*/ 2 w 11"/>
                  <a:gd name="T7" fmla="*/ 12 h 12"/>
                  <a:gd name="T8" fmla="*/ 0 w 11"/>
                  <a:gd name="T9" fmla="*/ 10 h 12"/>
                  <a:gd name="T10" fmla="*/ 0 w 11"/>
                  <a:gd name="T11" fmla="*/ 2 h 12"/>
                  <a:gd name="T12" fmla="*/ 6 w 11"/>
                  <a:gd name="T13" fmla="*/ 0 h 12"/>
                  <a:gd name="T14" fmla="*/ 11 w 11"/>
                  <a:gd name="T15" fmla="*/ 0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lnTo>
                      <a:pt x="11" y="12"/>
                    </a:lnTo>
                    <a:lnTo>
                      <a:pt x="4" y="12"/>
                    </a:lnTo>
                    <a:lnTo>
                      <a:pt x="2" y="12"/>
                    </a:lnTo>
                    <a:lnTo>
                      <a:pt x="0" y="10"/>
                    </a:lnTo>
                    <a:lnTo>
                      <a:pt x="0" y="2"/>
                    </a:lnTo>
                    <a:lnTo>
                      <a:pt x="6" y="0"/>
                    </a:lnTo>
                    <a:lnTo>
                      <a:pt x="11" y="0"/>
                    </a:lnTo>
                    <a:lnTo>
                      <a:pt x="11" y="10"/>
                    </a:lnTo>
                    <a:close/>
                  </a:path>
                </a:pathLst>
              </a:custGeom>
              <a:solidFill>
                <a:srgbClr val="3FFFFF"/>
              </a:solidFill>
              <a:ln w="1588">
                <a:solidFill>
                  <a:srgbClr val="000000"/>
                </a:solidFill>
                <a:prstDash val="solid"/>
                <a:round/>
                <a:headEnd/>
                <a:tailEnd/>
              </a:ln>
            </p:spPr>
            <p:txBody>
              <a:bodyPr/>
              <a:lstStyle/>
              <a:p>
                <a:endParaRPr lang="en-AU"/>
              </a:p>
            </p:txBody>
          </p:sp>
          <p:sp>
            <p:nvSpPr>
              <p:cNvPr id="5606" name="Freeform 486"/>
              <p:cNvSpPr>
                <a:spLocks/>
              </p:cNvSpPr>
              <p:nvPr/>
            </p:nvSpPr>
            <p:spPr bwMode="auto">
              <a:xfrm>
                <a:off x="4951" y="883"/>
                <a:ext cx="14" cy="5"/>
              </a:xfrm>
              <a:custGeom>
                <a:avLst/>
                <a:gdLst>
                  <a:gd name="T0" fmla="*/ 29 w 29"/>
                  <a:gd name="T1" fmla="*/ 10 h 12"/>
                  <a:gd name="T2" fmla="*/ 17 w 29"/>
                  <a:gd name="T3" fmla="*/ 12 h 12"/>
                  <a:gd name="T4" fmla="*/ 14 w 29"/>
                  <a:gd name="T5" fmla="*/ 8 h 12"/>
                  <a:gd name="T6" fmla="*/ 14 w 29"/>
                  <a:gd name="T7" fmla="*/ 8 h 12"/>
                  <a:gd name="T8" fmla="*/ 12 w 29"/>
                  <a:gd name="T9" fmla="*/ 12 h 12"/>
                  <a:gd name="T10" fmla="*/ 2 w 29"/>
                  <a:gd name="T11" fmla="*/ 12 h 12"/>
                  <a:gd name="T12" fmla="*/ 0 w 29"/>
                  <a:gd name="T13" fmla="*/ 12 h 12"/>
                  <a:gd name="T14" fmla="*/ 0 w 29"/>
                  <a:gd name="T15" fmla="*/ 8 h 12"/>
                  <a:gd name="T16" fmla="*/ 0 w 29"/>
                  <a:gd name="T17" fmla="*/ 0 h 12"/>
                  <a:gd name="T18" fmla="*/ 23 w 29"/>
                  <a:gd name="T19" fmla="*/ 0 h 12"/>
                  <a:gd name="T20" fmla="*/ 29 w 29"/>
                  <a:gd name="T21" fmla="*/ 0 h 12"/>
                  <a:gd name="T22" fmla="*/ 29 w 29"/>
                  <a:gd name="T2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2">
                    <a:moveTo>
                      <a:pt x="29" y="10"/>
                    </a:moveTo>
                    <a:lnTo>
                      <a:pt x="17" y="12"/>
                    </a:lnTo>
                    <a:lnTo>
                      <a:pt x="14" y="8"/>
                    </a:lnTo>
                    <a:lnTo>
                      <a:pt x="14" y="8"/>
                    </a:lnTo>
                    <a:lnTo>
                      <a:pt x="12" y="12"/>
                    </a:lnTo>
                    <a:lnTo>
                      <a:pt x="2" y="12"/>
                    </a:lnTo>
                    <a:lnTo>
                      <a:pt x="0" y="12"/>
                    </a:lnTo>
                    <a:lnTo>
                      <a:pt x="0" y="8"/>
                    </a:lnTo>
                    <a:lnTo>
                      <a:pt x="0" y="0"/>
                    </a:lnTo>
                    <a:lnTo>
                      <a:pt x="23" y="0"/>
                    </a:lnTo>
                    <a:lnTo>
                      <a:pt x="29" y="0"/>
                    </a:lnTo>
                    <a:lnTo>
                      <a:pt x="29" y="10"/>
                    </a:lnTo>
                    <a:close/>
                  </a:path>
                </a:pathLst>
              </a:custGeom>
              <a:solidFill>
                <a:srgbClr val="3FFFFF"/>
              </a:solidFill>
              <a:ln w="1588">
                <a:solidFill>
                  <a:srgbClr val="000000"/>
                </a:solidFill>
                <a:prstDash val="solid"/>
                <a:round/>
                <a:headEnd/>
                <a:tailEnd/>
              </a:ln>
            </p:spPr>
            <p:txBody>
              <a:bodyPr/>
              <a:lstStyle/>
              <a:p>
                <a:endParaRPr lang="en-AU"/>
              </a:p>
            </p:txBody>
          </p:sp>
          <p:sp>
            <p:nvSpPr>
              <p:cNvPr id="5607" name="Freeform 487"/>
              <p:cNvSpPr>
                <a:spLocks/>
              </p:cNvSpPr>
              <p:nvPr/>
            </p:nvSpPr>
            <p:spPr bwMode="auto">
              <a:xfrm>
                <a:off x="5127" y="883"/>
                <a:ext cx="6" cy="4"/>
              </a:xfrm>
              <a:custGeom>
                <a:avLst/>
                <a:gdLst>
                  <a:gd name="T0" fmla="*/ 12 w 12"/>
                  <a:gd name="T1" fmla="*/ 8 h 10"/>
                  <a:gd name="T2" fmla="*/ 2 w 12"/>
                  <a:gd name="T3" fmla="*/ 10 h 10"/>
                  <a:gd name="T4" fmla="*/ 0 w 12"/>
                  <a:gd name="T5" fmla="*/ 10 h 10"/>
                  <a:gd name="T6" fmla="*/ 0 w 12"/>
                  <a:gd name="T7" fmla="*/ 0 h 10"/>
                  <a:gd name="T8" fmla="*/ 4 w 12"/>
                  <a:gd name="T9" fmla="*/ 0 h 10"/>
                  <a:gd name="T10" fmla="*/ 10 w 12"/>
                  <a:gd name="T11" fmla="*/ 0 h 10"/>
                  <a:gd name="T12" fmla="*/ 12 w 12"/>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2" y="8"/>
                    </a:moveTo>
                    <a:lnTo>
                      <a:pt x="2" y="10"/>
                    </a:lnTo>
                    <a:lnTo>
                      <a:pt x="0" y="10"/>
                    </a:lnTo>
                    <a:lnTo>
                      <a:pt x="0" y="0"/>
                    </a:lnTo>
                    <a:lnTo>
                      <a:pt x="4" y="0"/>
                    </a:lnTo>
                    <a:lnTo>
                      <a:pt x="10" y="0"/>
                    </a:lnTo>
                    <a:lnTo>
                      <a:pt x="12" y="8"/>
                    </a:lnTo>
                    <a:close/>
                  </a:path>
                </a:pathLst>
              </a:custGeom>
              <a:solidFill>
                <a:srgbClr val="3FFFFF"/>
              </a:solidFill>
              <a:ln w="1588">
                <a:solidFill>
                  <a:srgbClr val="000000"/>
                </a:solidFill>
                <a:prstDash val="solid"/>
                <a:round/>
                <a:headEnd/>
                <a:tailEnd/>
              </a:ln>
            </p:spPr>
            <p:txBody>
              <a:bodyPr/>
              <a:lstStyle/>
              <a:p>
                <a:endParaRPr lang="en-AU"/>
              </a:p>
            </p:txBody>
          </p:sp>
          <p:sp>
            <p:nvSpPr>
              <p:cNvPr id="5608" name="Freeform 488"/>
              <p:cNvSpPr>
                <a:spLocks/>
              </p:cNvSpPr>
              <p:nvPr/>
            </p:nvSpPr>
            <p:spPr bwMode="auto">
              <a:xfrm>
                <a:off x="5457" y="882"/>
                <a:ext cx="2" cy="19"/>
              </a:xfrm>
              <a:custGeom>
                <a:avLst/>
                <a:gdLst>
                  <a:gd name="T0" fmla="*/ 4 w 4"/>
                  <a:gd name="T1" fmla="*/ 2 h 39"/>
                  <a:gd name="T2" fmla="*/ 4 w 4"/>
                  <a:gd name="T3" fmla="*/ 37 h 39"/>
                  <a:gd name="T4" fmla="*/ 4 w 4"/>
                  <a:gd name="T5" fmla="*/ 37 h 39"/>
                  <a:gd name="T6" fmla="*/ 2 w 4"/>
                  <a:gd name="T7" fmla="*/ 39 h 39"/>
                  <a:gd name="T8" fmla="*/ 0 w 4"/>
                  <a:gd name="T9" fmla="*/ 39 h 39"/>
                  <a:gd name="T10" fmla="*/ 0 w 4"/>
                  <a:gd name="T11" fmla="*/ 2 h 39"/>
                  <a:gd name="T12" fmla="*/ 2 w 4"/>
                  <a:gd name="T13" fmla="*/ 0 h 39"/>
                  <a:gd name="T14" fmla="*/ 4 w 4"/>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9">
                    <a:moveTo>
                      <a:pt x="4" y="2"/>
                    </a:moveTo>
                    <a:lnTo>
                      <a:pt x="4" y="37"/>
                    </a:lnTo>
                    <a:lnTo>
                      <a:pt x="4" y="37"/>
                    </a:lnTo>
                    <a:lnTo>
                      <a:pt x="2" y="39"/>
                    </a:lnTo>
                    <a:lnTo>
                      <a:pt x="0" y="39"/>
                    </a:lnTo>
                    <a:lnTo>
                      <a:pt x="0" y="2"/>
                    </a:lnTo>
                    <a:lnTo>
                      <a:pt x="2" y="0"/>
                    </a:lnTo>
                    <a:lnTo>
                      <a:pt x="4" y="2"/>
                    </a:lnTo>
                    <a:close/>
                  </a:path>
                </a:pathLst>
              </a:custGeom>
              <a:solidFill>
                <a:srgbClr val="FFFF00"/>
              </a:solidFill>
              <a:ln w="1588">
                <a:solidFill>
                  <a:srgbClr val="000000"/>
                </a:solidFill>
                <a:prstDash val="solid"/>
                <a:round/>
                <a:headEnd/>
                <a:tailEnd/>
              </a:ln>
            </p:spPr>
            <p:txBody>
              <a:bodyPr/>
              <a:lstStyle/>
              <a:p>
                <a:endParaRPr lang="en-AU"/>
              </a:p>
            </p:txBody>
          </p:sp>
          <p:sp>
            <p:nvSpPr>
              <p:cNvPr id="5609" name="Freeform 489"/>
              <p:cNvSpPr>
                <a:spLocks/>
              </p:cNvSpPr>
              <p:nvPr/>
            </p:nvSpPr>
            <p:spPr bwMode="auto">
              <a:xfrm>
                <a:off x="4838" y="883"/>
                <a:ext cx="144" cy="25"/>
              </a:xfrm>
              <a:custGeom>
                <a:avLst/>
                <a:gdLst>
                  <a:gd name="T0" fmla="*/ 208 w 286"/>
                  <a:gd name="T1" fmla="*/ 6 h 50"/>
                  <a:gd name="T2" fmla="*/ 206 w 286"/>
                  <a:gd name="T3" fmla="*/ 14 h 50"/>
                  <a:gd name="T4" fmla="*/ 196 w 286"/>
                  <a:gd name="T5" fmla="*/ 14 h 50"/>
                  <a:gd name="T6" fmla="*/ 195 w 286"/>
                  <a:gd name="T7" fmla="*/ 4 h 50"/>
                  <a:gd name="T8" fmla="*/ 193 w 286"/>
                  <a:gd name="T9" fmla="*/ 8 h 50"/>
                  <a:gd name="T10" fmla="*/ 183 w 286"/>
                  <a:gd name="T11" fmla="*/ 14 h 50"/>
                  <a:gd name="T12" fmla="*/ 181 w 286"/>
                  <a:gd name="T13" fmla="*/ 6 h 50"/>
                  <a:gd name="T14" fmla="*/ 179 w 286"/>
                  <a:gd name="T15" fmla="*/ 4 h 50"/>
                  <a:gd name="T16" fmla="*/ 177 w 286"/>
                  <a:gd name="T17" fmla="*/ 14 h 50"/>
                  <a:gd name="T18" fmla="*/ 141 w 286"/>
                  <a:gd name="T19" fmla="*/ 18 h 50"/>
                  <a:gd name="T20" fmla="*/ 175 w 286"/>
                  <a:gd name="T21" fmla="*/ 18 h 50"/>
                  <a:gd name="T22" fmla="*/ 177 w 286"/>
                  <a:gd name="T23" fmla="*/ 21 h 50"/>
                  <a:gd name="T24" fmla="*/ 179 w 286"/>
                  <a:gd name="T25" fmla="*/ 21 h 50"/>
                  <a:gd name="T26" fmla="*/ 181 w 286"/>
                  <a:gd name="T27" fmla="*/ 18 h 50"/>
                  <a:gd name="T28" fmla="*/ 193 w 286"/>
                  <a:gd name="T29" fmla="*/ 21 h 50"/>
                  <a:gd name="T30" fmla="*/ 195 w 286"/>
                  <a:gd name="T31" fmla="*/ 21 h 50"/>
                  <a:gd name="T32" fmla="*/ 206 w 286"/>
                  <a:gd name="T33" fmla="*/ 16 h 50"/>
                  <a:gd name="T34" fmla="*/ 189 w 286"/>
                  <a:gd name="T35" fmla="*/ 27 h 50"/>
                  <a:gd name="T36" fmla="*/ 189 w 286"/>
                  <a:gd name="T37" fmla="*/ 29 h 50"/>
                  <a:gd name="T38" fmla="*/ 204 w 286"/>
                  <a:gd name="T39" fmla="*/ 29 h 50"/>
                  <a:gd name="T40" fmla="*/ 210 w 286"/>
                  <a:gd name="T41" fmla="*/ 37 h 50"/>
                  <a:gd name="T42" fmla="*/ 219 w 286"/>
                  <a:gd name="T43" fmla="*/ 29 h 50"/>
                  <a:gd name="T44" fmla="*/ 221 w 286"/>
                  <a:gd name="T45" fmla="*/ 33 h 50"/>
                  <a:gd name="T46" fmla="*/ 225 w 286"/>
                  <a:gd name="T47" fmla="*/ 35 h 50"/>
                  <a:gd name="T48" fmla="*/ 225 w 286"/>
                  <a:gd name="T49" fmla="*/ 29 h 50"/>
                  <a:gd name="T50" fmla="*/ 237 w 286"/>
                  <a:gd name="T51" fmla="*/ 33 h 50"/>
                  <a:gd name="T52" fmla="*/ 240 w 286"/>
                  <a:gd name="T53" fmla="*/ 33 h 50"/>
                  <a:gd name="T54" fmla="*/ 269 w 286"/>
                  <a:gd name="T55" fmla="*/ 27 h 50"/>
                  <a:gd name="T56" fmla="*/ 271 w 286"/>
                  <a:gd name="T57" fmla="*/ 33 h 50"/>
                  <a:gd name="T58" fmla="*/ 275 w 286"/>
                  <a:gd name="T59" fmla="*/ 27 h 50"/>
                  <a:gd name="T60" fmla="*/ 286 w 286"/>
                  <a:gd name="T61" fmla="*/ 35 h 50"/>
                  <a:gd name="T62" fmla="*/ 0 w 286"/>
                  <a:gd name="T63" fmla="*/ 43 h 50"/>
                  <a:gd name="T64" fmla="*/ 11 w 286"/>
                  <a:gd name="T65" fmla="*/ 43 h 50"/>
                  <a:gd name="T66" fmla="*/ 13 w 286"/>
                  <a:gd name="T67" fmla="*/ 46 h 50"/>
                  <a:gd name="T68" fmla="*/ 15 w 286"/>
                  <a:gd name="T69" fmla="*/ 43 h 50"/>
                  <a:gd name="T70" fmla="*/ 38 w 286"/>
                  <a:gd name="T71" fmla="*/ 41 h 50"/>
                  <a:gd name="T72" fmla="*/ 40 w 286"/>
                  <a:gd name="T73" fmla="*/ 43 h 50"/>
                  <a:gd name="T74" fmla="*/ 42 w 286"/>
                  <a:gd name="T75" fmla="*/ 44 h 50"/>
                  <a:gd name="T76" fmla="*/ 53 w 286"/>
                  <a:gd name="T77" fmla="*/ 39 h 50"/>
                  <a:gd name="T78" fmla="*/ 55 w 286"/>
                  <a:gd name="T79" fmla="*/ 44 h 50"/>
                  <a:gd name="T80" fmla="*/ 57 w 286"/>
                  <a:gd name="T81" fmla="*/ 46 h 50"/>
                  <a:gd name="T82" fmla="*/ 59 w 286"/>
                  <a:gd name="T83" fmla="*/ 39 h 50"/>
                  <a:gd name="T84" fmla="*/ 61 w 286"/>
                  <a:gd name="T85" fmla="*/ 35 h 50"/>
                  <a:gd name="T86" fmla="*/ 57 w 286"/>
                  <a:gd name="T87" fmla="*/ 25 h 50"/>
                  <a:gd name="T88" fmla="*/ 68 w 286"/>
                  <a:gd name="T89" fmla="*/ 27 h 50"/>
                  <a:gd name="T90" fmla="*/ 72 w 286"/>
                  <a:gd name="T91" fmla="*/ 29 h 50"/>
                  <a:gd name="T92" fmla="*/ 82 w 286"/>
                  <a:gd name="T93" fmla="*/ 23 h 50"/>
                  <a:gd name="T94" fmla="*/ 84 w 286"/>
                  <a:gd name="T95" fmla="*/ 21 h 50"/>
                  <a:gd name="T96" fmla="*/ 72 w 286"/>
                  <a:gd name="T97" fmla="*/ 16 h 50"/>
                  <a:gd name="T98" fmla="*/ 70 w 286"/>
                  <a:gd name="T99" fmla="*/ 16 h 50"/>
                  <a:gd name="T100" fmla="*/ 57 w 286"/>
                  <a:gd name="T101" fmla="*/ 21 h 50"/>
                  <a:gd name="T102" fmla="*/ 57 w 286"/>
                  <a:gd name="T103" fmla="*/ 18 h 50"/>
                  <a:gd name="T104" fmla="*/ 53 w 286"/>
                  <a:gd name="T105" fmla="*/ 21 h 50"/>
                  <a:gd name="T106" fmla="*/ 42 w 286"/>
                  <a:gd name="T107" fmla="*/ 18 h 50"/>
                  <a:gd name="T108" fmla="*/ 42 w 286"/>
                  <a:gd name="T109" fmla="*/ 16 h 50"/>
                  <a:gd name="T110" fmla="*/ 38 w 286"/>
                  <a:gd name="T111" fmla="*/ 21 h 50"/>
                  <a:gd name="T112" fmla="*/ 32 w 286"/>
                  <a:gd name="T113" fmla="*/ 12 h 50"/>
                  <a:gd name="T114" fmla="*/ 221 w 286"/>
                  <a:gd name="T115" fmla="*/ 0 h 50"/>
                  <a:gd name="T116" fmla="*/ 210 w 286"/>
                  <a:gd name="T117" fmla="*/ 1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 h="50">
                    <a:moveTo>
                      <a:pt x="210" y="14"/>
                    </a:moveTo>
                    <a:lnTo>
                      <a:pt x="208" y="6"/>
                    </a:lnTo>
                    <a:lnTo>
                      <a:pt x="208" y="6"/>
                    </a:lnTo>
                    <a:lnTo>
                      <a:pt x="206" y="14"/>
                    </a:lnTo>
                    <a:lnTo>
                      <a:pt x="198" y="14"/>
                    </a:lnTo>
                    <a:lnTo>
                      <a:pt x="196" y="14"/>
                    </a:lnTo>
                    <a:lnTo>
                      <a:pt x="196" y="6"/>
                    </a:lnTo>
                    <a:lnTo>
                      <a:pt x="195" y="4"/>
                    </a:lnTo>
                    <a:lnTo>
                      <a:pt x="195" y="4"/>
                    </a:lnTo>
                    <a:lnTo>
                      <a:pt x="193" y="8"/>
                    </a:lnTo>
                    <a:lnTo>
                      <a:pt x="193" y="14"/>
                    </a:lnTo>
                    <a:lnTo>
                      <a:pt x="183" y="14"/>
                    </a:lnTo>
                    <a:lnTo>
                      <a:pt x="181" y="14"/>
                    </a:lnTo>
                    <a:lnTo>
                      <a:pt x="181" y="6"/>
                    </a:lnTo>
                    <a:lnTo>
                      <a:pt x="179" y="4"/>
                    </a:lnTo>
                    <a:lnTo>
                      <a:pt x="179" y="4"/>
                    </a:lnTo>
                    <a:lnTo>
                      <a:pt x="177" y="6"/>
                    </a:lnTo>
                    <a:lnTo>
                      <a:pt x="177" y="14"/>
                    </a:lnTo>
                    <a:lnTo>
                      <a:pt x="143" y="16"/>
                    </a:lnTo>
                    <a:lnTo>
                      <a:pt x="141" y="18"/>
                    </a:lnTo>
                    <a:lnTo>
                      <a:pt x="143" y="20"/>
                    </a:lnTo>
                    <a:lnTo>
                      <a:pt x="175" y="18"/>
                    </a:lnTo>
                    <a:lnTo>
                      <a:pt x="177" y="18"/>
                    </a:lnTo>
                    <a:lnTo>
                      <a:pt x="177" y="21"/>
                    </a:lnTo>
                    <a:lnTo>
                      <a:pt x="179" y="21"/>
                    </a:lnTo>
                    <a:lnTo>
                      <a:pt x="179" y="21"/>
                    </a:lnTo>
                    <a:lnTo>
                      <a:pt x="181" y="20"/>
                    </a:lnTo>
                    <a:lnTo>
                      <a:pt x="181" y="18"/>
                    </a:lnTo>
                    <a:lnTo>
                      <a:pt x="193" y="18"/>
                    </a:lnTo>
                    <a:lnTo>
                      <a:pt x="193" y="21"/>
                    </a:lnTo>
                    <a:lnTo>
                      <a:pt x="195" y="21"/>
                    </a:lnTo>
                    <a:lnTo>
                      <a:pt x="195" y="21"/>
                    </a:lnTo>
                    <a:lnTo>
                      <a:pt x="196" y="18"/>
                    </a:lnTo>
                    <a:lnTo>
                      <a:pt x="206" y="16"/>
                    </a:lnTo>
                    <a:lnTo>
                      <a:pt x="206" y="25"/>
                    </a:lnTo>
                    <a:lnTo>
                      <a:pt x="189" y="27"/>
                    </a:lnTo>
                    <a:lnTo>
                      <a:pt x="189" y="29"/>
                    </a:lnTo>
                    <a:lnTo>
                      <a:pt x="189" y="29"/>
                    </a:lnTo>
                    <a:lnTo>
                      <a:pt x="189" y="31"/>
                    </a:lnTo>
                    <a:lnTo>
                      <a:pt x="204" y="29"/>
                    </a:lnTo>
                    <a:lnTo>
                      <a:pt x="206" y="37"/>
                    </a:lnTo>
                    <a:lnTo>
                      <a:pt x="210" y="37"/>
                    </a:lnTo>
                    <a:lnTo>
                      <a:pt x="210" y="31"/>
                    </a:lnTo>
                    <a:lnTo>
                      <a:pt x="219" y="29"/>
                    </a:lnTo>
                    <a:lnTo>
                      <a:pt x="221" y="29"/>
                    </a:lnTo>
                    <a:lnTo>
                      <a:pt x="221" y="33"/>
                    </a:lnTo>
                    <a:lnTo>
                      <a:pt x="223" y="35"/>
                    </a:lnTo>
                    <a:lnTo>
                      <a:pt x="225" y="35"/>
                    </a:lnTo>
                    <a:lnTo>
                      <a:pt x="225" y="33"/>
                    </a:lnTo>
                    <a:lnTo>
                      <a:pt x="225" y="29"/>
                    </a:lnTo>
                    <a:lnTo>
                      <a:pt x="237" y="29"/>
                    </a:lnTo>
                    <a:lnTo>
                      <a:pt x="237" y="33"/>
                    </a:lnTo>
                    <a:lnTo>
                      <a:pt x="239" y="35"/>
                    </a:lnTo>
                    <a:lnTo>
                      <a:pt x="240" y="33"/>
                    </a:lnTo>
                    <a:lnTo>
                      <a:pt x="240" y="29"/>
                    </a:lnTo>
                    <a:lnTo>
                      <a:pt x="269" y="27"/>
                    </a:lnTo>
                    <a:lnTo>
                      <a:pt x="269" y="33"/>
                    </a:lnTo>
                    <a:lnTo>
                      <a:pt x="271" y="33"/>
                    </a:lnTo>
                    <a:lnTo>
                      <a:pt x="271" y="33"/>
                    </a:lnTo>
                    <a:lnTo>
                      <a:pt x="275" y="27"/>
                    </a:lnTo>
                    <a:lnTo>
                      <a:pt x="286" y="25"/>
                    </a:lnTo>
                    <a:lnTo>
                      <a:pt x="286" y="35"/>
                    </a:lnTo>
                    <a:lnTo>
                      <a:pt x="0" y="50"/>
                    </a:lnTo>
                    <a:lnTo>
                      <a:pt x="0" y="43"/>
                    </a:lnTo>
                    <a:lnTo>
                      <a:pt x="9" y="43"/>
                    </a:lnTo>
                    <a:lnTo>
                      <a:pt x="11" y="43"/>
                    </a:lnTo>
                    <a:lnTo>
                      <a:pt x="13" y="46"/>
                    </a:lnTo>
                    <a:lnTo>
                      <a:pt x="13" y="46"/>
                    </a:lnTo>
                    <a:lnTo>
                      <a:pt x="15" y="46"/>
                    </a:lnTo>
                    <a:lnTo>
                      <a:pt x="15" y="43"/>
                    </a:lnTo>
                    <a:lnTo>
                      <a:pt x="15" y="41"/>
                    </a:lnTo>
                    <a:lnTo>
                      <a:pt x="38" y="41"/>
                    </a:lnTo>
                    <a:lnTo>
                      <a:pt x="40" y="43"/>
                    </a:lnTo>
                    <a:lnTo>
                      <a:pt x="40" y="43"/>
                    </a:lnTo>
                    <a:lnTo>
                      <a:pt x="42" y="44"/>
                    </a:lnTo>
                    <a:lnTo>
                      <a:pt x="42" y="44"/>
                    </a:lnTo>
                    <a:lnTo>
                      <a:pt x="43" y="41"/>
                    </a:lnTo>
                    <a:lnTo>
                      <a:pt x="53" y="39"/>
                    </a:lnTo>
                    <a:lnTo>
                      <a:pt x="53" y="39"/>
                    </a:lnTo>
                    <a:lnTo>
                      <a:pt x="55" y="44"/>
                    </a:lnTo>
                    <a:lnTo>
                      <a:pt x="55" y="46"/>
                    </a:lnTo>
                    <a:lnTo>
                      <a:pt x="57" y="46"/>
                    </a:lnTo>
                    <a:lnTo>
                      <a:pt x="59" y="44"/>
                    </a:lnTo>
                    <a:lnTo>
                      <a:pt x="59" y="39"/>
                    </a:lnTo>
                    <a:lnTo>
                      <a:pt x="61" y="37"/>
                    </a:lnTo>
                    <a:lnTo>
                      <a:pt x="61" y="35"/>
                    </a:lnTo>
                    <a:lnTo>
                      <a:pt x="57" y="35"/>
                    </a:lnTo>
                    <a:lnTo>
                      <a:pt x="57" y="25"/>
                    </a:lnTo>
                    <a:lnTo>
                      <a:pt x="68" y="25"/>
                    </a:lnTo>
                    <a:lnTo>
                      <a:pt x="68" y="27"/>
                    </a:lnTo>
                    <a:lnTo>
                      <a:pt x="70" y="29"/>
                    </a:lnTo>
                    <a:lnTo>
                      <a:pt x="72" y="29"/>
                    </a:lnTo>
                    <a:lnTo>
                      <a:pt x="74" y="23"/>
                    </a:lnTo>
                    <a:lnTo>
                      <a:pt x="82" y="23"/>
                    </a:lnTo>
                    <a:lnTo>
                      <a:pt x="84" y="23"/>
                    </a:lnTo>
                    <a:lnTo>
                      <a:pt x="84" y="21"/>
                    </a:lnTo>
                    <a:lnTo>
                      <a:pt x="72" y="20"/>
                    </a:lnTo>
                    <a:lnTo>
                      <a:pt x="72" y="16"/>
                    </a:lnTo>
                    <a:lnTo>
                      <a:pt x="70" y="14"/>
                    </a:lnTo>
                    <a:lnTo>
                      <a:pt x="70" y="16"/>
                    </a:lnTo>
                    <a:lnTo>
                      <a:pt x="70" y="20"/>
                    </a:lnTo>
                    <a:lnTo>
                      <a:pt x="57" y="21"/>
                    </a:lnTo>
                    <a:lnTo>
                      <a:pt x="57" y="20"/>
                    </a:lnTo>
                    <a:lnTo>
                      <a:pt x="57" y="18"/>
                    </a:lnTo>
                    <a:lnTo>
                      <a:pt x="55" y="18"/>
                    </a:lnTo>
                    <a:lnTo>
                      <a:pt x="53" y="21"/>
                    </a:lnTo>
                    <a:lnTo>
                      <a:pt x="43" y="21"/>
                    </a:lnTo>
                    <a:lnTo>
                      <a:pt x="42" y="18"/>
                    </a:lnTo>
                    <a:lnTo>
                      <a:pt x="42" y="16"/>
                    </a:lnTo>
                    <a:lnTo>
                      <a:pt x="42" y="16"/>
                    </a:lnTo>
                    <a:lnTo>
                      <a:pt x="40" y="16"/>
                    </a:lnTo>
                    <a:lnTo>
                      <a:pt x="38" y="21"/>
                    </a:lnTo>
                    <a:lnTo>
                      <a:pt x="32" y="23"/>
                    </a:lnTo>
                    <a:lnTo>
                      <a:pt x="32" y="12"/>
                    </a:lnTo>
                    <a:lnTo>
                      <a:pt x="189" y="2"/>
                    </a:lnTo>
                    <a:lnTo>
                      <a:pt x="221" y="0"/>
                    </a:lnTo>
                    <a:lnTo>
                      <a:pt x="221" y="12"/>
                    </a:lnTo>
                    <a:lnTo>
                      <a:pt x="210" y="14"/>
                    </a:lnTo>
                    <a:close/>
                  </a:path>
                </a:pathLst>
              </a:custGeom>
              <a:solidFill>
                <a:srgbClr val="83FFFF"/>
              </a:solidFill>
              <a:ln w="1588">
                <a:solidFill>
                  <a:srgbClr val="000000"/>
                </a:solidFill>
                <a:prstDash val="solid"/>
                <a:round/>
                <a:headEnd/>
                <a:tailEnd/>
              </a:ln>
            </p:spPr>
            <p:txBody>
              <a:bodyPr/>
              <a:lstStyle/>
              <a:p>
                <a:endParaRPr lang="en-AU"/>
              </a:p>
            </p:txBody>
          </p:sp>
          <p:sp>
            <p:nvSpPr>
              <p:cNvPr id="5610" name="Freeform 490"/>
              <p:cNvSpPr>
                <a:spLocks/>
              </p:cNvSpPr>
              <p:nvPr/>
            </p:nvSpPr>
            <p:spPr bwMode="auto">
              <a:xfrm>
                <a:off x="5095" y="883"/>
                <a:ext cx="31" cy="5"/>
              </a:xfrm>
              <a:custGeom>
                <a:avLst/>
                <a:gdLst>
                  <a:gd name="T0" fmla="*/ 61 w 61"/>
                  <a:gd name="T1" fmla="*/ 10 h 12"/>
                  <a:gd name="T2" fmla="*/ 0 w 61"/>
                  <a:gd name="T3" fmla="*/ 12 h 12"/>
                  <a:gd name="T4" fmla="*/ 0 w 61"/>
                  <a:gd name="T5" fmla="*/ 6 h 12"/>
                  <a:gd name="T6" fmla="*/ 0 w 61"/>
                  <a:gd name="T7" fmla="*/ 4 h 12"/>
                  <a:gd name="T8" fmla="*/ 2 w 61"/>
                  <a:gd name="T9" fmla="*/ 2 h 12"/>
                  <a:gd name="T10" fmla="*/ 8 w 61"/>
                  <a:gd name="T11" fmla="*/ 4 h 12"/>
                  <a:gd name="T12" fmla="*/ 10 w 61"/>
                  <a:gd name="T13" fmla="*/ 12 h 12"/>
                  <a:gd name="T14" fmla="*/ 10 w 61"/>
                  <a:gd name="T15" fmla="*/ 12 h 12"/>
                  <a:gd name="T16" fmla="*/ 10 w 61"/>
                  <a:gd name="T17" fmla="*/ 12 h 12"/>
                  <a:gd name="T18" fmla="*/ 11 w 61"/>
                  <a:gd name="T19" fmla="*/ 2 h 12"/>
                  <a:gd name="T20" fmla="*/ 21 w 61"/>
                  <a:gd name="T21" fmla="*/ 2 h 12"/>
                  <a:gd name="T22" fmla="*/ 23 w 61"/>
                  <a:gd name="T23" fmla="*/ 2 h 12"/>
                  <a:gd name="T24" fmla="*/ 23 w 61"/>
                  <a:gd name="T25" fmla="*/ 8 h 12"/>
                  <a:gd name="T26" fmla="*/ 23 w 61"/>
                  <a:gd name="T27" fmla="*/ 8 h 12"/>
                  <a:gd name="T28" fmla="*/ 27 w 61"/>
                  <a:gd name="T29" fmla="*/ 2 h 12"/>
                  <a:gd name="T30" fmla="*/ 32 w 61"/>
                  <a:gd name="T31" fmla="*/ 2 h 12"/>
                  <a:gd name="T32" fmla="*/ 34 w 61"/>
                  <a:gd name="T33" fmla="*/ 2 h 12"/>
                  <a:gd name="T34" fmla="*/ 36 w 61"/>
                  <a:gd name="T35" fmla="*/ 6 h 12"/>
                  <a:gd name="T36" fmla="*/ 36 w 61"/>
                  <a:gd name="T37" fmla="*/ 6 h 12"/>
                  <a:gd name="T38" fmla="*/ 38 w 61"/>
                  <a:gd name="T39" fmla="*/ 2 h 12"/>
                  <a:gd name="T40" fmla="*/ 46 w 61"/>
                  <a:gd name="T41" fmla="*/ 2 h 12"/>
                  <a:gd name="T42" fmla="*/ 46 w 61"/>
                  <a:gd name="T43" fmla="*/ 6 h 12"/>
                  <a:gd name="T44" fmla="*/ 46 w 61"/>
                  <a:gd name="T45" fmla="*/ 6 h 12"/>
                  <a:gd name="T46" fmla="*/ 48 w 61"/>
                  <a:gd name="T47" fmla="*/ 6 h 12"/>
                  <a:gd name="T48" fmla="*/ 48 w 61"/>
                  <a:gd name="T49" fmla="*/ 0 h 12"/>
                  <a:gd name="T50" fmla="*/ 59 w 61"/>
                  <a:gd name="T51" fmla="*/ 0 h 12"/>
                  <a:gd name="T52" fmla="*/ 61 w 61"/>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12">
                    <a:moveTo>
                      <a:pt x="61" y="10"/>
                    </a:moveTo>
                    <a:lnTo>
                      <a:pt x="0" y="12"/>
                    </a:lnTo>
                    <a:lnTo>
                      <a:pt x="0" y="6"/>
                    </a:lnTo>
                    <a:lnTo>
                      <a:pt x="0" y="4"/>
                    </a:lnTo>
                    <a:lnTo>
                      <a:pt x="2" y="2"/>
                    </a:lnTo>
                    <a:lnTo>
                      <a:pt x="8" y="4"/>
                    </a:lnTo>
                    <a:lnTo>
                      <a:pt x="10" y="12"/>
                    </a:lnTo>
                    <a:lnTo>
                      <a:pt x="10" y="12"/>
                    </a:lnTo>
                    <a:lnTo>
                      <a:pt x="10" y="12"/>
                    </a:lnTo>
                    <a:lnTo>
                      <a:pt x="11" y="2"/>
                    </a:lnTo>
                    <a:lnTo>
                      <a:pt x="21" y="2"/>
                    </a:lnTo>
                    <a:lnTo>
                      <a:pt x="23" y="2"/>
                    </a:lnTo>
                    <a:lnTo>
                      <a:pt x="23" y="8"/>
                    </a:lnTo>
                    <a:lnTo>
                      <a:pt x="23" y="8"/>
                    </a:lnTo>
                    <a:lnTo>
                      <a:pt x="27" y="2"/>
                    </a:lnTo>
                    <a:lnTo>
                      <a:pt x="32" y="2"/>
                    </a:lnTo>
                    <a:lnTo>
                      <a:pt x="34" y="2"/>
                    </a:lnTo>
                    <a:lnTo>
                      <a:pt x="36" y="6"/>
                    </a:lnTo>
                    <a:lnTo>
                      <a:pt x="36" y="6"/>
                    </a:lnTo>
                    <a:lnTo>
                      <a:pt x="38" y="2"/>
                    </a:lnTo>
                    <a:lnTo>
                      <a:pt x="46" y="2"/>
                    </a:lnTo>
                    <a:lnTo>
                      <a:pt x="46" y="6"/>
                    </a:lnTo>
                    <a:lnTo>
                      <a:pt x="46" y="6"/>
                    </a:lnTo>
                    <a:lnTo>
                      <a:pt x="48" y="6"/>
                    </a:lnTo>
                    <a:lnTo>
                      <a:pt x="48" y="0"/>
                    </a:lnTo>
                    <a:lnTo>
                      <a:pt x="59" y="0"/>
                    </a:lnTo>
                    <a:lnTo>
                      <a:pt x="61" y="10"/>
                    </a:lnTo>
                    <a:close/>
                  </a:path>
                </a:pathLst>
              </a:custGeom>
              <a:solidFill>
                <a:srgbClr val="3FFFFF"/>
              </a:solidFill>
              <a:ln w="1588">
                <a:solidFill>
                  <a:srgbClr val="000000"/>
                </a:solidFill>
                <a:prstDash val="solid"/>
                <a:round/>
                <a:headEnd/>
                <a:tailEnd/>
              </a:ln>
            </p:spPr>
            <p:txBody>
              <a:bodyPr/>
              <a:lstStyle/>
              <a:p>
                <a:endParaRPr lang="en-AU"/>
              </a:p>
            </p:txBody>
          </p:sp>
          <p:sp>
            <p:nvSpPr>
              <p:cNvPr id="5611" name="Freeform 491"/>
              <p:cNvSpPr>
                <a:spLocks/>
              </p:cNvSpPr>
              <p:nvPr/>
            </p:nvSpPr>
            <p:spPr bwMode="auto">
              <a:xfrm>
                <a:off x="5436" y="885"/>
                <a:ext cx="2" cy="17"/>
              </a:xfrm>
              <a:custGeom>
                <a:avLst/>
                <a:gdLst>
                  <a:gd name="T0" fmla="*/ 4 w 4"/>
                  <a:gd name="T1" fmla="*/ 35 h 35"/>
                  <a:gd name="T2" fmla="*/ 2 w 4"/>
                  <a:gd name="T3" fmla="*/ 35 h 35"/>
                  <a:gd name="T4" fmla="*/ 0 w 4"/>
                  <a:gd name="T5" fmla="*/ 35 h 35"/>
                  <a:gd name="T6" fmla="*/ 0 w 4"/>
                  <a:gd name="T7" fmla="*/ 0 h 35"/>
                  <a:gd name="T8" fmla="*/ 0 w 4"/>
                  <a:gd name="T9" fmla="*/ 0 h 35"/>
                  <a:gd name="T10" fmla="*/ 2 w 4"/>
                  <a:gd name="T11" fmla="*/ 0 h 35"/>
                  <a:gd name="T12" fmla="*/ 4 w 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4" h="35">
                    <a:moveTo>
                      <a:pt x="4" y="35"/>
                    </a:moveTo>
                    <a:lnTo>
                      <a:pt x="2" y="35"/>
                    </a:lnTo>
                    <a:lnTo>
                      <a:pt x="0" y="35"/>
                    </a:lnTo>
                    <a:lnTo>
                      <a:pt x="0" y="0"/>
                    </a:lnTo>
                    <a:lnTo>
                      <a:pt x="0" y="0"/>
                    </a:lnTo>
                    <a:lnTo>
                      <a:pt x="2" y="0"/>
                    </a:lnTo>
                    <a:lnTo>
                      <a:pt x="4" y="35"/>
                    </a:lnTo>
                    <a:close/>
                  </a:path>
                </a:pathLst>
              </a:custGeom>
              <a:solidFill>
                <a:srgbClr val="FFFF00"/>
              </a:solidFill>
              <a:ln w="1588">
                <a:solidFill>
                  <a:srgbClr val="000000"/>
                </a:solidFill>
                <a:prstDash val="solid"/>
                <a:round/>
                <a:headEnd/>
                <a:tailEnd/>
              </a:ln>
            </p:spPr>
            <p:txBody>
              <a:bodyPr/>
              <a:lstStyle/>
              <a:p>
                <a:endParaRPr lang="en-AU"/>
              </a:p>
            </p:txBody>
          </p:sp>
          <p:sp>
            <p:nvSpPr>
              <p:cNvPr id="5612" name="Freeform 492"/>
              <p:cNvSpPr>
                <a:spLocks/>
              </p:cNvSpPr>
              <p:nvPr/>
            </p:nvSpPr>
            <p:spPr bwMode="auto">
              <a:xfrm>
                <a:off x="5410" y="885"/>
                <a:ext cx="2" cy="19"/>
              </a:xfrm>
              <a:custGeom>
                <a:avLst/>
                <a:gdLst>
                  <a:gd name="T0" fmla="*/ 4 w 4"/>
                  <a:gd name="T1" fmla="*/ 37 h 39"/>
                  <a:gd name="T2" fmla="*/ 4 w 4"/>
                  <a:gd name="T3" fmla="*/ 39 h 39"/>
                  <a:gd name="T4" fmla="*/ 0 w 4"/>
                  <a:gd name="T5" fmla="*/ 39 h 39"/>
                  <a:gd name="T6" fmla="*/ 0 w 4"/>
                  <a:gd name="T7" fmla="*/ 4 h 39"/>
                  <a:gd name="T8" fmla="*/ 2 w 4"/>
                  <a:gd name="T9" fmla="*/ 0 h 39"/>
                  <a:gd name="T10" fmla="*/ 2 w 4"/>
                  <a:gd name="T11" fmla="*/ 0 h 39"/>
                  <a:gd name="T12" fmla="*/ 4 w 4"/>
                  <a:gd name="T13" fmla="*/ 37 h 39"/>
                </a:gdLst>
                <a:ahLst/>
                <a:cxnLst>
                  <a:cxn ang="0">
                    <a:pos x="T0" y="T1"/>
                  </a:cxn>
                  <a:cxn ang="0">
                    <a:pos x="T2" y="T3"/>
                  </a:cxn>
                  <a:cxn ang="0">
                    <a:pos x="T4" y="T5"/>
                  </a:cxn>
                  <a:cxn ang="0">
                    <a:pos x="T6" y="T7"/>
                  </a:cxn>
                  <a:cxn ang="0">
                    <a:pos x="T8" y="T9"/>
                  </a:cxn>
                  <a:cxn ang="0">
                    <a:pos x="T10" y="T11"/>
                  </a:cxn>
                  <a:cxn ang="0">
                    <a:pos x="T12" y="T13"/>
                  </a:cxn>
                </a:cxnLst>
                <a:rect l="0" t="0" r="r" b="b"/>
                <a:pathLst>
                  <a:path w="4" h="39">
                    <a:moveTo>
                      <a:pt x="4" y="37"/>
                    </a:moveTo>
                    <a:lnTo>
                      <a:pt x="4" y="39"/>
                    </a:lnTo>
                    <a:lnTo>
                      <a:pt x="0" y="39"/>
                    </a:lnTo>
                    <a:lnTo>
                      <a:pt x="0" y="4"/>
                    </a:lnTo>
                    <a:lnTo>
                      <a:pt x="2" y="0"/>
                    </a:lnTo>
                    <a:lnTo>
                      <a:pt x="2" y="0"/>
                    </a:lnTo>
                    <a:lnTo>
                      <a:pt x="4" y="37"/>
                    </a:lnTo>
                    <a:close/>
                  </a:path>
                </a:pathLst>
              </a:custGeom>
              <a:solidFill>
                <a:srgbClr val="FFFF00"/>
              </a:solidFill>
              <a:ln w="1588">
                <a:solidFill>
                  <a:srgbClr val="000000"/>
                </a:solidFill>
                <a:prstDash val="solid"/>
                <a:round/>
                <a:headEnd/>
                <a:tailEnd/>
              </a:ln>
            </p:spPr>
            <p:txBody>
              <a:bodyPr/>
              <a:lstStyle/>
              <a:p>
                <a:endParaRPr lang="en-AU"/>
              </a:p>
            </p:txBody>
          </p:sp>
          <p:sp>
            <p:nvSpPr>
              <p:cNvPr id="5613" name="Freeform 493"/>
              <p:cNvSpPr>
                <a:spLocks/>
              </p:cNvSpPr>
              <p:nvPr/>
            </p:nvSpPr>
            <p:spPr bwMode="auto">
              <a:xfrm>
                <a:off x="5026" y="886"/>
                <a:ext cx="2" cy="5"/>
              </a:xfrm>
              <a:custGeom>
                <a:avLst/>
                <a:gdLst>
                  <a:gd name="T0" fmla="*/ 4 w 4"/>
                  <a:gd name="T1" fmla="*/ 10 h 10"/>
                  <a:gd name="T2" fmla="*/ 0 w 4"/>
                  <a:gd name="T3" fmla="*/ 10 h 10"/>
                  <a:gd name="T4" fmla="*/ 0 w 4"/>
                  <a:gd name="T5" fmla="*/ 8 h 10"/>
                  <a:gd name="T6" fmla="*/ 0 w 4"/>
                  <a:gd name="T7" fmla="*/ 0 h 10"/>
                  <a:gd name="T8" fmla="*/ 4 w 4"/>
                  <a:gd name="T9" fmla="*/ 0 h 10"/>
                  <a:gd name="T10" fmla="*/ 4 w 4"/>
                  <a:gd name="T11" fmla="*/ 10 h 10"/>
                </a:gdLst>
                <a:ahLst/>
                <a:cxnLst>
                  <a:cxn ang="0">
                    <a:pos x="T0" y="T1"/>
                  </a:cxn>
                  <a:cxn ang="0">
                    <a:pos x="T2" y="T3"/>
                  </a:cxn>
                  <a:cxn ang="0">
                    <a:pos x="T4" y="T5"/>
                  </a:cxn>
                  <a:cxn ang="0">
                    <a:pos x="T6" y="T7"/>
                  </a:cxn>
                  <a:cxn ang="0">
                    <a:pos x="T8" y="T9"/>
                  </a:cxn>
                  <a:cxn ang="0">
                    <a:pos x="T10" y="T11"/>
                  </a:cxn>
                </a:cxnLst>
                <a:rect l="0" t="0" r="r" b="b"/>
                <a:pathLst>
                  <a:path w="4" h="10">
                    <a:moveTo>
                      <a:pt x="4" y="10"/>
                    </a:moveTo>
                    <a:lnTo>
                      <a:pt x="0" y="10"/>
                    </a:lnTo>
                    <a:lnTo>
                      <a:pt x="0" y="8"/>
                    </a:lnTo>
                    <a:lnTo>
                      <a:pt x="0" y="0"/>
                    </a:lnTo>
                    <a:lnTo>
                      <a:pt x="4" y="0"/>
                    </a:lnTo>
                    <a:lnTo>
                      <a:pt x="4" y="10"/>
                    </a:lnTo>
                    <a:close/>
                  </a:path>
                </a:pathLst>
              </a:custGeom>
              <a:solidFill>
                <a:srgbClr val="3FFFFF"/>
              </a:solidFill>
              <a:ln w="1588">
                <a:solidFill>
                  <a:srgbClr val="000000"/>
                </a:solidFill>
                <a:prstDash val="solid"/>
                <a:round/>
                <a:headEnd/>
                <a:tailEnd/>
              </a:ln>
            </p:spPr>
            <p:txBody>
              <a:bodyPr/>
              <a:lstStyle/>
              <a:p>
                <a:endParaRPr lang="en-AU"/>
              </a:p>
            </p:txBody>
          </p:sp>
          <p:sp>
            <p:nvSpPr>
              <p:cNvPr id="5614" name="Freeform 494"/>
              <p:cNvSpPr>
                <a:spLocks/>
              </p:cNvSpPr>
              <p:nvPr/>
            </p:nvSpPr>
            <p:spPr bwMode="auto">
              <a:xfrm>
                <a:off x="5018" y="886"/>
                <a:ext cx="5" cy="6"/>
              </a:xfrm>
              <a:custGeom>
                <a:avLst/>
                <a:gdLst>
                  <a:gd name="T0" fmla="*/ 10 w 10"/>
                  <a:gd name="T1" fmla="*/ 10 h 12"/>
                  <a:gd name="T2" fmla="*/ 0 w 10"/>
                  <a:gd name="T3" fmla="*/ 12 h 12"/>
                  <a:gd name="T4" fmla="*/ 0 w 10"/>
                  <a:gd name="T5" fmla="*/ 2 h 12"/>
                  <a:gd name="T6" fmla="*/ 2 w 10"/>
                  <a:gd name="T7" fmla="*/ 0 h 12"/>
                  <a:gd name="T8" fmla="*/ 10 w 10"/>
                  <a:gd name="T9" fmla="*/ 0 h 12"/>
                  <a:gd name="T10" fmla="*/ 10 w 10"/>
                  <a:gd name="T11" fmla="*/ 10 h 12"/>
                </a:gdLst>
                <a:ahLst/>
                <a:cxnLst>
                  <a:cxn ang="0">
                    <a:pos x="T0" y="T1"/>
                  </a:cxn>
                  <a:cxn ang="0">
                    <a:pos x="T2" y="T3"/>
                  </a:cxn>
                  <a:cxn ang="0">
                    <a:pos x="T4" y="T5"/>
                  </a:cxn>
                  <a:cxn ang="0">
                    <a:pos x="T6" y="T7"/>
                  </a:cxn>
                  <a:cxn ang="0">
                    <a:pos x="T8" y="T9"/>
                  </a:cxn>
                  <a:cxn ang="0">
                    <a:pos x="T10" y="T11"/>
                  </a:cxn>
                </a:cxnLst>
                <a:rect l="0" t="0" r="r" b="b"/>
                <a:pathLst>
                  <a:path w="10" h="12">
                    <a:moveTo>
                      <a:pt x="10" y="10"/>
                    </a:moveTo>
                    <a:lnTo>
                      <a:pt x="0" y="12"/>
                    </a:lnTo>
                    <a:lnTo>
                      <a:pt x="0" y="2"/>
                    </a:lnTo>
                    <a:lnTo>
                      <a:pt x="2" y="0"/>
                    </a:lnTo>
                    <a:lnTo>
                      <a:pt x="10" y="0"/>
                    </a:lnTo>
                    <a:lnTo>
                      <a:pt x="10" y="10"/>
                    </a:lnTo>
                    <a:close/>
                  </a:path>
                </a:pathLst>
              </a:custGeom>
              <a:solidFill>
                <a:srgbClr val="3FFFFF"/>
              </a:solidFill>
              <a:ln w="1588">
                <a:solidFill>
                  <a:srgbClr val="000000"/>
                </a:solidFill>
                <a:prstDash val="solid"/>
                <a:round/>
                <a:headEnd/>
                <a:tailEnd/>
              </a:ln>
            </p:spPr>
            <p:txBody>
              <a:bodyPr/>
              <a:lstStyle/>
              <a:p>
                <a:endParaRPr lang="en-AU"/>
              </a:p>
            </p:txBody>
          </p:sp>
          <p:sp>
            <p:nvSpPr>
              <p:cNvPr id="5615" name="Freeform 495"/>
              <p:cNvSpPr>
                <a:spLocks/>
              </p:cNvSpPr>
              <p:nvPr/>
            </p:nvSpPr>
            <p:spPr bwMode="auto">
              <a:xfrm>
                <a:off x="5009" y="887"/>
                <a:ext cx="7" cy="5"/>
              </a:xfrm>
              <a:custGeom>
                <a:avLst/>
                <a:gdLst>
                  <a:gd name="T0" fmla="*/ 13 w 13"/>
                  <a:gd name="T1" fmla="*/ 0 h 10"/>
                  <a:gd name="T2" fmla="*/ 11 w 13"/>
                  <a:gd name="T3" fmla="*/ 8 h 10"/>
                  <a:gd name="T4" fmla="*/ 2 w 13"/>
                  <a:gd name="T5" fmla="*/ 10 h 10"/>
                  <a:gd name="T6" fmla="*/ 0 w 13"/>
                  <a:gd name="T7" fmla="*/ 10 h 10"/>
                  <a:gd name="T8" fmla="*/ 0 w 13"/>
                  <a:gd name="T9" fmla="*/ 0 h 10"/>
                  <a:gd name="T10" fmla="*/ 7 w 13"/>
                  <a:gd name="T11" fmla="*/ 0 h 10"/>
                  <a:gd name="T12" fmla="*/ 11 w 13"/>
                  <a:gd name="T13" fmla="*/ 0 h 10"/>
                  <a:gd name="T14" fmla="*/ 13 w 1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13" y="0"/>
                    </a:moveTo>
                    <a:lnTo>
                      <a:pt x="11" y="8"/>
                    </a:lnTo>
                    <a:lnTo>
                      <a:pt x="2" y="10"/>
                    </a:lnTo>
                    <a:lnTo>
                      <a:pt x="0" y="10"/>
                    </a:lnTo>
                    <a:lnTo>
                      <a:pt x="0" y="0"/>
                    </a:lnTo>
                    <a:lnTo>
                      <a:pt x="7" y="0"/>
                    </a:lnTo>
                    <a:lnTo>
                      <a:pt x="11" y="0"/>
                    </a:lnTo>
                    <a:lnTo>
                      <a:pt x="13" y="0"/>
                    </a:lnTo>
                    <a:close/>
                  </a:path>
                </a:pathLst>
              </a:custGeom>
              <a:solidFill>
                <a:srgbClr val="3FFFFF"/>
              </a:solidFill>
              <a:ln w="1588">
                <a:solidFill>
                  <a:srgbClr val="000000"/>
                </a:solidFill>
                <a:prstDash val="solid"/>
                <a:round/>
                <a:headEnd/>
                <a:tailEnd/>
              </a:ln>
            </p:spPr>
            <p:txBody>
              <a:bodyPr/>
              <a:lstStyle/>
              <a:p>
                <a:endParaRPr lang="en-AU"/>
              </a:p>
            </p:txBody>
          </p:sp>
          <p:sp>
            <p:nvSpPr>
              <p:cNvPr id="5616" name="Freeform 496"/>
              <p:cNvSpPr>
                <a:spLocks/>
              </p:cNvSpPr>
              <p:nvPr/>
            </p:nvSpPr>
            <p:spPr bwMode="auto">
              <a:xfrm>
                <a:off x="5001" y="887"/>
                <a:ext cx="7" cy="5"/>
              </a:xfrm>
              <a:custGeom>
                <a:avLst/>
                <a:gdLst>
                  <a:gd name="T0" fmla="*/ 13 w 13"/>
                  <a:gd name="T1" fmla="*/ 0 h 10"/>
                  <a:gd name="T2" fmla="*/ 13 w 13"/>
                  <a:gd name="T3" fmla="*/ 10 h 10"/>
                  <a:gd name="T4" fmla="*/ 0 w 13"/>
                  <a:gd name="T5" fmla="*/ 10 h 10"/>
                  <a:gd name="T6" fmla="*/ 0 w 13"/>
                  <a:gd name="T7" fmla="*/ 2 h 10"/>
                  <a:gd name="T8" fmla="*/ 9 w 13"/>
                  <a:gd name="T9" fmla="*/ 0 h 10"/>
                  <a:gd name="T10" fmla="*/ 11 w 13"/>
                  <a:gd name="T11" fmla="*/ 0 h 10"/>
                  <a:gd name="T12" fmla="*/ 13 w 1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3" y="0"/>
                    </a:moveTo>
                    <a:lnTo>
                      <a:pt x="13" y="10"/>
                    </a:lnTo>
                    <a:lnTo>
                      <a:pt x="0" y="10"/>
                    </a:lnTo>
                    <a:lnTo>
                      <a:pt x="0" y="2"/>
                    </a:lnTo>
                    <a:lnTo>
                      <a:pt x="9" y="0"/>
                    </a:lnTo>
                    <a:lnTo>
                      <a:pt x="11" y="0"/>
                    </a:lnTo>
                    <a:lnTo>
                      <a:pt x="13" y="0"/>
                    </a:lnTo>
                    <a:close/>
                  </a:path>
                </a:pathLst>
              </a:custGeom>
              <a:solidFill>
                <a:srgbClr val="3FFFFF"/>
              </a:solidFill>
              <a:ln w="1588">
                <a:solidFill>
                  <a:srgbClr val="000000"/>
                </a:solidFill>
                <a:prstDash val="solid"/>
                <a:round/>
                <a:headEnd/>
                <a:tailEnd/>
              </a:ln>
            </p:spPr>
            <p:txBody>
              <a:bodyPr/>
              <a:lstStyle/>
              <a:p>
                <a:endParaRPr lang="en-AU"/>
              </a:p>
            </p:txBody>
          </p:sp>
          <p:sp>
            <p:nvSpPr>
              <p:cNvPr id="5617" name="Freeform 497"/>
              <p:cNvSpPr>
                <a:spLocks/>
              </p:cNvSpPr>
              <p:nvPr/>
            </p:nvSpPr>
            <p:spPr bwMode="auto">
              <a:xfrm>
                <a:off x="4846" y="888"/>
                <a:ext cx="7" cy="6"/>
              </a:xfrm>
              <a:custGeom>
                <a:avLst/>
                <a:gdLst>
                  <a:gd name="T0" fmla="*/ 13 w 13"/>
                  <a:gd name="T1" fmla="*/ 11 h 11"/>
                  <a:gd name="T2" fmla="*/ 2 w 13"/>
                  <a:gd name="T3" fmla="*/ 11 h 11"/>
                  <a:gd name="T4" fmla="*/ 0 w 13"/>
                  <a:gd name="T5" fmla="*/ 11 h 11"/>
                  <a:gd name="T6" fmla="*/ 2 w 13"/>
                  <a:gd name="T7" fmla="*/ 0 h 11"/>
                  <a:gd name="T8" fmla="*/ 13 w 13"/>
                  <a:gd name="T9" fmla="*/ 0 h 11"/>
                  <a:gd name="T10" fmla="*/ 13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13" y="11"/>
                    </a:moveTo>
                    <a:lnTo>
                      <a:pt x="2" y="11"/>
                    </a:lnTo>
                    <a:lnTo>
                      <a:pt x="0" y="11"/>
                    </a:lnTo>
                    <a:lnTo>
                      <a:pt x="2" y="0"/>
                    </a:lnTo>
                    <a:lnTo>
                      <a:pt x="13" y="0"/>
                    </a:lnTo>
                    <a:lnTo>
                      <a:pt x="13" y="11"/>
                    </a:lnTo>
                    <a:close/>
                  </a:path>
                </a:pathLst>
              </a:custGeom>
              <a:solidFill>
                <a:srgbClr val="3FFFFF"/>
              </a:solidFill>
              <a:ln w="1588">
                <a:solidFill>
                  <a:srgbClr val="000000"/>
                </a:solidFill>
                <a:prstDash val="solid"/>
                <a:round/>
                <a:headEnd/>
                <a:tailEnd/>
              </a:ln>
            </p:spPr>
            <p:txBody>
              <a:bodyPr/>
              <a:lstStyle/>
              <a:p>
                <a:endParaRPr lang="en-AU"/>
              </a:p>
            </p:txBody>
          </p:sp>
          <p:sp>
            <p:nvSpPr>
              <p:cNvPr id="5618" name="Freeform 498"/>
              <p:cNvSpPr>
                <a:spLocks/>
              </p:cNvSpPr>
              <p:nvPr/>
            </p:nvSpPr>
            <p:spPr bwMode="auto">
              <a:xfrm>
                <a:off x="4991" y="888"/>
                <a:ext cx="8" cy="5"/>
              </a:xfrm>
              <a:custGeom>
                <a:avLst/>
                <a:gdLst>
                  <a:gd name="T0" fmla="*/ 16 w 16"/>
                  <a:gd name="T1" fmla="*/ 8 h 9"/>
                  <a:gd name="T2" fmla="*/ 0 w 16"/>
                  <a:gd name="T3" fmla="*/ 9 h 9"/>
                  <a:gd name="T4" fmla="*/ 0 w 16"/>
                  <a:gd name="T5" fmla="*/ 0 h 9"/>
                  <a:gd name="T6" fmla="*/ 6 w 16"/>
                  <a:gd name="T7" fmla="*/ 0 h 9"/>
                  <a:gd name="T8" fmla="*/ 16 w 16"/>
                  <a:gd name="T9" fmla="*/ 0 h 9"/>
                  <a:gd name="T10" fmla="*/ 16 w 16"/>
                  <a:gd name="T11" fmla="*/ 8 h 9"/>
                </a:gdLst>
                <a:ahLst/>
                <a:cxnLst>
                  <a:cxn ang="0">
                    <a:pos x="T0" y="T1"/>
                  </a:cxn>
                  <a:cxn ang="0">
                    <a:pos x="T2" y="T3"/>
                  </a:cxn>
                  <a:cxn ang="0">
                    <a:pos x="T4" y="T5"/>
                  </a:cxn>
                  <a:cxn ang="0">
                    <a:pos x="T6" y="T7"/>
                  </a:cxn>
                  <a:cxn ang="0">
                    <a:pos x="T8" y="T9"/>
                  </a:cxn>
                  <a:cxn ang="0">
                    <a:pos x="T10" y="T11"/>
                  </a:cxn>
                </a:cxnLst>
                <a:rect l="0" t="0" r="r" b="b"/>
                <a:pathLst>
                  <a:path w="16" h="9">
                    <a:moveTo>
                      <a:pt x="16" y="8"/>
                    </a:moveTo>
                    <a:lnTo>
                      <a:pt x="0" y="9"/>
                    </a:lnTo>
                    <a:lnTo>
                      <a:pt x="0" y="0"/>
                    </a:lnTo>
                    <a:lnTo>
                      <a:pt x="6" y="0"/>
                    </a:lnTo>
                    <a:lnTo>
                      <a:pt x="16" y="0"/>
                    </a:lnTo>
                    <a:lnTo>
                      <a:pt x="16" y="8"/>
                    </a:lnTo>
                    <a:close/>
                  </a:path>
                </a:pathLst>
              </a:custGeom>
              <a:solidFill>
                <a:srgbClr val="3FFFFF"/>
              </a:solidFill>
              <a:ln w="1588">
                <a:solidFill>
                  <a:srgbClr val="000000"/>
                </a:solidFill>
                <a:prstDash val="solid"/>
                <a:round/>
                <a:headEnd/>
                <a:tailEnd/>
              </a:ln>
            </p:spPr>
            <p:txBody>
              <a:bodyPr/>
              <a:lstStyle/>
              <a:p>
                <a:endParaRPr lang="en-AU"/>
              </a:p>
            </p:txBody>
          </p:sp>
          <p:sp>
            <p:nvSpPr>
              <p:cNvPr id="5619" name="Freeform 499"/>
              <p:cNvSpPr>
                <a:spLocks/>
              </p:cNvSpPr>
              <p:nvPr/>
            </p:nvSpPr>
            <p:spPr bwMode="auto">
              <a:xfrm>
                <a:off x="5379" y="888"/>
                <a:ext cx="3" cy="18"/>
              </a:xfrm>
              <a:custGeom>
                <a:avLst/>
                <a:gdLst>
                  <a:gd name="T0" fmla="*/ 6 w 6"/>
                  <a:gd name="T1" fmla="*/ 34 h 34"/>
                  <a:gd name="T2" fmla="*/ 2 w 6"/>
                  <a:gd name="T3" fmla="*/ 34 h 34"/>
                  <a:gd name="T4" fmla="*/ 0 w 6"/>
                  <a:gd name="T5" fmla="*/ 34 h 34"/>
                  <a:gd name="T6" fmla="*/ 0 w 6"/>
                  <a:gd name="T7" fmla="*/ 0 h 34"/>
                  <a:gd name="T8" fmla="*/ 4 w 6"/>
                  <a:gd name="T9" fmla="*/ 0 h 34"/>
                  <a:gd name="T10" fmla="*/ 6 w 6"/>
                  <a:gd name="T11" fmla="*/ 34 h 34"/>
                </a:gdLst>
                <a:ahLst/>
                <a:cxnLst>
                  <a:cxn ang="0">
                    <a:pos x="T0" y="T1"/>
                  </a:cxn>
                  <a:cxn ang="0">
                    <a:pos x="T2" y="T3"/>
                  </a:cxn>
                  <a:cxn ang="0">
                    <a:pos x="T4" y="T5"/>
                  </a:cxn>
                  <a:cxn ang="0">
                    <a:pos x="T6" y="T7"/>
                  </a:cxn>
                  <a:cxn ang="0">
                    <a:pos x="T8" y="T9"/>
                  </a:cxn>
                  <a:cxn ang="0">
                    <a:pos x="T10" y="T11"/>
                  </a:cxn>
                </a:cxnLst>
                <a:rect l="0" t="0" r="r" b="b"/>
                <a:pathLst>
                  <a:path w="6" h="34">
                    <a:moveTo>
                      <a:pt x="6" y="34"/>
                    </a:moveTo>
                    <a:lnTo>
                      <a:pt x="2" y="34"/>
                    </a:lnTo>
                    <a:lnTo>
                      <a:pt x="0" y="34"/>
                    </a:lnTo>
                    <a:lnTo>
                      <a:pt x="0" y="0"/>
                    </a:lnTo>
                    <a:lnTo>
                      <a:pt x="4" y="0"/>
                    </a:lnTo>
                    <a:lnTo>
                      <a:pt x="6" y="34"/>
                    </a:lnTo>
                    <a:close/>
                  </a:path>
                </a:pathLst>
              </a:custGeom>
              <a:solidFill>
                <a:srgbClr val="FFFF00"/>
              </a:solidFill>
              <a:ln w="1588">
                <a:solidFill>
                  <a:srgbClr val="000000"/>
                </a:solidFill>
                <a:prstDash val="solid"/>
                <a:round/>
                <a:headEnd/>
                <a:tailEnd/>
              </a:ln>
            </p:spPr>
            <p:txBody>
              <a:bodyPr/>
              <a:lstStyle/>
              <a:p>
                <a:endParaRPr lang="en-AU"/>
              </a:p>
            </p:txBody>
          </p:sp>
          <p:sp>
            <p:nvSpPr>
              <p:cNvPr id="5620" name="Freeform 500"/>
              <p:cNvSpPr>
                <a:spLocks/>
              </p:cNvSpPr>
              <p:nvPr/>
            </p:nvSpPr>
            <p:spPr bwMode="auto">
              <a:xfrm>
                <a:off x="4984" y="888"/>
                <a:ext cx="5" cy="5"/>
              </a:xfrm>
              <a:custGeom>
                <a:avLst/>
                <a:gdLst>
                  <a:gd name="T0" fmla="*/ 12 w 12"/>
                  <a:gd name="T1" fmla="*/ 2 h 9"/>
                  <a:gd name="T2" fmla="*/ 12 w 12"/>
                  <a:gd name="T3" fmla="*/ 9 h 9"/>
                  <a:gd name="T4" fmla="*/ 2 w 12"/>
                  <a:gd name="T5" fmla="*/ 9 h 9"/>
                  <a:gd name="T6" fmla="*/ 0 w 12"/>
                  <a:gd name="T7" fmla="*/ 6 h 9"/>
                  <a:gd name="T8" fmla="*/ 0 w 12"/>
                  <a:gd name="T9" fmla="*/ 2 h 9"/>
                  <a:gd name="T10" fmla="*/ 6 w 12"/>
                  <a:gd name="T11" fmla="*/ 0 h 9"/>
                  <a:gd name="T12" fmla="*/ 12 w 12"/>
                  <a:gd name="T13" fmla="*/ 0 h 9"/>
                  <a:gd name="T14" fmla="*/ 12 w 12"/>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12" y="2"/>
                    </a:moveTo>
                    <a:lnTo>
                      <a:pt x="12" y="9"/>
                    </a:lnTo>
                    <a:lnTo>
                      <a:pt x="2" y="9"/>
                    </a:lnTo>
                    <a:lnTo>
                      <a:pt x="0" y="6"/>
                    </a:lnTo>
                    <a:lnTo>
                      <a:pt x="0" y="2"/>
                    </a:lnTo>
                    <a:lnTo>
                      <a:pt x="6" y="0"/>
                    </a:lnTo>
                    <a:lnTo>
                      <a:pt x="12" y="0"/>
                    </a:lnTo>
                    <a:lnTo>
                      <a:pt x="12" y="2"/>
                    </a:lnTo>
                    <a:close/>
                  </a:path>
                </a:pathLst>
              </a:custGeom>
              <a:solidFill>
                <a:srgbClr val="3FFFFF"/>
              </a:solidFill>
              <a:ln w="1588">
                <a:solidFill>
                  <a:srgbClr val="000000"/>
                </a:solidFill>
                <a:prstDash val="solid"/>
                <a:round/>
                <a:headEnd/>
                <a:tailEnd/>
              </a:ln>
            </p:spPr>
            <p:txBody>
              <a:bodyPr/>
              <a:lstStyle/>
              <a:p>
                <a:endParaRPr lang="en-AU"/>
              </a:p>
            </p:txBody>
          </p:sp>
          <p:sp>
            <p:nvSpPr>
              <p:cNvPr id="5621" name="Freeform 501"/>
              <p:cNvSpPr>
                <a:spLocks/>
              </p:cNvSpPr>
              <p:nvPr/>
            </p:nvSpPr>
            <p:spPr bwMode="auto">
              <a:xfrm>
                <a:off x="4812" y="889"/>
                <a:ext cx="6" cy="7"/>
              </a:xfrm>
              <a:custGeom>
                <a:avLst/>
                <a:gdLst>
                  <a:gd name="T0" fmla="*/ 11 w 11"/>
                  <a:gd name="T1" fmla="*/ 13 h 13"/>
                  <a:gd name="T2" fmla="*/ 0 w 11"/>
                  <a:gd name="T3" fmla="*/ 13 h 13"/>
                  <a:gd name="T4" fmla="*/ 0 w 11"/>
                  <a:gd name="T5" fmla="*/ 2 h 13"/>
                  <a:gd name="T6" fmla="*/ 4 w 11"/>
                  <a:gd name="T7" fmla="*/ 0 h 13"/>
                  <a:gd name="T8" fmla="*/ 11 w 11"/>
                  <a:gd name="T9" fmla="*/ 0 h 13"/>
                  <a:gd name="T10" fmla="*/ 11 w 11"/>
                  <a:gd name="T11" fmla="*/ 13 h 13"/>
                </a:gdLst>
                <a:ahLst/>
                <a:cxnLst>
                  <a:cxn ang="0">
                    <a:pos x="T0" y="T1"/>
                  </a:cxn>
                  <a:cxn ang="0">
                    <a:pos x="T2" y="T3"/>
                  </a:cxn>
                  <a:cxn ang="0">
                    <a:pos x="T4" y="T5"/>
                  </a:cxn>
                  <a:cxn ang="0">
                    <a:pos x="T6" y="T7"/>
                  </a:cxn>
                  <a:cxn ang="0">
                    <a:pos x="T8" y="T9"/>
                  </a:cxn>
                  <a:cxn ang="0">
                    <a:pos x="T10" y="T11"/>
                  </a:cxn>
                </a:cxnLst>
                <a:rect l="0" t="0" r="r" b="b"/>
                <a:pathLst>
                  <a:path w="11" h="13">
                    <a:moveTo>
                      <a:pt x="11" y="13"/>
                    </a:moveTo>
                    <a:lnTo>
                      <a:pt x="0" y="13"/>
                    </a:lnTo>
                    <a:lnTo>
                      <a:pt x="0" y="2"/>
                    </a:lnTo>
                    <a:lnTo>
                      <a:pt x="4" y="0"/>
                    </a:lnTo>
                    <a:lnTo>
                      <a:pt x="11" y="0"/>
                    </a:lnTo>
                    <a:lnTo>
                      <a:pt x="11" y="13"/>
                    </a:lnTo>
                    <a:close/>
                  </a:path>
                </a:pathLst>
              </a:custGeom>
              <a:solidFill>
                <a:srgbClr val="3FFFFF"/>
              </a:solidFill>
              <a:ln w="1588">
                <a:solidFill>
                  <a:srgbClr val="000000"/>
                </a:solidFill>
                <a:prstDash val="solid"/>
                <a:round/>
                <a:headEnd/>
                <a:tailEnd/>
              </a:ln>
            </p:spPr>
            <p:txBody>
              <a:bodyPr/>
              <a:lstStyle/>
              <a:p>
                <a:endParaRPr lang="en-AU"/>
              </a:p>
            </p:txBody>
          </p:sp>
          <p:sp>
            <p:nvSpPr>
              <p:cNvPr id="5622" name="Freeform 502"/>
              <p:cNvSpPr>
                <a:spLocks/>
              </p:cNvSpPr>
              <p:nvPr/>
            </p:nvSpPr>
            <p:spPr bwMode="auto">
              <a:xfrm>
                <a:off x="4975" y="889"/>
                <a:ext cx="7" cy="5"/>
              </a:xfrm>
              <a:custGeom>
                <a:avLst/>
                <a:gdLst>
                  <a:gd name="T0" fmla="*/ 13 w 13"/>
                  <a:gd name="T1" fmla="*/ 7 h 9"/>
                  <a:gd name="T2" fmla="*/ 2 w 13"/>
                  <a:gd name="T3" fmla="*/ 9 h 9"/>
                  <a:gd name="T4" fmla="*/ 0 w 13"/>
                  <a:gd name="T5" fmla="*/ 9 h 9"/>
                  <a:gd name="T6" fmla="*/ 0 w 13"/>
                  <a:gd name="T7" fmla="*/ 0 h 9"/>
                  <a:gd name="T8" fmla="*/ 13 w 13"/>
                  <a:gd name="T9" fmla="*/ 0 h 9"/>
                  <a:gd name="T10" fmla="*/ 13 w 13"/>
                  <a:gd name="T11" fmla="*/ 7 h 9"/>
                </a:gdLst>
                <a:ahLst/>
                <a:cxnLst>
                  <a:cxn ang="0">
                    <a:pos x="T0" y="T1"/>
                  </a:cxn>
                  <a:cxn ang="0">
                    <a:pos x="T2" y="T3"/>
                  </a:cxn>
                  <a:cxn ang="0">
                    <a:pos x="T4" y="T5"/>
                  </a:cxn>
                  <a:cxn ang="0">
                    <a:pos x="T6" y="T7"/>
                  </a:cxn>
                  <a:cxn ang="0">
                    <a:pos x="T8" y="T9"/>
                  </a:cxn>
                  <a:cxn ang="0">
                    <a:pos x="T10" y="T11"/>
                  </a:cxn>
                </a:cxnLst>
                <a:rect l="0" t="0" r="r" b="b"/>
                <a:pathLst>
                  <a:path w="13" h="9">
                    <a:moveTo>
                      <a:pt x="13" y="7"/>
                    </a:moveTo>
                    <a:lnTo>
                      <a:pt x="2" y="9"/>
                    </a:lnTo>
                    <a:lnTo>
                      <a:pt x="0" y="9"/>
                    </a:lnTo>
                    <a:lnTo>
                      <a:pt x="0" y="0"/>
                    </a:lnTo>
                    <a:lnTo>
                      <a:pt x="13" y="0"/>
                    </a:lnTo>
                    <a:lnTo>
                      <a:pt x="13" y="7"/>
                    </a:lnTo>
                    <a:close/>
                  </a:path>
                </a:pathLst>
              </a:custGeom>
              <a:solidFill>
                <a:srgbClr val="3FFFFF"/>
              </a:solidFill>
              <a:ln w="1588">
                <a:solidFill>
                  <a:srgbClr val="000000"/>
                </a:solidFill>
                <a:prstDash val="solid"/>
                <a:round/>
                <a:headEnd/>
                <a:tailEnd/>
              </a:ln>
            </p:spPr>
            <p:txBody>
              <a:bodyPr/>
              <a:lstStyle/>
              <a:p>
                <a:endParaRPr lang="en-AU"/>
              </a:p>
            </p:txBody>
          </p:sp>
          <p:sp>
            <p:nvSpPr>
              <p:cNvPr id="5623" name="Freeform 503"/>
              <p:cNvSpPr>
                <a:spLocks/>
              </p:cNvSpPr>
              <p:nvPr/>
            </p:nvSpPr>
            <p:spPr bwMode="auto">
              <a:xfrm>
                <a:off x="5347" y="889"/>
                <a:ext cx="2" cy="20"/>
              </a:xfrm>
              <a:custGeom>
                <a:avLst/>
                <a:gdLst>
                  <a:gd name="T0" fmla="*/ 2 w 4"/>
                  <a:gd name="T1" fmla="*/ 38 h 38"/>
                  <a:gd name="T2" fmla="*/ 0 w 4"/>
                  <a:gd name="T3" fmla="*/ 2 h 38"/>
                  <a:gd name="T4" fmla="*/ 4 w 4"/>
                  <a:gd name="T5" fmla="*/ 0 h 38"/>
                  <a:gd name="T6" fmla="*/ 4 w 4"/>
                  <a:gd name="T7" fmla="*/ 38 h 38"/>
                  <a:gd name="T8" fmla="*/ 2 w 4"/>
                  <a:gd name="T9" fmla="*/ 38 h 38"/>
                </a:gdLst>
                <a:ahLst/>
                <a:cxnLst>
                  <a:cxn ang="0">
                    <a:pos x="T0" y="T1"/>
                  </a:cxn>
                  <a:cxn ang="0">
                    <a:pos x="T2" y="T3"/>
                  </a:cxn>
                  <a:cxn ang="0">
                    <a:pos x="T4" y="T5"/>
                  </a:cxn>
                  <a:cxn ang="0">
                    <a:pos x="T6" y="T7"/>
                  </a:cxn>
                  <a:cxn ang="0">
                    <a:pos x="T8" y="T9"/>
                  </a:cxn>
                </a:cxnLst>
                <a:rect l="0" t="0" r="r" b="b"/>
                <a:pathLst>
                  <a:path w="4" h="38">
                    <a:moveTo>
                      <a:pt x="2" y="38"/>
                    </a:moveTo>
                    <a:lnTo>
                      <a:pt x="0" y="2"/>
                    </a:lnTo>
                    <a:lnTo>
                      <a:pt x="4" y="0"/>
                    </a:lnTo>
                    <a:lnTo>
                      <a:pt x="4" y="38"/>
                    </a:lnTo>
                    <a:lnTo>
                      <a:pt x="2" y="38"/>
                    </a:lnTo>
                    <a:close/>
                  </a:path>
                </a:pathLst>
              </a:custGeom>
              <a:solidFill>
                <a:srgbClr val="FFFF00"/>
              </a:solidFill>
              <a:ln w="1588">
                <a:solidFill>
                  <a:srgbClr val="000000"/>
                </a:solidFill>
                <a:prstDash val="solid"/>
                <a:round/>
                <a:headEnd/>
                <a:tailEnd/>
              </a:ln>
            </p:spPr>
            <p:txBody>
              <a:bodyPr/>
              <a:lstStyle/>
              <a:p>
                <a:endParaRPr lang="en-AU"/>
              </a:p>
            </p:txBody>
          </p:sp>
          <p:sp>
            <p:nvSpPr>
              <p:cNvPr id="5624" name="Freeform 504"/>
              <p:cNvSpPr>
                <a:spLocks/>
              </p:cNvSpPr>
              <p:nvPr/>
            </p:nvSpPr>
            <p:spPr bwMode="auto">
              <a:xfrm>
                <a:off x="4967" y="889"/>
                <a:ext cx="6" cy="5"/>
              </a:xfrm>
              <a:custGeom>
                <a:avLst/>
                <a:gdLst>
                  <a:gd name="T0" fmla="*/ 11 w 11"/>
                  <a:gd name="T1" fmla="*/ 9 h 9"/>
                  <a:gd name="T2" fmla="*/ 0 w 11"/>
                  <a:gd name="T3" fmla="*/ 9 h 9"/>
                  <a:gd name="T4" fmla="*/ 0 w 11"/>
                  <a:gd name="T5" fmla="*/ 4 h 9"/>
                  <a:gd name="T6" fmla="*/ 0 w 11"/>
                  <a:gd name="T7" fmla="*/ 2 h 9"/>
                  <a:gd name="T8" fmla="*/ 4 w 11"/>
                  <a:gd name="T9" fmla="*/ 0 h 9"/>
                  <a:gd name="T10" fmla="*/ 11 w 11"/>
                  <a:gd name="T11" fmla="*/ 0 h 9"/>
                  <a:gd name="T12" fmla="*/ 11 w 1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11" y="9"/>
                    </a:moveTo>
                    <a:lnTo>
                      <a:pt x="0" y="9"/>
                    </a:lnTo>
                    <a:lnTo>
                      <a:pt x="0" y="4"/>
                    </a:lnTo>
                    <a:lnTo>
                      <a:pt x="0" y="2"/>
                    </a:lnTo>
                    <a:lnTo>
                      <a:pt x="4" y="0"/>
                    </a:lnTo>
                    <a:lnTo>
                      <a:pt x="11" y="0"/>
                    </a:lnTo>
                    <a:lnTo>
                      <a:pt x="11" y="9"/>
                    </a:lnTo>
                    <a:close/>
                  </a:path>
                </a:pathLst>
              </a:custGeom>
              <a:solidFill>
                <a:srgbClr val="3FFFFF"/>
              </a:solidFill>
              <a:ln w="1588">
                <a:solidFill>
                  <a:srgbClr val="000000"/>
                </a:solidFill>
                <a:prstDash val="solid"/>
                <a:round/>
                <a:headEnd/>
                <a:tailEnd/>
              </a:ln>
            </p:spPr>
            <p:txBody>
              <a:bodyPr/>
              <a:lstStyle/>
              <a:p>
                <a:endParaRPr lang="en-AU"/>
              </a:p>
            </p:txBody>
          </p:sp>
          <p:sp>
            <p:nvSpPr>
              <p:cNvPr id="5625" name="Freeform 505"/>
              <p:cNvSpPr>
                <a:spLocks/>
              </p:cNvSpPr>
              <p:nvPr/>
            </p:nvSpPr>
            <p:spPr bwMode="auto">
              <a:xfrm>
                <a:off x="5444" y="888"/>
                <a:ext cx="11" cy="3"/>
              </a:xfrm>
              <a:custGeom>
                <a:avLst/>
                <a:gdLst>
                  <a:gd name="T0" fmla="*/ 23 w 23"/>
                  <a:gd name="T1" fmla="*/ 4 h 6"/>
                  <a:gd name="T2" fmla="*/ 0 w 23"/>
                  <a:gd name="T3" fmla="*/ 6 h 6"/>
                  <a:gd name="T4" fmla="*/ 0 w 23"/>
                  <a:gd name="T5" fmla="*/ 4 h 6"/>
                  <a:gd name="T6" fmla="*/ 23 w 23"/>
                  <a:gd name="T7" fmla="*/ 0 h 6"/>
                  <a:gd name="T8" fmla="*/ 23 w 23"/>
                  <a:gd name="T9" fmla="*/ 4 h 6"/>
                </a:gdLst>
                <a:ahLst/>
                <a:cxnLst>
                  <a:cxn ang="0">
                    <a:pos x="T0" y="T1"/>
                  </a:cxn>
                  <a:cxn ang="0">
                    <a:pos x="T2" y="T3"/>
                  </a:cxn>
                  <a:cxn ang="0">
                    <a:pos x="T4" y="T5"/>
                  </a:cxn>
                  <a:cxn ang="0">
                    <a:pos x="T6" y="T7"/>
                  </a:cxn>
                  <a:cxn ang="0">
                    <a:pos x="T8" y="T9"/>
                  </a:cxn>
                </a:cxnLst>
                <a:rect l="0" t="0" r="r" b="b"/>
                <a:pathLst>
                  <a:path w="23" h="6">
                    <a:moveTo>
                      <a:pt x="23" y="4"/>
                    </a:moveTo>
                    <a:lnTo>
                      <a:pt x="0" y="6"/>
                    </a:lnTo>
                    <a:lnTo>
                      <a:pt x="0" y="4"/>
                    </a:lnTo>
                    <a:lnTo>
                      <a:pt x="23" y="0"/>
                    </a:lnTo>
                    <a:lnTo>
                      <a:pt x="23" y="4"/>
                    </a:lnTo>
                    <a:close/>
                  </a:path>
                </a:pathLst>
              </a:custGeom>
              <a:solidFill>
                <a:srgbClr val="FFFFFF"/>
              </a:solidFill>
              <a:ln w="1588">
                <a:solidFill>
                  <a:srgbClr val="000000"/>
                </a:solidFill>
                <a:prstDash val="solid"/>
                <a:round/>
                <a:headEnd/>
                <a:tailEnd/>
              </a:ln>
            </p:spPr>
            <p:txBody>
              <a:bodyPr/>
              <a:lstStyle/>
              <a:p>
                <a:endParaRPr lang="en-AU"/>
              </a:p>
            </p:txBody>
          </p:sp>
          <p:sp>
            <p:nvSpPr>
              <p:cNvPr id="5626" name="Freeform 506"/>
              <p:cNvSpPr>
                <a:spLocks/>
              </p:cNvSpPr>
              <p:nvPr/>
            </p:nvSpPr>
            <p:spPr bwMode="auto">
              <a:xfrm>
                <a:off x="4959" y="889"/>
                <a:ext cx="6" cy="6"/>
              </a:xfrm>
              <a:custGeom>
                <a:avLst/>
                <a:gdLst>
                  <a:gd name="T0" fmla="*/ 14 w 14"/>
                  <a:gd name="T1" fmla="*/ 9 h 11"/>
                  <a:gd name="T2" fmla="*/ 0 w 14"/>
                  <a:gd name="T3" fmla="*/ 11 h 11"/>
                  <a:gd name="T4" fmla="*/ 0 w 14"/>
                  <a:gd name="T5" fmla="*/ 2 h 11"/>
                  <a:gd name="T6" fmla="*/ 6 w 14"/>
                  <a:gd name="T7" fmla="*/ 0 h 11"/>
                  <a:gd name="T8" fmla="*/ 14 w 14"/>
                  <a:gd name="T9" fmla="*/ 0 h 11"/>
                  <a:gd name="T10" fmla="*/ 14 w 14"/>
                  <a:gd name="T11" fmla="*/ 9 h 11"/>
                </a:gdLst>
                <a:ahLst/>
                <a:cxnLst>
                  <a:cxn ang="0">
                    <a:pos x="T0" y="T1"/>
                  </a:cxn>
                  <a:cxn ang="0">
                    <a:pos x="T2" y="T3"/>
                  </a:cxn>
                  <a:cxn ang="0">
                    <a:pos x="T4" y="T5"/>
                  </a:cxn>
                  <a:cxn ang="0">
                    <a:pos x="T6" y="T7"/>
                  </a:cxn>
                  <a:cxn ang="0">
                    <a:pos x="T8" y="T9"/>
                  </a:cxn>
                  <a:cxn ang="0">
                    <a:pos x="T10" y="T11"/>
                  </a:cxn>
                </a:cxnLst>
                <a:rect l="0" t="0" r="r" b="b"/>
                <a:pathLst>
                  <a:path w="14" h="11">
                    <a:moveTo>
                      <a:pt x="14" y="9"/>
                    </a:moveTo>
                    <a:lnTo>
                      <a:pt x="0" y="11"/>
                    </a:lnTo>
                    <a:lnTo>
                      <a:pt x="0" y="2"/>
                    </a:lnTo>
                    <a:lnTo>
                      <a:pt x="6" y="0"/>
                    </a:lnTo>
                    <a:lnTo>
                      <a:pt x="14" y="0"/>
                    </a:lnTo>
                    <a:lnTo>
                      <a:pt x="14" y="9"/>
                    </a:lnTo>
                    <a:close/>
                  </a:path>
                </a:pathLst>
              </a:custGeom>
              <a:solidFill>
                <a:srgbClr val="3FFFFF"/>
              </a:solidFill>
              <a:ln w="1588">
                <a:solidFill>
                  <a:srgbClr val="000000"/>
                </a:solidFill>
                <a:prstDash val="solid"/>
                <a:round/>
                <a:headEnd/>
                <a:tailEnd/>
              </a:ln>
            </p:spPr>
            <p:txBody>
              <a:bodyPr/>
              <a:lstStyle/>
              <a:p>
                <a:endParaRPr lang="en-AU"/>
              </a:p>
            </p:txBody>
          </p:sp>
          <p:sp>
            <p:nvSpPr>
              <p:cNvPr id="5627" name="Freeform 507"/>
              <p:cNvSpPr>
                <a:spLocks/>
              </p:cNvSpPr>
              <p:nvPr/>
            </p:nvSpPr>
            <p:spPr bwMode="auto">
              <a:xfrm>
                <a:off x="4951" y="890"/>
                <a:ext cx="6" cy="5"/>
              </a:xfrm>
              <a:custGeom>
                <a:avLst/>
                <a:gdLst>
                  <a:gd name="T0" fmla="*/ 12 w 12"/>
                  <a:gd name="T1" fmla="*/ 9 h 9"/>
                  <a:gd name="T2" fmla="*/ 0 w 12"/>
                  <a:gd name="T3" fmla="*/ 9 h 9"/>
                  <a:gd name="T4" fmla="*/ 0 w 12"/>
                  <a:gd name="T5" fmla="*/ 0 h 9"/>
                  <a:gd name="T6" fmla="*/ 8 w 12"/>
                  <a:gd name="T7" fmla="*/ 0 h 9"/>
                  <a:gd name="T8" fmla="*/ 12 w 12"/>
                  <a:gd name="T9" fmla="*/ 0 h 9"/>
                  <a:gd name="T10" fmla="*/ 12 w 12"/>
                  <a:gd name="T11" fmla="*/ 9 h 9"/>
                </a:gdLst>
                <a:ahLst/>
                <a:cxnLst>
                  <a:cxn ang="0">
                    <a:pos x="T0" y="T1"/>
                  </a:cxn>
                  <a:cxn ang="0">
                    <a:pos x="T2" y="T3"/>
                  </a:cxn>
                  <a:cxn ang="0">
                    <a:pos x="T4" y="T5"/>
                  </a:cxn>
                  <a:cxn ang="0">
                    <a:pos x="T6" y="T7"/>
                  </a:cxn>
                  <a:cxn ang="0">
                    <a:pos x="T8" y="T9"/>
                  </a:cxn>
                  <a:cxn ang="0">
                    <a:pos x="T10" y="T11"/>
                  </a:cxn>
                </a:cxnLst>
                <a:rect l="0" t="0" r="r" b="b"/>
                <a:pathLst>
                  <a:path w="12" h="9">
                    <a:moveTo>
                      <a:pt x="12" y="9"/>
                    </a:moveTo>
                    <a:lnTo>
                      <a:pt x="0" y="9"/>
                    </a:lnTo>
                    <a:lnTo>
                      <a:pt x="0" y="0"/>
                    </a:lnTo>
                    <a:lnTo>
                      <a:pt x="8" y="0"/>
                    </a:lnTo>
                    <a:lnTo>
                      <a:pt x="12" y="0"/>
                    </a:lnTo>
                    <a:lnTo>
                      <a:pt x="12" y="9"/>
                    </a:lnTo>
                    <a:close/>
                  </a:path>
                </a:pathLst>
              </a:custGeom>
              <a:solidFill>
                <a:srgbClr val="3FFFFF"/>
              </a:solidFill>
              <a:ln w="1588">
                <a:solidFill>
                  <a:srgbClr val="000000"/>
                </a:solidFill>
                <a:prstDash val="solid"/>
                <a:round/>
                <a:headEnd/>
                <a:tailEnd/>
              </a:ln>
            </p:spPr>
            <p:txBody>
              <a:bodyPr/>
              <a:lstStyle/>
              <a:p>
                <a:endParaRPr lang="en-AU"/>
              </a:p>
            </p:txBody>
          </p:sp>
          <p:sp>
            <p:nvSpPr>
              <p:cNvPr id="5628" name="Freeform 508"/>
              <p:cNvSpPr>
                <a:spLocks/>
              </p:cNvSpPr>
              <p:nvPr/>
            </p:nvSpPr>
            <p:spPr bwMode="auto">
              <a:xfrm>
                <a:off x="4943" y="890"/>
                <a:ext cx="6" cy="5"/>
              </a:xfrm>
              <a:custGeom>
                <a:avLst/>
                <a:gdLst>
                  <a:gd name="T0" fmla="*/ 11 w 11"/>
                  <a:gd name="T1" fmla="*/ 9 h 9"/>
                  <a:gd name="T2" fmla="*/ 2 w 11"/>
                  <a:gd name="T3" fmla="*/ 9 h 9"/>
                  <a:gd name="T4" fmla="*/ 0 w 11"/>
                  <a:gd name="T5" fmla="*/ 9 h 9"/>
                  <a:gd name="T6" fmla="*/ 0 w 11"/>
                  <a:gd name="T7" fmla="*/ 2 h 9"/>
                  <a:gd name="T8" fmla="*/ 11 w 11"/>
                  <a:gd name="T9" fmla="*/ 0 h 9"/>
                  <a:gd name="T10" fmla="*/ 11 w 11"/>
                  <a:gd name="T11" fmla="*/ 0 h 9"/>
                  <a:gd name="T12" fmla="*/ 11 w 1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11" y="9"/>
                    </a:moveTo>
                    <a:lnTo>
                      <a:pt x="2" y="9"/>
                    </a:lnTo>
                    <a:lnTo>
                      <a:pt x="0" y="9"/>
                    </a:lnTo>
                    <a:lnTo>
                      <a:pt x="0" y="2"/>
                    </a:lnTo>
                    <a:lnTo>
                      <a:pt x="11" y="0"/>
                    </a:lnTo>
                    <a:lnTo>
                      <a:pt x="11" y="0"/>
                    </a:lnTo>
                    <a:lnTo>
                      <a:pt x="11" y="9"/>
                    </a:lnTo>
                    <a:close/>
                  </a:path>
                </a:pathLst>
              </a:custGeom>
              <a:solidFill>
                <a:srgbClr val="3FFFFF"/>
              </a:solidFill>
              <a:ln w="1588">
                <a:solidFill>
                  <a:srgbClr val="000000"/>
                </a:solidFill>
                <a:prstDash val="solid"/>
                <a:round/>
                <a:headEnd/>
                <a:tailEnd/>
              </a:ln>
            </p:spPr>
            <p:txBody>
              <a:bodyPr/>
              <a:lstStyle/>
              <a:p>
                <a:endParaRPr lang="en-AU"/>
              </a:p>
            </p:txBody>
          </p:sp>
          <p:sp>
            <p:nvSpPr>
              <p:cNvPr id="5629" name="Freeform 509"/>
              <p:cNvSpPr>
                <a:spLocks/>
              </p:cNvSpPr>
              <p:nvPr/>
            </p:nvSpPr>
            <p:spPr bwMode="auto">
              <a:xfrm>
                <a:off x="5414" y="891"/>
                <a:ext cx="20" cy="2"/>
              </a:xfrm>
              <a:custGeom>
                <a:avLst/>
                <a:gdLst>
                  <a:gd name="T0" fmla="*/ 40 w 40"/>
                  <a:gd name="T1" fmla="*/ 2 h 3"/>
                  <a:gd name="T2" fmla="*/ 0 w 40"/>
                  <a:gd name="T3" fmla="*/ 3 h 3"/>
                  <a:gd name="T4" fmla="*/ 0 w 40"/>
                  <a:gd name="T5" fmla="*/ 3 h 3"/>
                  <a:gd name="T6" fmla="*/ 0 w 40"/>
                  <a:gd name="T7" fmla="*/ 2 h 3"/>
                  <a:gd name="T8" fmla="*/ 30 w 40"/>
                  <a:gd name="T9" fmla="*/ 0 h 3"/>
                  <a:gd name="T10" fmla="*/ 40 w 40"/>
                  <a:gd name="T11" fmla="*/ 0 h 3"/>
                  <a:gd name="T12" fmla="*/ 40 w 40"/>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0" h="3">
                    <a:moveTo>
                      <a:pt x="40" y="2"/>
                    </a:moveTo>
                    <a:lnTo>
                      <a:pt x="0" y="3"/>
                    </a:lnTo>
                    <a:lnTo>
                      <a:pt x="0" y="3"/>
                    </a:lnTo>
                    <a:lnTo>
                      <a:pt x="0" y="2"/>
                    </a:lnTo>
                    <a:lnTo>
                      <a:pt x="30" y="0"/>
                    </a:lnTo>
                    <a:lnTo>
                      <a:pt x="40" y="0"/>
                    </a:lnTo>
                    <a:lnTo>
                      <a:pt x="40" y="2"/>
                    </a:lnTo>
                    <a:close/>
                  </a:path>
                </a:pathLst>
              </a:custGeom>
              <a:solidFill>
                <a:srgbClr val="FFFFFF"/>
              </a:solidFill>
              <a:ln w="1588">
                <a:solidFill>
                  <a:srgbClr val="000000"/>
                </a:solidFill>
                <a:prstDash val="solid"/>
                <a:round/>
                <a:headEnd/>
                <a:tailEnd/>
              </a:ln>
            </p:spPr>
            <p:txBody>
              <a:bodyPr/>
              <a:lstStyle/>
              <a:p>
                <a:endParaRPr lang="en-AU"/>
              </a:p>
            </p:txBody>
          </p:sp>
          <p:sp>
            <p:nvSpPr>
              <p:cNvPr id="5630" name="Freeform 510"/>
              <p:cNvSpPr>
                <a:spLocks/>
              </p:cNvSpPr>
              <p:nvPr/>
            </p:nvSpPr>
            <p:spPr bwMode="auto">
              <a:xfrm>
                <a:off x="5173" y="891"/>
                <a:ext cx="1" cy="25"/>
              </a:xfrm>
              <a:custGeom>
                <a:avLst/>
                <a:gdLst>
                  <a:gd name="T0" fmla="*/ 2 w 2"/>
                  <a:gd name="T1" fmla="*/ 50 h 50"/>
                  <a:gd name="T2" fmla="*/ 0 w 2"/>
                  <a:gd name="T3" fmla="*/ 50 h 50"/>
                  <a:gd name="T4" fmla="*/ 0 w 2"/>
                  <a:gd name="T5" fmla="*/ 2 h 50"/>
                  <a:gd name="T6" fmla="*/ 0 w 2"/>
                  <a:gd name="T7" fmla="*/ 0 h 50"/>
                  <a:gd name="T8" fmla="*/ 2 w 2"/>
                  <a:gd name="T9" fmla="*/ 2 h 50"/>
                  <a:gd name="T10" fmla="*/ 2 w 2"/>
                  <a:gd name="T11" fmla="*/ 50 h 50"/>
                </a:gdLst>
                <a:ahLst/>
                <a:cxnLst>
                  <a:cxn ang="0">
                    <a:pos x="T0" y="T1"/>
                  </a:cxn>
                  <a:cxn ang="0">
                    <a:pos x="T2" y="T3"/>
                  </a:cxn>
                  <a:cxn ang="0">
                    <a:pos x="T4" y="T5"/>
                  </a:cxn>
                  <a:cxn ang="0">
                    <a:pos x="T6" y="T7"/>
                  </a:cxn>
                  <a:cxn ang="0">
                    <a:pos x="T8" y="T9"/>
                  </a:cxn>
                  <a:cxn ang="0">
                    <a:pos x="T10" y="T11"/>
                  </a:cxn>
                </a:cxnLst>
                <a:rect l="0" t="0" r="r" b="b"/>
                <a:pathLst>
                  <a:path w="2" h="50">
                    <a:moveTo>
                      <a:pt x="2" y="50"/>
                    </a:moveTo>
                    <a:lnTo>
                      <a:pt x="0" y="50"/>
                    </a:lnTo>
                    <a:lnTo>
                      <a:pt x="0" y="2"/>
                    </a:lnTo>
                    <a:lnTo>
                      <a:pt x="0" y="0"/>
                    </a:lnTo>
                    <a:lnTo>
                      <a:pt x="2" y="2"/>
                    </a:lnTo>
                    <a:lnTo>
                      <a:pt x="2" y="50"/>
                    </a:lnTo>
                    <a:close/>
                  </a:path>
                </a:pathLst>
              </a:custGeom>
              <a:solidFill>
                <a:srgbClr val="FFFF00"/>
              </a:solidFill>
              <a:ln w="1588">
                <a:solidFill>
                  <a:srgbClr val="000000"/>
                </a:solidFill>
                <a:prstDash val="solid"/>
                <a:round/>
                <a:headEnd/>
                <a:tailEnd/>
              </a:ln>
            </p:spPr>
            <p:txBody>
              <a:bodyPr/>
              <a:lstStyle/>
              <a:p>
                <a:endParaRPr lang="en-AU"/>
              </a:p>
            </p:txBody>
          </p:sp>
          <p:sp>
            <p:nvSpPr>
              <p:cNvPr id="5631" name="Freeform 511"/>
              <p:cNvSpPr>
                <a:spLocks/>
              </p:cNvSpPr>
              <p:nvPr/>
            </p:nvSpPr>
            <p:spPr bwMode="auto">
              <a:xfrm>
                <a:off x="5313" y="892"/>
                <a:ext cx="2" cy="19"/>
              </a:xfrm>
              <a:custGeom>
                <a:avLst/>
                <a:gdLst>
                  <a:gd name="T0" fmla="*/ 4 w 4"/>
                  <a:gd name="T1" fmla="*/ 38 h 38"/>
                  <a:gd name="T2" fmla="*/ 0 w 4"/>
                  <a:gd name="T3" fmla="*/ 38 h 38"/>
                  <a:gd name="T4" fmla="*/ 0 w 4"/>
                  <a:gd name="T5" fmla="*/ 1 h 38"/>
                  <a:gd name="T6" fmla="*/ 2 w 4"/>
                  <a:gd name="T7" fmla="*/ 0 h 38"/>
                  <a:gd name="T8" fmla="*/ 2 w 4"/>
                  <a:gd name="T9" fmla="*/ 0 h 38"/>
                  <a:gd name="T10" fmla="*/ 4 w 4"/>
                  <a:gd name="T11" fmla="*/ 38 h 38"/>
                </a:gdLst>
                <a:ahLst/>
                <a:cxnLst>
                  <a:cxn ang="0">
                    <a:pos x="T0" y="T1"/>
                  </a:cxn>
                  <a:cxn ang="0">
                    <a:pos x="T2" y="T3"/>
                  </a:cxn>
                  <a:cxn ang="0">
                    <a:pos x="T4" y="T5"/>
                  </a:cxn>
                  <a:cxn ang="0">
                    <a:pos x="T6" y="T7"/>
                  </a:cxn>
                  <a:cxn ang="0">
                    <a:pos x="T8" y="T9"/>
                  </a:cxn>
                  <a:cxn ang="0">
                    <a:pos x="T10" y="T11"/>
                  </a:cxn>
                </a:cxnLst>
                <a:rect l="0" t="0" r="r" b="b"/>
                <a:pathLst>
                  <a:path w="4" h="38">
                    <a:moveTo>
                      <a:pt x="4" y="38"/>
                    </a:moveTo>
                    <a:lnTo>
                      <a:pt x="0" y="38"/>
                    </a:lnTo>
                    <a:lnTo>
                      <a:pt x="0" y="1"/>
                    </a:lnTo>
                    <a:lnTo>
                      <a:pt x="2" y="0"/>
                    </a:lnTo>
                    <a:lnTo>
                      <a:pt x="2" y="0"/>
                    </a:lnTo>
                    <a:lnTo>
                      <a:pt x="4" y="38"/>
                    </a:lnTo>
                    <a:close/>
                  </a:path>
                </a:pathLst>
              </a:custGeom>
              <a:solidFill>
                <a:srgbClr val="FFFF00"/>
              </a:solidFill>
              <a:ln w="1588">
                <a:solidFill>
                  <a:srgbClr val="000000"/>
                </a:solidFill>
                <a:prstDash val="solid"/>
                <a:round/>
                <a:headEnd/>
                <a:tailEnd/>
              </a:ln>
            </p:spPr>
            <p:txBody>
              <a:bodyPr/>
              <a:lstStyle/>
              <a:p>
                <a:endParaRPr lang="en-AU"/>
              </a:p>
            </p:txBody>
          </p:sp>
          <p:sp>
            <p:nvSpPr>
              <p:cNvPr id="5632" name="Freeform 512"/>
              <p:cNvSpPr>
                <a:spLocks/>
              </p:cNvSpPr>
              <p:nvPr/>
            </p:nvSpPr>
            <p:spPr bwMode="auto">
              <a:xfrm>
                <a:off x="5444" y="892"/>
                <a:ext cx="11" cy="6"/>
              </a:xfrm>
              <a:custGeom>
                <a:avLst/>
                <a:gdLst>
                  <a:gd name="T0" fmla="*/ 23 w 23"/>
                  <a:gd name="T1" fmla="*/ 11 h 11"/>
                  <a:gd name="T2" fmla="*/ 0 w 23"/>
                  <a:gd name="T3" fmla="*/ 9 h 11"/>
                  <a:gd name="T4" fmla="*/ 0 w 23"/>
                  <a:gd name="T5" fmla="*/ 1 h 11"/>
                  <a:gd name="T6" fmla="*/ 23 w 23"/>
                  <a:gd name="T7" fmla="*/ 0 h 11"/>
                  <a:gd name="T8" fmla="*/ 23 w 23"/>
                  <a:gd name="T9" fmla="*/ 11 h 11"/>
                </a:gdLst>
                <a:ahLst/>
                <a:cxnLst>
                  <a:cxn ang="0">
                    <a:pos x="T0" y="T1"/>
                  </a:cxn>
                  <a:cxn ang="0">
                    <a:pos x="T2" y="T3"/>
                  </a:cxn>
                  <a:cxn ang="0">
                    <a:pos x="T4" y="T5"/>
                  </a:cxn>
                  <a:cxn ang="0">
                    <a:pos x="T6" y="T7"/>
                  </a:cxn>
                  <a:cxn ang="0">
                    <a:pos x="T8" y="T9"/>
                  </a:cxn>
                </a:cxnLst>
                <a:rect l="0" t="0" r="r" b="b"/>
                <a:pathLst>
                  <a:path w="23" h="11">
                    <a:moveTo>
                      <a:pt x="23" y="11"/>
                    </a:moveTo>
                    <a:lnTo>
                      <a:pt x="0" y="9"/>
                    </a:lnTo>
                    <a:lnTo>
                      <a:pt x="0" y="1"/>
                    </a:lnTo>
                    <a:lnTo>
                      <a:pt x="23" y="0"/>
                    </a:lnTo>
                    <a:lnTo>
                      <a:pt x="23" y="11"/>
                    </a:lnTo>
                    <a:close/>
                  </a:path>
                </a:pathLst>
              </a:custGeom>
              <a:solidFill>
                <a:srgbClr val="FFFFFF"/>
              </a:solidFill>
              <a:ln w="1588">
                <a:solidFill>
                  <a:srgbClr val="000000"/>
                </a:solidFill>
                <a:prstDash val="solid"/>
                <a:round/>
                <a:headEnd/>
                <a:tailEnd/>
              </a:ln>
            </p:spPr>
            <p:txBody>
              <a:bodyPr/>
              <a:lstStyle/>
              <a:p>
                <a:endParaRPr lang="en-AU"/>
              </a:p>
            </p:txBody>
          </p:sp>
          <p:sp>
            <p:nvSpPr>
              <p:cNvPr id="5633" name="Freeform 513"/>
              <p:cNvSpPr>
                <a:spLocks/>
              </p:cNvSpPr>
              <p:nvPr/>
            </p:nvSpPr>
            <p:spPr bwMode="auto">
              <a:xfrm>
                <a:off x="5405" y="892"/>
                <a:ext cx="3" cy="1"/>
              </a:xfrm>
              <a:custGeom>
                <a:avLst/>
                <a:gdLst>
                  <a:gd name="T0" fmla="*/ 5 w 5"/>
                  <a:gd name="T1" fmla="*/ 1 h 1"/>
                  <a:gd name="T2" fmla="*/ 0 w 5"/>
                  <a:gd name="T3" fmla="*/ 1 h 1"/>
                  <a:gd name="T4" fmla="*/ 1 w 5"/>
                  <a:gd name="T5" fmla="*/ 0 h 1"/>
                  <a:gd name="T6" fmla="*/ 5 w 5"/>
                  <a:gd name="T7" fmla="*/ 0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0" y="1"/>
                    </a:lnTo>
                    <a:lnTo>
                      <a:pt x="1" y="0"/>
                    </a:lnTo>
                    <a:lnTo>
                      <a:pt x="5" y="0"/>
                    </a:lnTo>
                    <a:lnTo>
                      <a:pt x="5" y="1"/>
                    </a:lnTo>
                    <a:close/>
                  </a:path>
                </a:pathLst>
              </a:custGeom>
              <a:solidFill>
                <a:srgbClr val="FFFFFF"/>
              </a:solidFill>
              <a:ln w="1588">
                <a:solidFill>
                  <a:srgbClr val="000000"/>
                </a:solidFill>
                <a:prstDash val="solid"/>
                <a:round/>
                <a:headEnd/>
                <a:tailEnd/>
              </a:ln>
            </p:spPr>
            <p:txBody>
              <a:bodyPr/>
              <a:lstStyle/>
              <a:p>
                <a:endParaRPr lang="en-AU"/>
              </a:p>
            </p:txBody>
          </p:sp>
          <p:sp>
            <p:nvSpPr>
              <p:cNvPr id="5634" name="Freeform 514"/>
              <p:cNvSpPr>
                <a:spLocks/>
              </p:cNvSpPr>
              <p:nvPr/>
            </p:nvSpPr>
            <p:spPr bwMode="auto">
              <a:xfrm>
                <a:off x="5009" y="893"/>
                <a:ext cx="19" cy="5"/>
              </a:xfrm>
              <a:custGeom>
                <a:avLst/>
                <a:gdLst>
                  <a:gd name="T0" fmla="*/ 36 w 36"/>
                  <a:gd name="T1" fmla="*/ 6 h 10"/>
                  <a:gd name="T2" fmla="*/ 36 w 36"/>
                  <a:gd name="T3" fmla="*/ 8 h 10"/>
                  <a:gd name="T4" fmla="*/ 0 w 36"/>
                  <a:gd name="T5" fmla="*/ 10 h 10"/>
                  <a:gd name="T6" fmla="*/ 0 w 36"/>
                  <a:gd name="T7" fmla="*/ 2 h 10"/>
                  <a:gd name="T8" fmla="*/ 11 w 36"/>
                  <a:gd name="T9" fmla="*/ 2 h 10"/>
                  <a:gd name="T10" fmla="*/ 13 w 36"/>
                  <a:gd name="T11" fmla="*/ 6 h 10"/>
                  <a:gd name="T12" fmla="*/ 13 w 36"/>
                  <a:gd name="T13" fmla="*/ 8 h 10"/>
                  <a:gd name="T14" fmla="*/ 13 w 36"/>
                  <a:gd name="T15" fmla="*/ 8 h 10"/>
                  <a:gd name="T16" fmla="*/ 17 w 36"/>
                  <a:gd name="T17" fmla="*/ 8 h 10"/>
                  <a:gd name="T18" fmla="*/ 17 w 36"/>
                  <a:gd name="T19" fmla="*/ 2 h 10"/>
                  <a:gd name="T20" fmla="*/ 17 w 36"/>
                  <a:gd name="T21" fmla="*/ 0 h 10"/>
                  <a:gd name="T22" fmla="*/ 27 w 36"/>
                  <a:gd name="T23" fmla="*/ 0 h 10"/>
                  <a:gd name="T24" fmla="*/ 29 w 36"/>
                  <a:gd name="T25" fmla="*/ 8 h 10"/>
                  <a:gd name="T26" fmla="*/ 30 w 36"/>
                  <a:gd name="T27" fmla="*/ 6 h 10"/>
                  <a:gd name="T28" fmla="*/ 32 w 36"/>
                  <a:gd name="T29" fmla="*/ 4 h 10"/>
                  <a:gd name="T30" fmla="*/ 32 w 36"/>
                  <a:gd name="T31" fmla="*/ 0 h 10"/>
                  <a:gd name="T32" fmla="*/ 34 w 36"/>
                  <a:gd name="T33" fmla="*/ 0 h 10"/>
                  <a:gd name="T34" fmla="*/ 36 w 36"/>
                  <a:gd name="T35" fmla="*/ 0 h 10"/>
                  <a:gd name="T36" fmla="*/ 36 w 36"/>
                  <a:gd name="T3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10">
                    <a:moveTo>
                      <a:pt x="36" y="6"/>
                    </a:moveTo>
                    <a:lnTo>
                      <a:pt x="36" y="8"/>
                    </a:lnTo>
                    <a:lnTo>
                      <a:pt x="0" y="10"/>
                    </a:lnTo>
                    <a:lnTo>
                      <a:pt x="0" y="2"/>
                    </a:lnTo>
                    <a:lnTo>
                      <a:pt x="11" y="2"/>
                    </a:lnTo>
                    <a:lnTo>
                      <a:pt x="13" y="6"/>
                    </a:lnTo>
                    <a:lnTo>
                      <a:pt x="13" y="8"/>
                    </a:lnTo>
                    <a:lnTo>
                      <a:pt x="13" y="8"/>
                    </a:lnTo>
                    <a:lnTo>
                      <a:pt x="17" y="8"/>
                    </a:lnTo>
                    <a:lnTo>
                      <a:pt x="17" y="2"/>
                    </a:lnTo>
                    <a:lnTo>
                      <a:pt x="17" y="0"/>
                    </a:lnTo>
                    <a:lnTo>
                      <a:pt x="27" y="0"/>
                    </a:lnTo>
                    <a:lnTo>
                      <a:pt x="29" y="8"/>
                    </a:lnTo>
                    <a:lnTo>
                      <a:pt x="30" y="6"/>
                    </a:lnTo>
                    <a:lnTo>
                      <a:pt x="32" y="4"/>
                    </a:lnTo>
                    <a:lnTo>
                      <a:pt x="32" y="0"/>
                    </a:lnTo>
                    <a:lnTo>
                      <a:pt x="34" y="0"/>
                    </a:lnTo>
                    <a:lnTo>
                      <a:pt x="36" y="0"/>
                    </a:lnTo>
                    <a:lnTo>
                      <a:pt x="36" y="6"/>
                    </a:lnTo>
                    <a:close/>
                  </a:path>
                </a:pathLst>
              </a:custGeom>
              <a:solidFill>
                <a:srgbClr val="3FFFFF"/>
              </a:solidFill>
              <a:ln w="1588">
                <a:solidFill>
                  <a:srgbClr val="000000"/>
                </a:solidFill>
                <a:prstDash val="solid"/>
                <a:round/>
                <a:headEnd/>
                <a:tailEnd/>
              </a:ln>
            </p:spPr>
            <p:txBody>
              <a:bodyPr/>
              <a:lstStyle/>
              <a:p>
                <a:endParaRPr lang="en-AU"/>
              </a:p>
            </p:txBody>
          </p:sp>
          <p:sp>
            <p:nvSpPr>
              <p:cNvPr id="5635" name="Freeform 515"/>
              <p:cNvSpPr>
                <a:spLocks/>
              </p:cNvSpPr>
              <p:nvPr/>
            </p:nvSpPr>
            <p:spPr bwMode="auto">
              <a:xfrm>
                <a:off x="5275" y="893"/>
                <a:ext cx="2" cy="21"/>
              </a:xfrm>
              <a:custGeom>
                <a:avLst/>
                <a:gdLst>
                  <a:gd name="T0" fmla="*/ 4 w 4"/>
                  <a:gd name="T1" fmla="*/ 2 h 43"/>
                  <a:gd name="T2" fmla="*/ 4 w 4"/>
                  <a:gd name="T3" fmla="*/ 43 h 43"/>
                  <a:gd name="T4" fmla="*/ 0 w 4"/>
                  <a:gd name="T5" fmla="*/ 43 h 43"/>
                  <a:gd name="T6" fmla="*/ 0 w 4"/>
                  <a:gd name="T7" fmla="*/ 0 h 43"/>
                  <a:gd name="T8" fmla="*/ 0 w 4"/>
                  <a:gd name="T9" fmla="*/ 0 h 43"/>
                  <a:gd name="T10" fmla="*/ 4 w 4"/>
                  <a:gd name="T11" fmla="*/ 2 h 43"/>
                </a:gdLst>
                <a:ahLst/>
                <a:cxnLst>
                  <a:cxn ang="0">
                    <a:pos x="T0" y="T1"/>
                  </a:cxn>
                  <a:cxn ang="0">
                    <a:pos x="T2" y="T3"/>
                  </a:cxn>
                  <a:cxn ang="0">
                    <a:pos x="T4" y="T5"/>
                  </a:cxn>
                  <a:cxn ang="0">
                    <a:pos x="T6" y="T7"/>
                  </a:cxn>
                  <a:cxn ang="0">
                    <a:pos x="T8" y="T9"/>
                  </a:cxn>
                  <a:cxn ang="0">
                    <a:pos x="T10" y="T11"/>
                  </a:cxn>
                </a:cxnLst>
                <a:rect l="0" t="0" r="r" b="b"/>
                <a:pathLst>
                  <a:path w="4" h="43">
                    <a:moveTo>
                      <a:pt x="4" y="2"/>
                    </a:moveTo>
                    <a:lnTo>
                      <a:pt x="4" y="43"/>
                    </a:lnTo>
                    <a:lnTo>
                      <a:pt x="0" y="43"/>
                    </a:lnTo>
                    <a:lnTo>
                      <a:pt x="0" y="0"/>
                    </a:lnTo>
                    <a:lnTo>
                      <a:pt x="0" y="0"/>
                    </a:lnTo>
                    <a:lnTo>
                      <a:pt x="4" y="2"/>
                    </a:lnTo>
                    <a:close/>
                  </a:path>
                </a:pathLst>
              </a:custGeom>
              <a:solidFill>
                <a:srgbClr val="FFFF00"/>
              </a:solidFill>
              <a:ln w="1588">
                <a:solidFill>
                  <a:srgbClr val="000000"/>
                </a:solidFill>
                <a:prstDash val="solid"/>
                <a:round/>
                <a:headEnd/>
                <a:tailEnd/>
              </a:ln>
            </p:spPr>
            <p:txBody>
              <a:bodyPr/>
              <a:lstStyle/>
              <a:p>
                <a:endParaRPr lang="en-AU"/>
              </a:p>
            </p:txBody>
          </p:sp>
          <p:sp>
            <p:nvSpPr>
              <p:cNvPr id="5636" name="Freeform 516"/>
              <p:cNvSpPr>
                <a:spLocks/>
              </p:cNvSpPr>
              <p:nvPr/>
            </p:nvSpPr>
            <p:spPr bwMode="auto">
              <a:xfrm>
                <a:off x="5421" y="894"/>
                <a:ext cx="13" cy="2"/>
              </a:xfrm>
              <a:custGeom>
                <a:avLst/>
                <a:gdLst>
                  <a:gd name="T0" fmla="*/ 27 w 27"/>
                  <a:gd name="T1" fmla="*/ 4 h 4"/>
                  <a:gd name="T2" fmla="*/ 0 w 27"/>
                  <a:gd name="T3" fmla="*/ 0 h 4"/>
                  <a:gd name="T4" fmla="*/ 15 w 27"/>
                  <a:gd name="T5" fmla="*/ 0 h 4"/>
                  <a:gd name="T6" fmla="*/ 27 w 27"/>
                  <a:gd name="T7" fmla="*/ 0 h 4"/>
                  <a:gd name="T8" fmla="*/ 27 w 27"/>
                  <a:gd name="T9" fmla="*/ 4 h 4"/>
                </a:gdLst>
                <a:ahLst/>
                <a:cxnLst>
                  <a:cxn ang="0">
                    <a:pos x="T0" y="T1"/>
                  </a:cxn>
                  <a:cxn ang="0">
                    <a:pos x="T2" y="T3"/>
                  </a:cxn>
                  <a:cxn ang="0">
                    <a:pos x="T4" y="T5"/>
                  </a:cxn>
                  <a:cxn ang="0">
                    <a:pos x="T6" y="T7"/>
                  </a:cxn>
                  <a:cxn ang="0">
                    <a:pos x="T8" y="T9"/>
                  </a:cxn>
                </a:cxnLst>
                <a:rect l="0" t="0" r="r" b="b"/>
                <a:pathLst>
                  <a:path w="27" h="4">
                    <a:moveTo>
                      <a:pt x="27" y="4"/>
                    </a:moveTo>
                    <a:lnTo>
                      <a:pt x="0" y="0"/>
                    </a:lnTo>
                    <a:lnTo>
                      <a:pt x="15" y="0"/>
                    </a:lnTo>
                    <a:lnTo>
                      <a:pt x="27" y="0"/>
                    </a:lnTo>
                    <a:lnTo>
                      <a:pt x="27" y="4"/>
                    </a:lnTo>
                    <a:close/>
                  </a:path>
                </a:pathLst>
              </a:custGeom>
              <a:solidFill>
                <a:srgbClr val="FFFFFF"/>
              </a:solidFill>
              <a:ln w="1588">
                <a:solidFill>
                  <a:srgbClr val="000000"/>
                </a:solidFill>
                <a:prstDash val="solid"/>
                <a:round/>
                <a:headEnd/>
                <a:tailEnd/>
              </a:ln>
            </p:spPr>
            <p:txBody>
              <a:bodyPr/>
              <a:lstStyle/>
              <a:p>
                <a:endParaRPr lang="en-AU"/>
              </a:p>
            </p:txBody>
          </p:sp>
          <p:sp>
            <p:nvSpPr>
              <p:cNvPr id="5637" name="Freeform 517"/>
              <p:cNvSpPr>
                <a:spLocks/>
              </p:cNvSpPr>
              <p:nvPr/>
            </p:nvSpPr>
            <p:spPr bwMode="auto">
              <a:xfrm>
                <a:off x="5001" y="894"/>
                <a:ext cx="7" cy="5"/>
              </a:xfrm>
              <a:custGeom>
                <a:avLst/>
                <a:gdLst>
                  <a:gd name="T0" fmla="*/ 13 w 13"/>
                  <a:gd name="T1" fmla="*/ 6 h 10"/>
                  <a:gd name="T2" fmla="*/ 13 w 13"/>
                  <a:gd name="T3" fmla="*/ 8 h 10"/>
                  <a:gd name="T4" fmla="*/ 0 w 13"/>
                  <a:gd name="T5" fmla="*/ 10 h 10"/>
                  <a:gd name="T6" fmla="*/ 0 w 13"/>
                  <a:gd name="T7" fmla="*/ 2 h 10"/>
                  <a:gd name="T8" fmla="*/ 2 w 13"/>
                  <a:gd name="T9" fmla="*/ 0 h 10"/>
                  <a:gd name="T10" fmla="*/ 13 w 13"/>
                  <a:gd name="T11" fmla="*/ 0 h 10"/>
                  <a:gd name="T12" fmla="*/ 13 w 13"/>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3" y="6"/>
                    </a:moveTo>
                    <a:lnTo>
                      <a:pt x="13" y="8"/>
                    </a:lnTo>
                    <a:lnTo>
                      <a:pt x="0" y="10"/>
                    </a:lnTo>
                    <a:lnTo>
                      <a:pt x="0" y="2"/>
                    </a:lnTo>
                    <a:lnTo>
                      <a:pt x="2" y="0"/>
                    </a:lnTo>
                    <a:lnTo>
                      <a:pt x="13" y="0"/>
                    </a:lnTo>
                    <a:lnTo>
                      <a:pt x="13" y="6"/>
                    </a:lnTo>
                    <a:close/>
                  </a:path>
                </a:pathLst>
              </a:custGeom>
              <a:solidFill>
                <a:srgbClr val="3FFFFF"/>
              </a:solidFill>
              <a:ln w="1588">
                <a:solidFill>
                  <a:srgbClr val="000000"/>
                </a:solidFill>
                <a:prstDash val="solid"/>
                <a:round/>
                <a:headEnd/>
                <a:tailEnd/>
              </a:ln>
            </p:spPr>
            <p:txBody>
              <a:bodyPr/>
              <a:lstStyle/>
              <a:p>
                <a:endParaRPr lang="en-AU"/>
              </a:p>
            </p:txBody>
          </p:sp>
          <p:sp>
            <p:nvSpPr>
              <p:cNvPr id="5638" name="Freeform 518"/>
              <p:cNvSpPr>
                <a:spLocks/>
              </p:cNvSpPr>
              <p:nvPr/>
            </p:nvSpPr>
            <p:spPr bwMode="auto">
              <a:xfrm>
                <a:off x="4991" y="894"/>
                <a:ext cx="8" cy="5"/>
              </a:xfrm>
              <a:custGeom>
                <a:avLst/>
                <a:gdLst>
                  <a:gd name="T0" fmla="*/ 16 w 16"/>
                  <a:gd name="T1" fmla="*/ 10 h 10"/>
                  <a:gd name="T2" fmla="*/ 2 w 16"/>
                  <a:gd name="T3" fmla="*/ 10 h 10"/>
                  <a:gd name="T4" fmla="*/ 0 w 16"/>
                  <a:gd name="T5" fmla="*/ 6 h 10"/>
                  <a:gd name="T6" fmla="*/ 0 w 16"/>
                  <a:gd name="T7" fmla="*/ 2 h 10"/>
                  <a:gd name="T8" fmla="*/ 8 w 16"/>
                  <a:gd name="T9" fmla="*/ 0 h 10"/>
                  <a:gd name="T10" fmla="*/ 16 w 16"/>
                  <a:gd name="T11" fmla="*/ 0 h 10"/>
                  <a:gd name="T12" fmla="*/ 16 w 1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16" y="10"/>
                    </a:moveTo>
                    <a:lnTo>
                      <a:pt x="2" y="10"/>
                    </a:lnTo>
                    <a:lnTo>
                      <a:pt x="0" y="6"/>
                    </a:lnTo>
                    <a:lnTo>
                      <a:pt x="0" y="2"/>
                    </a:lnTo>
                    <a:lnTo>
                      <a:pt x="8" y="0"/>
                    </a:lnTo>
                    <a:lnTo>
                      <a:pt x="16" y="0"/>
                    </a:lnTo>
                    <a:lnTo>
                      <a:pt x="16" y="10"/>
                    </a:lnTo>
                    <a:close/>
                  </a:path>
                </a:pathLst>
              </a:custGeom>
              <a:solidFill>
                <a:srgbClr val="3FFFFF"/>
              </a:solidFill>
              <a:ln w="1588">
                <a:solidFill>
                  <a:srgbClr val="000000"/>
                </a:solidFill>
                <a:prstDash val="solid"/>
                <a:round/>
                <a:headEnd/>
                <a:tailEnd/>
              </a:ln>
            </p:spPr>
            <p:txBody>
              <a:bodyPr/>
              <a:lstStyle/>
              <a:p>
                <a:endParaRPr lang="en-AU"/>
              </a:p>
            </p:txBody>
          </p:sp>
          <p:sp>
            <p:nvSpPr>
              <p:cNvPr id="5639" name="Freeform 519"/>
              <p:cNvSpPr>
                <a:spLocks/>
              </p:cNvSpPr>
              <p:nvPr/>
            </p:nvSpPr>
            <p:spPr bwMode="auto">
              <a:xfrm>
                <a:off x="4984" y="895"/>
                <a:ext cx="5" cy="5"/>
              </a:xfrm>
              <a:custGeom>
                <a:avLst/>
                <a:gdLst>
                  <a:gd name="T0" fmla="*/ 12 w 12"/>
                  <a:gd name="T1" fmla="*/ 8 h 10"/>
                  <a:gd name="T2" fmla="*/ 0 w 12"/>
                  <a:gd name="T3" fmla="*/ 10 h 10"/>
                  <a:gd name="T4" fmla="*/ 0 w 12"/>
                  <a:gd name="T5" fmla="*/ 0 h 10"/>
                  <a:gd name="T6" fmla="*/ 10 w 12"/>
                  <a:gd name="T7" fmla="*/ 0 h 10"/>
                  <a:gd name="T8" fmla="*/ 12 w 12"/>
                  <a:gd name="T9" fmla="*/ 0 h 10"/>
                  <a:gd name="T10" fmla="*/ 12 w 12"/>
                  <a:gd name="T11" fmla="*/ 8 h 10"/>
                </a:gdLst>
                <a:ahLst/>
                <a:cxnLst>
                  <a:cxn ang="0">
                    <a:pos x="T0" y="T1"/>
                  </a:cxn>
                  <a:cxn ang="0">
                    <a:pos x="T2" y="T3"/>
                  </a:cxn>
                  <a:cxn ang="0">
                    <a:pos x="T4" y="T5"/>
                  </a:cxn>
                  <a:cxn ang="0">
                    <a:pos x="T6" y="T7"/>
                  </a:cxn>
                  <a:cxn ang="0">
                    <a:pos x="T8" y="T9"/>
                  </a:cxn>
                  <a:cxn ang="0">
                    <a:pos x="T10" y="T11"/>
                  </a:cxn>
                </a:cxnLst>
                <a:rect l="0" t="0" r="r" b="b"/>
                <a:pathLst>
                  <a:path w="12" h="10">
                    <a:moveTo>
                      <a:pt x="12" y="8"/>
                    </a:moveTo>
                    <a:lnTo>
                      <a:pt x="0" y="10"/>
                    </a:lnTo>
                    <a:lnTo>
                      <a:pt x="0" y="0"/>
                    </a:lnTo>
                    <a:lnTo>
                      <a:pt x="10" y="0"/>
                    </a:lnTo>
                    <a:lnTo>
                      <a:pt x="12" y="0"/>
                    </a:lnTo>
                    <a:lnTo>
                      <a:pt x="12" y="8"/>
                    </a:lnTo>
                    <a:close/>
                  </a:path>
                </a:pathLst>
              </a:custGeom>
              <a:solidFill>
                <a:srgbClr val="3FFFFF"/>
              </a:solidFill>
              <a:ln w="1588">
                <a:solidFill>
                  <a:srgbClr val="000000"/>
                </a:solidFill>
                <a:prstDash val="solid"/>
                <a:round/>
                <a:headEnd/>
                <a:tailEnd/>
              </a:ln>
            </p:spPr>
            <p:txBody>
              <a:bodyPr/>
              <a:lstStyle/>
              <a:p>
                <a:endParaRPr lang="en-AU"/>
              </a:p>
            </p:txBody>
          </p:sp>
          <p:sp>
            <p:nvSpPr>
              <p:cNvPr id="5640" name="Freeform 520"/>
              <p:cNvSpPr>
                <a:spLocks/>
              </p:cNvSpPr>
              <p:nvPr/>
            </p:nvSpPr>
            <p:spPr bwMode="auto">
              <a:xfrm>
                <a:off x="4860" y="895"/>
                <a:ext cx="6" cy="5"/>
              </a:xfrm>
              <a:custGeom>
                <a:avLst/>
                <a:gdLst>
                  <a:gd name="T0" fmla="*/ 12 w 12"/>
                  <a:gd name="T1" fmla="*/ 10 h 10"/>
                  <a:gd name="T2" fmla="*/ 0 w 12"/>
                  <a:gd name="T3" fmla="*/ 10 h 10"/>
                  <a:gd name="T4" fmla="*/ 0 w 12"/>
                  <a:gd name="T5" fmla="*/ 4 h 10"/>
                  <a:gd name="T6" fmla="*/ 0 w 12"/>
                  <a:gd name="T7" fmla="*/ 2 h 10"/>
                  <a:gd name="T8" fmla="*/ 0 w 12"/>
                  <a:gd name="T9" fmla="*/ 0 h 10"/>
                  <a:gd name="T10" fmla="*/ 10 w 12"/>
                  <a:gd name="T11" fmla="*/ 0 h 10"/>
                  <a:gd name="T12" fmla="*/ 12 w 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2" y="10"/>
                    </a:moveTo>
                    <a:lnTo>
                      <a:pt x="0" y="10"/>
                    </a:lnTo>
                    <a:lnTo>
                      <a:pt x="0" y="4"/>
                    </a:lnTo>
                    <a:lnTo>
                      <a:pt x="0" y="2"/>
                    </a:lnTo>
                    <a:lnTo>
                      <a:pt x="0" y="0"/>
                    </a:lnTo>
                    <a:lnTo>
                      <a:pt x="10" y="0"/>
                    </a:lnTo>
                    <a:lnTo>
                      <a:pt x="12" y="10"/>
                    </a:lnTo>
                    <a:close/>
                  </a:path>
                </a:pathLst>
              </a:custGeom>
              <a:solidFill>
                <a:srgbClr val="3FFFFF"/>
              </a:solidFill>
              <a:ln w="1588">
                <a:solidFill>
                  <a:srgbClr val="000000"/>
                </a:solidFill>
                <a:prstDash val="solid"/>
                <a:round/>
                <a:headEnd/>
                <a:tailEnd/>
              </a:ln>
            </p:spPr>
            <p:txBody>
              <a:bodyPr/>
              <a:lstStyle/>
              <a:p>
                <a:endParaRPr lang="en-AU"/>
              </a:p>
            </p:txBody>
          </p:sp>
          <p:sp>
            <p:nvSpPr>
              <p:cNvPr id="5641" name="Freeform 521"/>
              <p:cNvSpPr>
                <a:spLocks/>
              </p:cNvSpPr>
              <p:nvPr/>
            </p:nvSpPr>
            <p:spPr bwMode="auto">
              <a:xfrm>
                <a:off x="4846" y="895"/>
                <a:ext cx="11" cy="6"/>
              </a:xfrm>
              <a:custGeom>
                <a:avLst/>
                <a:gdLst>
                  <a:gd name="T0" fmla="*/ 23 w 23"/>
                  <a:gd name="T1" fmla="*/ 8 h 12"/>
                  <a:gd name="T2" fmla="*/ 23 w 23"/>
                  <a:gd name="T3" fmla="*/ 10 h 12"/>
                  <a:gd name="T4" fmla="*/ 0 w 23"/>
                  <a:gd name="T5" fmla="*/ 12 h 12"/>
                  <a:gd name="T6" fmla="*/ 0 w 23"/>
                  <a:gd name="T7" fmla="*/ 2 h 12"/>
                  <a:gd name="T8" fmla="*/ 9 w 23"/>
                  <a:gd name="T9" fmla="*/ 2 h 12"/>
                  <a:gd name="T10" fmla="*/ 11 w 23"/>
                  <a:gd name="T11" fmla="*/ 2 h 12"/>
                  <a:gd name="T12" fmla="*/ 13 w 23"/>
                  <a:gd name="T13" fmla="*/ 8 h 12"/>
                  <a:gd name="T14" fmla="*/ 13 w 23"/>
                  <a:gd name="T15" fmla="*/ 10 h 12"/>
                  <a:gd name="T16" fmla="*/ 17 w 23"/>
                  <a:gd name="T17" fmla="*/ 6 h 12"/>
                  <a:gd name="T18" fmla="*/ 15 w 23"/>
                  <a:gd name="T19" fmla="*/ 4 h 12"/>
                  <a:gd name="T20" fmla="*/ 15 w 23"/>
                  <a:gd name="T21" fmla="*/ 2 h 12"/>
                  <a:gd name="T22" fmla="*/ 19 w 23"/>
                  <a:gd name="T23" fmla="*/ 0 h 12"/>
                  <a:gd name="T24" fmla="*/ 23 w 23"/>
                  <a:gd name="T25" fmla="*/ 0 h 12"/>
                  <a:gd name="T26" fmla="*/ 23 w 23"/>
                  <a:gd name="T2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2">
                    <a:moveTo>
                      <a:pt x="23" y="8"/>
                    </a:moveTo>
                    <a:lnTo>
                      <a:pt x="23" y="10"/>
                    </a:lnTo>
                    <a:lnTo>
                      <a:pt x="0" y="12"/>
                    </a:lnTo>
                    <a:lnTo>
                      <a:pt x="0" y="2"/>
                    </a:lnTo>
                    <a:lnTo>
                      <a:pt x="9" y="2"/>
                    </a:lnTo>
                    <a:lnTo>
                      <a:pt x="11" y="2"/>
                    </a:lnTo>
                    <a:lnTo>
                      <a:pt x="13" y="8"/>
                    </a:lnTo>
                    <a:lnTo>
                      <a:pt x="13" y="10"/>
                    </a:lnTo>
                    <a:lnTo>
                      <a:pt x="17" y="6"/>
                    </a:lnTo>
                    <a:lnTo>
                      <a:pt x="15" y="4"/>
                    </a:lnTo>
                    <a:lnTo>
                      <a:pt x="15" y="2"/>
                    </a:lnTo>
                    <a:lnTo>
                      <a:pt x="19" y="0"/>
                    </a:lnTo>
                    <a:lnTo>
                      <a:pt x="23" y="0"/>
                    </a:lnTo>
                    <a:lnTo>
                      <a:pt x="23" y="8"/>
                    </a:lnTo>
                    <a:close/>
                  </a:path>
                </a:pathLst>
              </a:custGeom>
              <a:solidFill>
                <a:srgbClr val="3FFFFF"/>
              </a:solidFill>
              <a:ln w="1588">
                <a:solidFill>
                  <a:srgbClr val="000000"/>
                </a:solidFill>
                <a:prstDash val="solid"/>
                <a:round/>
                <a:headEnd/>
                <a:tailEnd/>
              </a:ln>
            </p:spPr>
            <p:txBody>
              <a:bodyPr/>
              <a:lstStyle/>
              <a:p>
                <a:endParaRPr lang="en-AU"/>
              </a:p>
            </p:txBody>
          </p:sp>
          <p:sp>
            <p:nvSpPr>
              <p:cNvPr id="5642" name="Freeform 522"/>
              <p:cNvSpPr>
                <a:spLocks/>
              </p:cNvSpPr>
              <p:nvPr/>
            </p:nvSpPr>
            <p:spPr bwMode="auto">
              <a:xfrm>
                <a:off x="5236" y="896"/>
                <a:ext cx="2" cy="21"/>
              </a:xfrm>
              <a:custGeom>
                <a:avLst/>
                <a:gdLst>
                  <a:gd name="T0" fmla="*/ 4 w 4"/>
                  <a:gd name="T1" fmla="*/ 42 h 42"/>
                  <a:gd name="T2" fmla="*/ 2 w 4"/>
                  <a:gd name="T3" fmla="*/ 42 h 42"/>
                  <a:gd name="T4" fmla="*/ 0 w 4"/>
                  <a:gd name="T5" fmla="*/ 42 h 42"/>
                  <a:gd name="T6" fmla="*/ 0 w 4"/>
                  <a:gd name="T7" fmla="*/ 2 h 42"/>
                  <a:gd name="T8" fmla="*/ 2 w 4"/>
                  <a:gd name="T9" fmla="*/ 0 h 42"/>
                  <a:gd name="T10" fmla="*/ 4 w 4"/>
                  <a:gd name="T11" fmla="*/ 2 h 42"/>
                  <a:gd name="T12" fmla="*/ 4 w 4"/>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 h="42">
                    <a:moveTo>
                      <a:pt x="4" y="42"/>
                    </a:moveTo>
                    <a:lnTo>
                      <a:pt x="2" y="42"/>
                    </a:lnTo>
                    <a:lnTo>
                      <a:pt x="0" y="42"/>
                    </a:lnTo>
                    <a:lnTo>
                      <a:pt x="0" y="2"/>
                    </a:lnTo>
                    <a:lnTo>
                      <a:pt x="2" y="0"/>
                    </a:lnTo>
                    <a:lnTo>
                      <a:pt x="4" y="2"/>
                    </a:lnTo>
                    <a:lnTo>
                      <a:pt x="4" y="42"/>
                    </a:lnTo>
                    <a:close/>
                  </a:path>
                </a:pathLst>
              </a:custGeom>
              <a:solidFill>
                <a:srgbClr val="FFFF00"/>
              </a:solidFill>
              <a:ln w="1588">
                <a:solidFill>
                  <a:srgbClr val="000000"/>
                </a:solidFill>
                <a:prstDash val="solid"/>
                <a:round/>
                <a:headEnd/>
                <a:tailEnd/>
              </a:ln>
            </p:spPr>
            <p:txBody>
              <a:bodyPr/>
              <a:lstStyle/>
              <a:p>
                <a:endParaRPr lang="en-AU"/>
              </a:p>
            </p:txBody>
          </p:sp>
          <p:sp>
            <p:nvSpPr>
              <p:cNvPr id="5643" name="Freeform 523"/>
              <p:cNvSpPr>
                <a:spLocks/>
              </p:cNvSpPr>
              <p:nvPr/>
            </p:nvSpPr>
            <p:spPr bwMode="auto">
              <a:xfrm>
                <a:off x="5414" y="896"/>
                <a:ext cx="20" cy="8"/>
              </a:xfrm>
              <a:custGeom>
                <a:avLst/>
                <a:gdLst>
                  <a:gd name="T0" fmla="*/ 40 w 40"/>
                  <a:gd name="T1" fmla="*/ 14 h 16"/>
                  <a:gd name="T2" fmla="*/ 0 w 40"/>
                  <a:gd name="T3" fmla="*/ 16 h 16"/>
                  <a:gd name="T4" fmla="*/ 0 w 40"/>
                  <a:gd name="T5" fmla="*/ 0 h 16"/>
                  <a:gd name="T6" fmla="*/ 40 w 40"/>
                  <a:gd name="T7" fmla="*/ 4 h 16"/>
                  <a:gd name="T8" fmla="*/ 40 w 40"/>
                  <a:gd name="T9" fmla="*/ 14 h 16"/>
                </a:gdLst>
                <a:ahLst/>
                <a:cxnLst>
                  <a:cxn ang="0">
                    <a:pos x="T0" y="T1"/>
                  </a:cxn>
                  <a:cxn ang="0">
                    <a:pos x="T2" y="T3"/>
                  </a:cxn>
                  <a:cxn ang="0">
                    <a:pos x="T4" y="T5"/>
                  </a:cxn>
                  <a:cxn ang="0">
                    <a:pos x="T6" y="T7"/>
                  </a:cxn>
                  <a:cxn ang="0">
                    <a:pos x="T8" y="T9"/>
                  </a:cxn>
                </a:cxnLst>
                <a:rect l="0" t="0" r="r" b="b"/>
                <a:pathLst>
                  <a:path w="40" h="16">
                    <a:moveTo>
                      <a:pt x="40" y="14"/>
                    </a:moveTo>
                    <a:lnTo>
                      <a:pt x="0" y="16"/>
                    </a:lnTo>
                    <a:lnTo>
                      <a:pt x="0" y="0"/>
                    </a:lnTo>
                    <a:lnTo>
                      <a:pt x="40" y="4"/>
                    </a:lnTo>
                    <a:lnTo>
                      <a:pt x="40" y="14"/>
                    </a:lnTo>
                    <a:close/>
                  </a:path>
                </a:pathLst>
              </a:custGeom>
              <a:solidFill>
                <a:srgbClr val="D9D9D9"/>
              </a:solidFill>
              <a:ln w="1588">
                <a:solidFill>
                  <a:srgbClr val="000000"/>
                </a:solidFill>
                <a:prstDash val="solid"/>
                <a:round/>
                <a:headEnd/>
                <a:tailEnd/>
              </a:ln>
            </p:spPr>
            <p:txBody>
              <a:bodyPr/>
              <a:lstStyle/>
              <a:p>
                <a:endParaRPr lang="en-AU"/>
              </a:p>
            </p:txBody>
          </p:sp>
          <p:sp>
            <p:nvSpPr>
              <p:cNvPr id="5644" name="Freeform 524"/>
              <p:cNvSpPr>
                <a:spLocks/>
              </p:cNvSpPr>
              <p:nvPr/>
            </p:nvSpPr>
            <p:spPr bwMode="auto">
              <a:xfrm>
                <a:off x="4838" y="896"/>
                <a:ext cx="6" cy="5"/>
              </a:xfrm>
              <a:custGeom>
                <a:avLst/>
                <a:gdLst>
                  <a:gd name="T0" fmla="*/ 11 w 11"/>
                  <a:gd name="T1" fmla="*/ 10 h 10"/>
                  <a:gd name="T2" fmla="*/ 0 w 11"/>
                  <a:gd name="T3" fmla="*/ 10 h 10"/>
                  <a:gd name="T4" fmla="*/ 0 w 11"/>
                  <a:gd name="T5" fmla="*/ 2 h 10"/>
                  <a:gd name="T6" fmla="*/ 7 w 11"/>
                  <a:gd name="T7" fmla="*/ 0 h 10"/>
                  <a:gd name="T8" fmla="*/ 11 w 11"/>
                  <a:gd name="T9" fmla="*/ 0 h 10"/>
                  <a:gd name="T10" fmla="*/ 11 w 11"/>
                  <a:gd name="T11" fmla="*/ 10 h 10"/>
                </a:gdLst>
                <a:ahLst/>
                <a:cxnLst>
                  <a:cxn ang="0">
                    <a:pos x="T0" y="T1"/>
                  </a:cxn>
                  <a:cxn ang="0">
                    <a:pos x="T2" y="T3"/>
                  </a:cxn>
                  <a:cxn ang="0">
                    <a:pos x="T4" y="T5"/>
                  </a:cxn>
                  <a:cxn ang="0">
                    <a:pos x="T6" y="T7"/>
                  </a:cxn>
                  <a:cxn ang="0">
                    <a:pos x="T8" y="T9"/>
                  </a:cxn>
                  <a:cxn ang="0">
                    <a:pos x="T10" y="T11"/>
                  </a:cxn>
                </a:cxnLst>
                <a:rect l="0" t="0" r="r" b="b"/>
                <a:pathLst>
                  <a:path w="11" h="10">
                    <a:moveTo>
                      <a:pt x="11" y="10"/>
                    </a:moveTo>
                    <a:lnTo>
                      <a:pt x="0" y="10"/>
                    </a:lnTo>
                    <a:lnTo>
                      <a:pt x="0" y="2"/>
                    </a:lnTo>
                    <a:lnTo>
                      <a:pt x="7" y="0"/>
                    </a:lnTo>
                    <a:lnTo>
                      <a:pt x="11" y="0"/>
                    </a:lnTo>
                    <a:lnTo>
                      <a:pt x="11" y="10"/>
                    </a:lnTo>
                    <a:close/>
                  </a:path>
                </a:pathLst>
              </a:custGeom>
              <a:solidFill>
                <a:srgbClr val="3FFFFF"/>
              </a:solidFill>
              <a:ln w="1588">
                <a:solidFill>
                  <a:srgbClr val="000000"/>
                </a:solidFill>
                <a:prstDash val="solid"/>
                <a:round/>
                <a:headEnd/>
                <a:tailEnd/>
              </a:ln>
            </p:spPr>
            <p:txBody>
              <a:bodyPr/>
              <a:lstStyle/>
              <a:p>
                <a:endParaRPr lang="en-AU"/>
              </a:p>
            </p:txBody>
          </p:sp>
          <p:sp>
            <p:nvSpPr>
              <p:cNvPr id="5645" name="Freeform 525"/>
              <p:cNvSpPr>
                <a:spLocks/>
              </p:cNvSpPr>
              <p:nvPr/>
            </p:nvSpPr>
            <p:spPr bwMode="auto">
              <a:xfrm>
                <a:off x="4829" y="897"/>
                <a:ext cx="7" cy="5"/>
              </a:xfrm>
              <a:custGeom>
                <a:avLst/>
                <a:gdLst>
                  <a:gd name="T0" fmla="*/ 16 w 16"/>
                  <a:gd name="T1" fmla="*/ 10 h 10"/>
                  <a:gd name="T2" fmla="*/ 2 w 16"/>
                  <a:gd name="T3" fmla="*/ 10 h 10"/>
                  <a:gd name="T4" fmla="*/ 0 w 16"/>
                  <a:gd name="T5" fmla="*/ 10 h 10"/>
                  <a:gd name="T6" fmla="*/ 0 w 16"/>
                  <a:gd name="T7" fmla="*/ 2 h 10"/>
                  <a:gd name="T8" fmla="*/ 2 w 16"/>
                  <a:gd name="T9" fmla="*/ 0 h 10"/>
                  <a:gd name="T10" fmla="*/ 16 w 16"/>
                  <a:gd name="T11" fmla="*/ 0 h 10"/>
                  <a:gd name="T12" fmla="*/ 16 w 1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16" y="10"/>
                    </a:moveTo>
                    <a:lnTo>
                      <a:pt x="2" y="10"/>
                    </a:lnTo>
                    <a:lnTo>
                      <a:pt x="0" y="10"/>
                    </a:lnTo>
                    <a:lnTo>
                      <a:pt x="0" y="2"/>
                    </a:lnTo>
                    <a:lnTo>
                      <a:pt x="2" y="0"/>
                    </a:lnTo>
                    <a:lnTo>
                      <a:pt x="16" y="0"/>
                    </a:lnTo>
                    <a:lnTo>
                      <a:pt x="16" y="10"/>
                    </a:lnTo>
                    <a:close/>
                  </a:path>
                </a:pathLst>
              </a:custGeom>
              <a:solidFill>
                <a:srgbClr val="3FFFFF"/>
              </a:solidFill>
              <a:ln w="1588">
                <a:solidFill>
                  <a:srgbClr val="000000"/>
                </a:solidFill>
                <a:prstDash val="solid"/>
                <a:round/>
                <a:headEnd/>
                <a:tailEnd/>
              </a:ln>
            </p:spPr>
            <p:txBody>
              <a:bodyPr/>
              <a:lstStyle/>
              <a:p>
                <a:endParaRPr lang="en-AU"/>
              </a:p>
            </p:txBody>
          </p:sp>
          <p:sp>
            <p:nvSpPr>
              <p:cNvPr id="5646" name="Freeform 526"/>
              <p:cNvSpPr>
                <a:spLocks/>
              </p:cNvSpPr>
              <p:nvPr/>
            </p:nvSpPr>
            <p:spPr bwMode="auto">
              <a:xfrm>
                <a:off x="4820" y="897"/>
                <a:ext cx="6" cy="6"/>
              </a:xfrm>
              <a:custGeom>
                <a:avLst/>
                <a:gdLst>
                  <a:gd name="T0" fmla="*/ 12 w 12"/>
                  <a:gd name="T1" fmla="*/ 12 h 12"/>
                  <a:gd name="T2" fmla="*/ 0 w 12"/>
                  <a:gd name="T3" fmla="*/ 12 h 12"/>
                  <a:gd name="T4" fmla="*/ 0 w 12"/>
                  <a:gd name="T5" fmla="*/ 2 h 12"/>
                  <a:gd name="T6" fmla="*/ 8 w 12"/>
                  <a:gd name="T7" fmla="*/ 0 h 12"/>
                  <a:gd name="T8" fmla="*/ 12 w 12"/>
                  <a:gd name="T9" fmla="*/ 2 h 12"/>
                  <a:gd name="T10" fmla="*/ 12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12" y="12"/>
                    </a:moveTo>
                    <a:lnTo>
                      <a:pt x="0" y="12"/>
                    </a:lnTo>
                    <a:lnTo>
                      <a:pt x="0" y="2"/>
                    </a:lnTo>
                    <a:lnTo>
                      <a:pt x="8" y="0"/>
                    </a:lnTo>
                    <a:lnTo>
                      <a:pt x="12" y="2"/>
                    </a:lnTo>
                    <a:lnTo>
                      <a:pt x="12" y="12"/>
                    </a:lnTo>
                    <a:close/>
                  </a:path>
                </a:pathLst>
              </a:custGeom>
              <a:solidFill>
                <a:srgbClr val="3FFFFF"/>
              </a:solidFill>
              <a:ln w="1588">
                <a:solidFill>
                  <a:srgbClr val="000000"/>
                </a:solidFill>
                <a:prstDash val="solid"/>
                <a:round/>
                <a:headEnd/>
                <a:tailEnd/>
              </a:ln>
            </p:spPr>
            <p:txBody>
              <a:bodyPr/>
              <a:lstStyle/>
              <a:p>
                <a:endParaRPr lang="en-AU"/>
              </a:p>
            </p:txBody>
          </p:sp>
          <p:sp>
            <p:nvSpPr>
              <p:cNvPr id="5647" name="Freeform 527"/>
              <p:cNvSpPr>
                <a:spLocks/>
              </p:cNvSpPr>
              <p:nvPr/>
            </p:nvSpPr>
            <p:spPr bwMode="auto">
              <a:xfrm>
                <a:off x="5197" y="897"/>
                <a:ext cx="3" cy="23"/>
              </a:xfrm>
              <a:custGeom>
                <a:avLst/>
                <a:gdLst>
                  <a:gd name="T0" fmla="*/ 5 w 5"/>
                  <a:gd name="T1" fmla="*/ 46 h 46"/>
                  <a:gd name="T2" fmla="*/ 2 w 5"/>
                  <a:gd name="T3" fmla="*/ 46 h 46"/>
                  <a:gd name="T4" fmla="*/ 2 w 5"/>
                  <a:gd name="T5" fmla="*/ 46 h 46"/>
                  <a:gd name="T6" fmla="*/ 0 w 5"/>
                  <a:gd name="T7" fmla="*/ 2 h 46"/>
                  <a:gd name="T8" fmla="*/ 2 w 5"/>
                  <a:gd name="T9" fmla="*/ 0 h 46"/>
                  <a:gd name="T10" fmla="*/ 5 w 5"/>
                  <a:gd name="T11" fmla="*/ 2 h 46"/>
                  <a:gd name="T12" fmla="*/ 5 w 5"/>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5" h="46">
                    <a:moveTo>
                      <a:pt x="5" y="46"/>
                    </a:moveTo>
                    <a:lnTo>
                      <a:pt x="2" y="46"/>
                    </a:lnTo>
                    <a:lnTo>
                      <a:pt x="2" y="46"/>
                    </a:lnTo>
                    <a:lnTo>
                      <a:pt x="0" y="2"/>
                    </a:lnTo>
                    <a:lnTo>
                      <a:pt x="2" y="0"/>
                    </a:lnTo>
                    <a:lnTo>
                      <a:pt x="5" y="2"/>
                    </a:lnTo>
                    <a:lnTo>
                      <a:pt x="5" y="46"/>
                    </a:lnTo>
                    <a:close/>
                  </a:path>
                </a:pathLst>
              </a:custGeom>
              <a:solidFill>
                <a:srgbClr val="FFFF00"/>
              </a:solidFill>
              <a:ln w="1588">
                <a:solidFill>
                  <a:srgbClr val="000000"/>
                </a:solidFill>
                <a:prstDash val="solid"/>
                <a:round/>
                <a:headEnd/>
                <a:tailEnd/>
              </a:ln>
            </p:spPr>
            <p:txBody>
              <a:bodyPr/>
              <a:lstStyle/>
              <a:p>
                <a:endParaRPr lang="en-AU"/>
              </a:p>
            </p:txBody>
          </p:sp>
          <p:sp>
            <p:nvSpPr>
              <p:cNvPr id="5648" name="Freeform 528"/>
              <p:cNvSpPr>
                <a:spLocks/>
              </p:cNvSpPr>
              <p:nvPr/>
            </p:nvSpPr>
            <p:spPr bwMode="auto">
              <a:xfrm>
                <a:off x="4812" y="898"/>
                <a:ext cx="6" cy="5"/>
              </a:xfrm>
              <a:custGeom>
                <a:avLst/>
                <a:gdLst>
                  <a:gd name="T0" fmla="*/ 11 w 11"/>
                  <a:gd name="T1" fmla="*/ 10 h 10"/>
                  <a:gd name="T2" fmla="*/ 2 w 11"/>
                  <a:gd name="T3" fmla="*/ 10 h 10"/>
                  <a:gd name="T4" fmla="*/ 0 w 11"/>
                  <a:gd name="T5" fmla="*/ 10 h 10"/>
                  <a:gd name="T6" fmla="*/ 0 w 11"/>
                  <a:gd name="T7" fmla="*/ 0 h 10"/>
                  <a:gd name="T8" fmla="*/ 11 w 11"/>
                  <a:gd name="T9" fmla="*/ 0 h 10"/>
                  <a:gd name="T10" fmla="*/ 11 w 11"/>
                  <a:gd name="T11" fmla="*/ 10 h 10"/>
                </a:gdLst>
                <a:ahLst/>
                <a:cxnLst>
                  <a:cxn ang="0">
                    <a:pos x="T0" y="T1"/>
                  </a:cxn>
                  <a:cxn ang="0">
                    <a:pos x="T2" y="T3"/>
                  </a:cxn>
                  <a:cxn ang="0">
                    <a:pos x="T4" y="T5"/>
                  </a:cxn>
                  <a:cxn ang="0">
                    <a:pos x="T6" y="T7"/>
                  </a:cxn>
                  <a:cxn ang="0">
                    <a:pos x="T8" y="T9"/>
                  </a:cxn>
                  <a:cxn ang="0">
                    <a:pos x="T10" y="T11"/>
                  </a:cxn>
                </a:cxnLst>
                <a:rect l="0" t="0" r="r" b="b"/>
                <a:pathLst>
                  <a:path w="11" h="10">
                    <a:moveTo>
                      <a:pt x="11" y="10"/>
                    </a:moveTo>
                    <a:lnTo>
                      <a:pt x="2" y="10"/>
                    </a:lnTo>
                    <a:lnTo>
                      <a:pt x="0" y="10"/>
                    </a:lnTo>
                    <a:lnTo>
                      <a:pt x="0" y="0"/>
                    </a:lnTo>
                    <a:lnTo>
                      <a:pt x="11" y="0"/>
                    </a:lnTo>
                    <a:lnTo>
                      <a:pt x="11" y="10"/>
                    </a:lnTo>
                    <a:close/>
                  </a:path>
                </a:pathLst>
              </a:custGeom>
              <a:solidFill>
                <a:srgbClr val="3FFFFF"/>
              </a:solidFill>
              <a:ln w="1588">
                <a:solidFill>
                  <a:srgbClr val="000000"/>
                </a:solidFill>
                <a:prstDash val="solid"/>
                <a:round/>
                <a:headEnd/>
                <a:tailEnd/>
              </a:ln>
            </p:spPr>
            <p:txBody>
              <a:bodyPr/>
              <a:lstStyle/>
              <a:p>
                <a:endParaRPr lang="en-AU"/>
              </a:p>
            </p:txBody>
          </p:sp>
          <p:sp>
            <p:nvSpPr>
              <p:cNvPr id="5649" name="Freeform 529"/>
              <p:cNvSpPr>
                <a:spLocks/>
              </p:cNvSpPr>
              <p:nvPr/>
            </p:nvSpPr>
            <p:spPr bwMode="auto">
              <a:xfrm>
                <a:off x="5439" y="899"/>
                <a:ext cx="16" cy="3"/>
              </a:xfrm>
              <a:custGeom>
                <a:avLst/>
                <a:gdLst>
                  <a:gd name="T0" fmla="*/ 32 w 32"/>
                  <a:gd name="T1" fmla="*/ 4 h 6"/>
                  <a:gd name="T2" fmla="*/ 0 w 32"/>
                  <a:gd name="T3" fmla="*/ 6 h 6"/>
                  <a:gd name="T4" fmla="*/ 0 w 32"/>
                  <a:gd name="T5" fmla="*/ 0 h 6"/>
                  <a:gd name="T6" fmla="*/ 32 w 32"/>
                  <a:gd name="T7" fmla="*/ 4 h 6"/>
                </a:gdLst>
                <a:ahLst/>
                <a:cxnLst>
                  <a:cxn ang="0">
                    <a:pos x="T0" y="T1"/>
                  </a:cxn>
                  <a:cxn ang="0">
                    <a:pos x="T2" y="T3"/>
                  </a:cxn>
                  <a:cxn ang="0">
                    <a:pos x="T4" y="T5"/>
                  </a:cxn>
                  <a:cxn ang="0">
                    <a:pos x="T6" y="T7"/>
                  </a:cxn>
                </a:cxnLst>
                <a:rect l="0" t="0" r="r" b="b"/>
                <a:pathLst>
                  <a:path w="32" h="6">
                    <a:moveTo>
                      <a:pt x="32" y="4"/>
                    </a:moveTo>
                    <a:lnTo>
                      <a:pt x="0" y="6"/>
                    </a:lnTo>
                    <a:lnTo>
                      <a:pt x="0" y="0"/>
                    </a:lnTo>
                    <a:lnTo>
                      <a:pt x="32" y="4"/>
                    </a:lnTo>
                    <a:close/>
                  </a:path>
                </a:pathLst>
              </a:custGeom>
              <a:solidFill>
                <a:srgbClr val="D9D9D9"/>
              </a:solidFill>
              <a:ln w="1588">
                <a:solidFill>
                  <a:srgbClr val="000000"/>
                </a:solidFill>
                <a:prstDash val="solid"/>
                <a:round/>
                <a:headEnd/>
                <a:tailEnd/>
              </a:ln>
            </p:spPr>
            <p:txBody>
              <a:bodyPr/>
              <a:lstStyle/>
              <a:p>
                <a:endParaRPr lang="en-AU"/>
              </a:p>
            </p:txBody>
          </p:sp>
          <p:sp>
            <p:nvSpPr>
              <p:cNvPr id="5650" name="Freeform 530"/>
              <p:cNvSpPr>
                <a:spLocks/>
              </p:cNvSpPr>
              <p:nvPr/>
            </p:nvSpPr>
            <p:spPr bwMode="auto">
              <a:xfrm>
                <a:off x="5199" y="903"/>
                <a:ext cx="263" cy="22"/>
              </a:xfrm>
              <a:custGeom>
                <a:avLst/>
                <a:gdLst>
                  <a:gd name="T0" fmla="*/ 322 w 526"/>
                  <a:gd name="T1" fmla="*/ 17 h 44"/>
                  <a:gd name="T2" fmla="*/ 2 w 526"/>
                  <a:gd name="T3" fmla="*/ 44 h 44"/>
                  <a:gd name="T4" fmla="*/ 0 w 526"/>
                  <a:gd name="T5" fmla="*/ 40 h 44"/>
                  <a:gd name="T6" fmla="*/ 0 w 526"/>
                  <a:gd name="T7" fmla="*/ 38 h 44"/>
                  <a:gd name="T8" fmla="*/ 4 w 526"/>
                  <a:gd name="T9" fmla="*/ 38 h 44"/>
                  <a:gd name="T10" fmla="*/ 448 w 526"/>
                  <a:gd name="T11" fmla="*/ 3 h 44"/>
                  <a:gd name="T12" fmla="*/ 526 w 526"/>
                  <a:gd name="T13" fmla="*/ 0 h 44"/>
                  <a:gd name="T14" fmla="*/ 526 w 526"/>
                  <a:gd name="T15" fmla="*/ 2 h 44"/>
                  <a:gd name="T16" fmla="*/ 322 w 526"/>
                  <a:gd name="T17"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44">
                    <a:moveTo>
                      <a:pt x="322" y="17"/>
                    </a:moveTo>
                    <a:lnTo>
                      <a:pt x="2" y="44"/>
                    </a:lnTo>
                    <a:lnTo>
                      <a:pt x="0" y="40"/>
                    </a:lnTo>
                    <a:lnTo>
                      <a:pt x="0" y="38"/>
                    </a:lnTo>
                    <a:lnTo>
                      <a:pt x="4" y="38"/>
                    </a:lnTo>
                    <a:lnTo>
                      <a:pt x="448" y="3"/>
                    </a:lnTo>
                    <a:lnTo>
                      <a:pt x="526" y="0"/>
                    </a:lnTo>
                    <a:lnTo>
                      <a:pt x="526" y="2"/>
                    </a:lnTo>
                    <a:lnTo>
                      <a:pt x="322" y="17"/>
                    </a:lnTo>
                    <a:close/>
                  </a:path>
                </a:pathLst>
              </a:custGeom>
              <a:solidFill>
                <a:srgbClr val="FFFFFF"/>
              </a:solidFill>
              <a:ln w="1588">
                <a:solidFill>
                  <a:srgbClr val="000000"/>
                </a:solidFill>
                <a:prstDash val="solid"/>
                <a:round/>
                <a:headEnd/>
                <a:tailEnd/>
              </a:ln>
            </p:spPr>
            <p:txBody>
              <a:bodyPr/>
              <a:lstStyle/>
              <a:p>
                <a:endParaRPr lang="en-AU"/>
              </a:p>
            </p:txBody>
          </p:sp>
          <p:sp>
            <p:nvSpPr>
              <p:cNvPr id="5651" name="Freeform 531"/>
              <p:cNvSpPr>
                <a:spLocks/>
              </p:cNvSpPr>
              <p:nvPr/>
            </p:nvSpPr>
            <p:spPr bwMode="auto">
              <a:xfrm>
                <a:off x="4829" y="904"/>
                <a:ext cx="7" cy="5"/>
              </a:xfrm>
              <a:custGeom>
                <a:avLst/>
                <a:gdLst>
                  <a:gd name="T0" fmla="*/ 16 w 16"/>
                  <a:gd name="T1" fmla="*/ 7 h 9"/>
                  <a:gd name="T2" fmla="*/ 0 w 16"/>
                  <a:gd name="T3" fmla="*/ 9 h 9"/>
                  <a:gd name="T4" fmla="*/ 0 w 16"/>
                  <a:gd name="T5" fmla="*/ 0 h 9"/>
                  <a:gd name="T6" fmla="*/ 6 w 16"/>
                  <a:gd name="T7" fmla="*/ 0 h 9"/>
                  <a:gd name="T8" fmla="*/ 16 w 16"/>
                  <a:gd name="T9" fmla="*/ 0 h 9"/>
                  <a:gd name="T10" fmla="*/ 16 w 16"/>
                  <a:gd name="T11" fmla="*/ 7 h 9"/>
                </a:gdLst>
                <a:ahLst/>
                <a:cxnLst>
                  <a:cxn ang="0">
                    <a:pos x="T0" y="T1"/>
                  </a:cxn>
                  <a:cxn ang="0">
                    <a:pos x="T2" y="T3"/>
                  </a:cxn>
                  <a:cxn ang="0">
                    <a:pos x="T4" y="T5"/>
                  </a:cxn>
                  <a:cxn ang="0">
                    <a:pos x="T6" y="T7"/>
                  </a:cxn>
                  <a:cxn ang="0">
                    <a:pos x="T8" y="T9"/>
                  </a:cxn>
                  <a:cxn ang="0">
                    <a:pos x="T10" y="T11"/>
                  </a:cxn>
                </a:cxnLst>
                <a:rect l="0" t="0" r="r" b="b"/>
                <a:pathLst>
                  <a:path w="16" h="9">
                    <a:moveTo>
                      <a:pt x="16" y="7"/>
                    </a:moveTo>
                    <a:lnTo>
                      <a:pt x="0" y="9"/>
                    </a:lnTo>
                    <a:lnTo>
                      <a:pt x="0" y="0"/>
                    </a:lnTo>
                    <a:lnTo>
                      <a:pt x="6" y="0"/>
                    </a:lnTo>
                    <a:lnTo>
                      <a:pt x="16" y="0"/>
                    </a:lnTo>
                    <a:lnTo>
                      <a:pt x="16" y="7"/>
                    </a:lnTo>
                    <a:close/>
                  </a:path>
                </a:pathLst>
              </a:custGeom>
              <a:solidFill>
                <a:srgbClr val="3FFFFF"/>
              </a:solidFill>
              <a:ln w="1588">
                <a:solidFill>
                  <a:srgbClr val="000000"/>
                </a:solidFill>
                <a:prstDash val="solid"/>
                <a:round/>
                <a:headEnd/>
                <a:tailEnd/>
              </a:ln>
            </p:spPr>
            <p:txBody>
              <a:bodyPr/>
              <a:lstStyle/>
              <a:p>
                <a:endParaRPr lang="en-AU"/>
              </a:p>
            </p:txBody>
          </p:sp>
          <p:sp>
            <p:nvSpPr>
              <p:cNvPr id="5652" name="Freeform 532"/>
              <p:cNvSpPr>
                <a:spLocks/>
              </p:cNvSpPr>
              <p:nvPr/>
            </p:nvSpPr>
            <p:spPr bwMode="auto">
              <a:xfrm>
                <a:off x="4820" y="904"/>
                <a:ext cx="7" cy="5"/>
              </a:xfrm>
              <a:custGeom>
                <a:avLst/>
                <a:gdLst>
                  <a:gd name="T0" fmla="*/ 14 w 14"/>
                  <a:gd name="T1" fmla="*/ 7 h 9"/>
                  <a:gd name="T2" fmla="*/ 12 w 14"/>
                  <a:gd name="T3" fmla="*/ 9 h 9"/>
                  <a:gd name="T4" fmla="*/ 0 w 14"/>
                  <a:gd name="T5" fmla="*/ 9 h 9"/>
                  <a:gd name="T6" fmla="*/ 0 w 14"/>
                  <a:gd name="T7" fmla="*/ 0 h 9"/>
                  <a:gd name="T8" fmla="*/ 12 w 14"/>
                  <a:gd name="T9" fmla="*/ 0 h 9"/>
                  <a:gd name="T10" fmla="*/ 14 w 14"/>
                  <a:gd name="T11" fmla="*/ 7 h 9"/>
                </a:gdLst>
                <a:ahLst/>
                <a:cxnLst>
                  <a:cxn ang="0">
                    <a:pos x="T0" y="T1"/>
                  </a:cxn>
                  <a:cxn ang="0">
                    <a:pos x="T2" y="T3"/>
                  </a:cxn>
                  <a:cxn ang="0">
                    <a:pos x="T4" y="T5"/>
                  </a:cxn>
                  <a:cxn ang="0">
                    <a:pos x="T6" y="T7"/>
                  </a:cxn>
                  <a:cxn ang="0">
                    <a:pos x="T8" y="T9"/>
                  </a:cxn>
                  <a:cxn ang="0">
                    <a:pos x="T10" y="T11"/>
                  </a:cxn>
                </a:cxnLst>
                <a:rect l="0" t="0" r="r" b="b"/>
                <a:pathLst>
                  <a:path w="14" h="9">
                    <a:moveTo>
                      <a:pt x="14" y="7"/>
                    </a:moveTo>
                    <a:lnTo>
                      <a:pt x="12" y="9"/>
                    </a:lnTo>
                    <a:lnTo>
                      <a:pt x="0" y="9"/>
                    </a:lnTo>
                    <a:lnTo>
                      <a:pt x="0" y="0"/>
                    </a:lnTo>
                    <a:lnTo>
                      <a:pt x="12" y="0"/>
                    </a:lnTo>
                    <a:lnTo>
                      <a:pt x="14" y="7"/>
                    </a:lnTo>
                    <a:close/>
                  </a:path>
                </a:pathLst>
              </a:custGeom>
              <a:solidFill>
                <a:srgbClr val="3FFFFF"/>
              </a:solidFill>
              <a:ln w="1588">
                <a:solidFill>
                  <a:srgbClr val="000000"/>
                </a:solidFill>
                <a:prstDash val="solid"/>
                <a:round/>
                <a:headEnd/>
                <a:tailEnd/>
              </a:ln>
            </p:spPr>
            <p:txBody>
              <a:bodyPr/>
              <a:lstStyle/>
              <a:p>
                <a:endParaRPr lang="en-AU"/>
              </a:p>
            </p:txBody>
          </p:sp>
          <p:sp>
            <p:nvSpPr>
              <p:cNvPr id="5653" name="Freeform 533"/>
              <p:cNvSpPr>
                <a:spLocks/>
              </p:cNvSpPr>
              <p:nvPr/>
            </p:nvSpPr>
            <p:spPr bwMode="auto">
              <a:xfrm>
                <a:off x="4812" y="905"/>
                <a:ext cx="6" cy="4"/>
              </a:xfrm>
              <a:custGeom>
                <a:avLst/>
                <a:gdLst>
                  <a:gd name="T0" fmla="*/ 11 w 11"/>
                  <a:gd name="T1" fmla="*/ 6 h 8"/>
                  <a:gd name="T2" fmla="*/ 11 w 11"/>
                  <a:gd name="T3" fmla="*/ 8 h 8"/>
                  <a:gd name="T4" fmla="*/ 0 w 11"/>
                  <a:gd name="T5" fmla="*/ 8 h 8"/>
                  <a:gd name="T6" fmla="*/ 0 w 11"/>
                  <a:gd name="T7" fmla="*/ 0 h 8"/>
                  <a:gd name="T8" fmla="*/ 2 w 11"/>
                  <a:gd name="T9" fmla="*/ 0 h 8"/>
                  <a:gd name="T10" fmla="*/ 11 w 11"/>
                  <a:gd name="T11" fmla="*/ 0 h 8"/>
                  <a:gd name="T12" fmla="*/ 11 w 11"/>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1" y="6"/>
                    </a:moveTo>
                    <a:lnTo>
                      <a:pt x="11" y="8"/>
                    </a:lnTo>
                    <a:lnTo>
                      <a:pt x="0" y="8"/>
                    </a:lnTo>
                    <a:lnTo>
                      <a:pt x="0" y="0"/>
                    </a:lnTo>
                    <a:lnTo>
                      <a:pt x="2" y="0"/>
                    </a:lnTo>
                    <a:lnTo>
                      <a:pt x="11" y="0"/>
                    </a:lnTo>
                    <a:lnTo>
                      <a:pt x="11" y="6"/>
                    </a:lnTo>
                    <a:close/>
                  </a:path>
                </a:pathLst>
              </a:custGeom>
              <a:solidFill>
                <a:srgbClr val="3FFFFF"/>
              </a:solidFill>
              <a:ln w="1588">
                <a:solidFill>
                  <a:srgbClr val="000000"/>
                </a:solidFill>
                <a:prstDash val="solid"/>
                <a:round/>
                <a:headEnd/>
                <a:tailEnd/>
              </a:ln>
            </p:spPr>
            <p:txBody>
              <a:bodyPr/>
              <a:lstStyle/>
              <a:p>
                <a:endParaRPr lang="en-AU"/>
              </a:p>
            </p:txBody>
          </p:sp>
          <p:sp>
            <p:nvSpPr>
              <p:cNvPr id="5654" name="Freeform 534"/>
              <p:cNvSpPr>
                <a:spLocks/>
              </p:cNvSpPr>
              <p:nvPr/>
            </p:nvSpPr>
            <p:spPr bwMode="auto">
              <a:xfrm>
                <a:off x="4814" y="911"/>
                <a:ext cx="317" cy="23"/>
              </a:xfrm>
              <a:custGeom>
                <a:avLst/>
                <a:gdLst>
                  <a:gd name="T0" fmla="*/ 633 w 633"/>
                  <a:gd name="T1" fmla="*/ 4 h 46"/>
                  <a:gd name="T2" fmla="*/ 566 w 633"/>
                  <a:gd name="T3" fmla="*/ 8 h 46"/>
                  <a:gd name="T4" fmla="*/ 0 w 633"/>
                  <a:gd name="T5" fmla="*/ 46 h 46"/>
                  <a:gd name="T6" fmla="*/ 0 w 633"/>
                  <a:gd name="T7" fmla="*/ 42 h 46"/>
                  <a:gd name="T8" fmla="*/ 199 w 633"/>
                  <a:gd name="T9" fmla="*/ 27 h 46"/>
                  <a:gd name="T10" fmla="*/ 394 w 633"/>
                  <a:gd name="T11" fmla="*/ 15 h 46"/>
                  <a:gd name="T12" fmla="*/ 476 w 633"/>
                  <a:gd name="T13" fmla="*/ 10 h 46"/>
                  <a:gd name="T14" fmla="*/ 629 w 633"/>
                  <a:gd name="T15" fmla="*/ 0 h 46"/>
                  <a:gd name="T16" fmla="*/ 633 w 633"/>
                  <a:gd name="T17" fmla="*/ 0 h 46"/>
                  <a:gd name="T18" fmla="*/ 633 w 633"/>
                  <a:gd name="T19"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3" h="46">
                    <a:moveTo>
                      <a:pt x="633" y="4"/>
                    </a:moveTo>
                    <a:lnTo>
                      <a:pt x="566" y="8"/>
                    </a:lnTo>
                    <a:lnTo>
                      <a:pt x="0" y="46"/>
                    </a:lnTo>
                    <a:lnTo>
                      <a:pt x="0" y="42"/>
                    </a:lnTo>
                    <a:lnTo>
                      <a:pt x="199" y="27"/>
                    </a:lnTo>
                    <a:lnTo>
                      <a:pt x="394" y="15"/>
                    </a:lnTo>
                    <a:lnTo>
                      <a:pt x="476" y="10"/>
                    </a:lnTo>
                    <a:lnTo>
                      <a:pt x="629" y="0"/>
                    </a:lnTo>
                    <a:lnTo>
                      <a:pt x="633" y="0"/>
                    </a:lnTo>
                    <a:lnTo>
                      <a:pt x="633" y="4"/>
                    </a:lnTo>
                    <a:close/>
                  </a:path>
                </a:pathLst>
              </a:custGeom>
              <a:solidFill>
                <a:srgbClr val="FFFFFF"/>
              </a:solidFill>
              <a:ln w="1588">
                <a:solidFill>
                  <a:srgbClr val="000000"/>
                </a:solidFill>
                <a:prstDash val="solid"/>
                <a:round/>
                <a:headEnd/>
                <a:tailEnd/>
              </a:ln>
            </p:spPr>
            <p:txBody>
              <a:bodyPr/>
              <a:lstStyle/>
              <a:p>
                <a:endParaRPr lang="en-AU"/>
              </a:p>
            </p:txBody>
          </p:sp>
          <p:sp>
            <p:nvSpPr>
              <p:cNvPr id="5655" name="Freeform 535"/>
              <p:cNvSpPr>
                <a:spLocks/>
              </p:cNvSpPr>
              <p:nvPr/>
            </p:nvSpPr>
            <p:spPr bwMode="auto">
              <a:xfrm>
                <a:off x="5133" y="911"/>
                <a:ext cx="6" cy="2"/>
              </a:xfrm>
              <a:custGeom>
                <a:avLst/>
                <a:gdLst>
                  <a:gd name="T0" fmla="*/ 11 w 11"/>
                  <a:gd name="T1" fmla="*/ 2 h 4"/>
                  <a:gd name="T2" fmla="*/ 0 w 11"/>
                  <a:gd name="T3" fmla="*/ 4 h 4"/>
                  <a:gd name="T4" fmla="*/ 0 w 11"/>
                  <a:gd name="T5" fmla="*/ 0 h 4"/>
                  <a:gd name="T6" fmla="*/ 11 w 11"/>
                  <a:gd name="T7" fmla="*/ 0 h 4"/>
                  <a:gd name="T8" fmla="*/ 11 w 11"/>
                  <a:gd name="T9" fmla="*/ 2 h 4"/>
                </a:gdLst>
                <a:ahLst/>
                <a:cxnLst>
                  <a:cxn ang="0">
                    <a:pos x="T0" y="T1"/>
                  </a:cxn>
                  <a:cxn ang="0">
                    <a:pos x="T2" y="T3"/>
                  </a:cxn>
                  <a:cxn ang="0">
                    <a:pos x="T4" y="T5"/>
                  </a:cxn>
                  <a:cxn ang="0">
                    <a:pos x="T6" y="T7"/>
                  </a:cxn>
                  <a:cxn ang="0">
                    <a:pos x="T8" y="T9"/>
                  </a:cxn>
                </a:cxnLst>
                <a:rect l="0" t="0" r="r" b="b"/>
                <a:pathLst>
                  <a:path w="11" h="4">
                    <a:moveTo>
                      <a:pt x="11" y="2"/>
                    </a:moveTo>
                    <a:lnTo>
                      <a:pt x="0" y="4"/>
                    </a:lnTo>
                    <a:lnTo>
                      <a:pt x="0" y="0"/>
                    </a:lnTo>
                    <a:lnTo>
                      <a:pt x="11" y="0"/>
                    </a:lnTo>
                    <a:lnTo>
                      <a:pt x="11" y="2"/>
                    </a:lnTo>
                    <a:close/>
                  </a:path>
                </a:pathLst>
              </a:custGeom>
              <a:solidFill>
                <a:srgbClr val="ABABAB"/>
              </a:solidFill>
              <a:ln w="1588">
                <a:solidFill>
                  <a:srgbClr val="000000"/>
                </a:solidFill>
                <a:prstDash val="solid"/>
                <a:round/>
                <a:headEnd/>
                <a:tailEnd/>
              </a:ln>
            </p:spPr>
            <p:txBody>
              <a:bodyPr/>
              <a:lstStyle/>
              <a:p>
                <a:endParaRPr lang="en-AU"/>
              </a:p>
            </p:txBody>
          </p:sp>
          <p:sp>
            <p:nvSpPr>
              <p:cNvPr id="5656" name="Freeform 536"/>
              <p:cNvSpPr>
                <a:spLocks/>
              </p:cNvSpPr>
              <p:nvPr/>
            </p:nvSpPr>
            <p:spPr bwMode="auto">
              <a:xfrm>
                <a:off x="4763" y="914"/>
                <a:ext cx="49" cy="20"/>
              </a:xfrm>
              <a:custGeom>
                <a:avLst/>
                <a:gdLst>
                  <a:gd name="T0" fmla="*/ 100 w 100"/>
                  <a:gd name="T1" fmla="*/ 34 h 40"/>
                  <a:gd name="T2" fmla="*/ 100 w 100"/>
                  <a:gd name="T3" fmla="*/ 40 h 40"/>
                  <a:gd name="T4" fmla="*/ 0 w 100"/>
                  <a:gd name="T5" fmla="*/ 4 h 40"/>
                  <a:gd name="T6" fmla="*/ 0 w 100"/>
                  <a:gd name="T7" fmla="*/ 0 h 40"/>
                  <a:gd name="T8" fmla="*/ 100 w 100"/>
                  <a:gd name="T9" fmla="*/ 34 h 40"/>
                </a:gdLst>
                <a:ahLst/>
                <a:cxnLst>
                  <a:cxn ang="0">
                    <a:pos x="T0" y="T1"/>
                  </a:cxn>
                  <a:cxn ang="0">
                    <a:pos x="T2" y="T3"/>
                  </a:cxn>
                  <a:cxn ang="0">
                    <a:pos x="T4" y="T5"/>
                  </a:cxn>
                  <a:cxn ang="0">
                    <a:pos x="T6" y="T7"/>
                  </a:cxn>
                  <a:cxn ang="0">
                    <a:pos x="T8" y="T9"/>
                  </a:cxn>
                </a:cxnLst>
                <a:rect l="0" t="0" r="r" b="b"/>
                <a:pathLst>
                  <a:path w="100" h="40">
                    <a:moveTo>
                      <a:pt x="100" y="34"/>
                    </a:moveTo>
                    <a:lnTo>
                      <a:pt x="100" y="40"/>
                    </a:lnTo>
                    <a:lnTo>
                      <a:pt x="0" y="4"/>
                    </a:lnTo>
                    <a:lnTo>
                      <a:pt x="0" y="0"/>
                    </a:lnTo>
                    <a:lnTo>
                      <a:pt x="100" y="34"/>
                    </a:lnTo>
                    <a:close/>
                  </a:path>
                </a:pathLst>
              </a:custGeom>
              <a:solidFill>
                <a:srgbClr val="FFFFFF"/>
              </a:solidFill>
              <a:ln w="1588">
                <a:solidFill>
                  <a:srgbClr val="000000"/>
                </a:solidFill>
                <a:prstDash val="solid"/>
                <a:round/>
                <a:headEnd/>
                <a:tailEnd/>
              </a:ln>
            </p:spPr>
            <p:txBody>
              <a:bodyPr/>
              <a:lstStyle/>
              <a:p>
                <a:endParaRPr lang="en-AU"/>
              </a:p>
            </p:txBody>
          </p:sp>
          <p:sp>
            <p:nvSpPr>
              <p:cNvPr id="5657" name="Freeform 537"/>
              <p:cNvSpPr>
                <a:spLocks/>
              </p:cNvSpPr>
              <p:nvPr/>
            </p:nvSpPr>
            <p:spPr bwMode="auto">
              <a:xfrm>
                <a:off x="5147" y="917"/>
                <a:ext cx="23" cy="4"/>
              </a:xfrm>
              <a:custGeom>
                <a:avLst/>
                <a:gdLst>
                  <a:gd name="T0" fmla="*/ 46 w 46"/>
                  <a:gd name="T1" fmla="*/ 6 h 8"/>
                  <a:gd name="T2" fmla="*/ 0 w 46"/>
                  <a:gd name="T3" fmla="*/ 8 h 8"/>
                  <a:gd name="T4" fmla="*/ 42 w 46"/>
                  <a:gd name="T5" fmla="*/ 0 h 8"/>
                  <a:gd name="T6" fmla="*/ 46 w 46"/>
                  <a:gd name="T7" fmla="*/ 0 h 8"/>
                  <a:gd name="T8" fmla="*/ 46 w 46"/>
                  <a:gd name="T9" fmla="*/ 6 h 8"/>
                </a:gdLst>
                <a:ahLst/>
                <a:cxnLst>
                  <a:cxn ang="0">
                    <a:pos x="T0" y="T1"/>
                  </a:cxn>
                  <a:cxn ang="0">
                    <a:pos x="T2" y="T3"/>
                  </a:cxn>
                  <a:cxn ang="0">
                    <a:pos x="T4" y="T5"/>
                  </a:cxn>
                  <a:cxn ang="0">
                    <a:pos x="T6" y="T7"/>
                  </a:cxn>
                  <a:cxn ang="0">
                    <a:pos x="T8" y="T9"/>
                  </a:cxn>
                </a:cxnLst>
                <a:rect l="0" t="0" r="r" b="b"/>
                <a:pathLst>
                  <a:path w="46" h="8">
                    <a:moveTo>
                      <a:pt x="46" y="6"/>
                    </a:moveTo>
                    <a:lnTo>
                      <a:pt x="0" y="8"/>
                    </a:lnTo>
                    <a:lnTo>
                      <a:pt x="42" y="0"/>
                    </a:lnTo>
                    <a:lnTo>
                      <a:pt x="46" y="0"/>
                    </a:lnTo>
                    <a:lnTo>
                      <a:pt x="46" y="6"/>
                    </a:lnTo>
                    <a:close/>
                  </a:path>
                </a:pathLst>
              </a:custGeom>
              <a:solidFill>
                <a:srgbClr val="FFFFFF"/>
              </a:solidFill>
              <a:ln w="1588">
                <a:solidFill>
                  <a:srgbClr val="000000"/>
                </a:solidFill>
                <a:prstDash val="solid"/>
                <a:round/>
                <a:headEnd/>
                <a:tailEnd/>
              </a:ln>
            </p:spPr>
            <p:txBody>
              <a:bodyPr/>
              <a:lstStyle/>
              <a:p>
                <a:endParaRPr lang="en-AU"/>
              </a:p>
            </p:txBody>
          </p:sp>
          <p:sp>
            <p:nvSpPr>
              <p:cNvPr id="5658" name="Freeform 538"/>
              <p:cNvSpPr>
                <a:spLocks/>
              </p:cNvSpPr>
              <p:nvPr/>
            </p:nvSpPr>
            <p:spPr bwMode="auto">
              <a:xfrm>
                <a:off x="5173" y="918"/>
                <a:ext cx="24" cy="6"/>
              </a:xfrm>
              <a:custGeom>
                <a:avLst/>
                <a:gdLst>
                  <a:gd name="T0" fmla="*/ 48 w 48"/>
                  <a:gd name="T1" fmla="*/ 12 h 12"/>
                  <a:gd name="T2" fmla="*/ 0 w 48"/>
                  <a:gd name="T3" fmla="*/ 6 h 12"/>
                  <a:gd name="T4" fmla="*/ 0 w 48"/>
                  <a:gd name="T5" fmla="*/ 0 h 12"/>
                  <a:gd name="T6" fmla="*/ 46 w 48"/>
                  <a:gd name="T7" fmla="*/ 8 h 12"/>
                  <a:gd name="T8" fmla="*/ 48 w 48"/>
                  <a:gd name="T9" fmla="*/ 12 h 12"/>
                </a:gdLst>
                <a:ahLst/>
                <a:cxnLst>
                  <a:cxn ang="0">
                    <a:pos x="T0" y="T1"/>
                  </a:cxn>
                  <a:cxn ang="0">
                    <a:pos x="T2" y="T3"/>
                  </a:cxn>
                  <a:cxn ang="0">
                    <a:pos x="T4" y="T5"/>
                  </a:cxn>
                  <a:cxn ang="0">
                    <a:pos x="T6" y="T7"/>
                  </a:cxn>
                  <a:cxn ang="0">
                    <a:pos x="T8" y="T9"/>
                  </a:cxn>
                </a:cxnLst>
                <a:rect l="0" t="0" r="r" b="b"/>
                <a:pathLst>
                  <a:path w="48" h="12">
                    <a:moveTo>
                      <a:pt x="48" y="12"/>
                    </a:moveTo>
                    <a:lnTo>
                      <a:pt x="0" y="6"/>
                    </a:lnTo>
                    <a:lnTo>
                      <a:pt x="0" y="0"/>
                    </a:lnTo>
                    <a:lnTo>
                      <a:pt x="46" y="8"/>
                    </a:lnTo>
                    <a:lnTo>
                      <a:pt x="48" y="12"/>
                    </a:lnTo>
                    <a:close/>
                  </a:path>
                </a:pathLst>
              </a:custGeom>
              <a:solidFill>
                <a:srgbClr val="FFFFFF"/>
              </a:solidFill>
              <a:ln w="1588">
                <a:solidFill>
                  <a:srgbClr val="000000"/>
                </a:solidFill>
                <a:prstDash val="solid"/>
                <a:round/>
                <a:headEnd/>
                <a:tailEnd/>
              </a:ln>
            </p:spPr>
            <p:txBody>
              <a:bodyPr/>
              <a:lstStyle/>
              <a:p>
                <a:endParaRPr lang="en-AU"/>
              </a:p>
            </p:txBody>
          </p:sp>
          <p:sp>
            <p:nvSpPr>
              <p:cNvPr id="5659" name="Freeform 539"/>
              <p:cNvSpPr>
                <a:spLocks/>
              </p:cNvSpPr>
              <p:nvPr/>
            </p:nvSpPr>
            <p:spPr bwMode="auto">
              <a:xfrm>
                <a:off x="5253" y="723"/>
                <a:ext cx="21" cy="33"/>
              </a:xfrm>
              <a:custGeom>
                <a:avLst/>
                <a:gdLst>
                  <a:gd name="T0" fmla="*/ 0 w 42"/>
                  <a:gd name="T1" fmla="*/ 7 h 65"/>
                  <a:gd name="T2" fmla="*/ 0 w 42"/>
                  <a:gd name="T3" fmla="*/ 0 h 65"/>
                  <a:gd name="T4" fmla="*/ 42 w 42"/>
                  <a:gd name="T5" fmla="*/ 0 h 65"/>
                  <a:gd name="T6" fmla="*/ 42 w 42"/>
                  <a:gd name="T7" fmla="*/ 9 h 65"/>
                  <a:gd name="T8" fmla="*/ 24 w 42"/>
                  <a:gd name="T9" fmla="*/ 9 h 65"/>
                  <a:gd name="T10" fmla="*/ 26 w 42"/>
                  <a:gd name="T11" fmla="*/ 65 h 65"/>
                  <a:gd name="T12" fmla="*/ 15 w 42"/>
                  <a:gd name="T13" fmla="*/ 65 h 65"/>
                  <a:gd name="T14" fmla="*/ 15 w 42"/>
                  <a:gd name="T15" fmla="*/ 9 h 65"/>
                  <a:gd name="T16" fmla="*/ 0 w 42"/>
                  <a:gd name="T1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5">
                    <a:moveTo>
                      <a:pt x="0" y="7"/>
                    </a:moveTo>
                    <a:lnTo>
                      <a:pt x="0" y="0"/>
                    </a:lnTo>
                    <a:lnTo>
                      <a:pt x="42" y="0"/>
                    </a:lnTo>
                    <a:lnTo>
                      <a:pt x="42" y="9"/>
                    </a:lnTo>
                    <a:lnTo>
                      <a:pt x="24" y="9"/>
                    </a:lnTo>
                    <a:lnTo>
                      <a:pt x="26" y="65"/>
                    </a:lnTo>
                    <a:lnTo>
                      <a:pt x="15" y="65"/>
                    </a:lnTo>
                    <a:lnTo>
                      <a:pt x="15" y="9"/>
                    </a:lnTo>
                    <a:lnTo>
                      <a:pt x="0" y="7"/>
                    </a:lnTo>
                    <a:close/>
                  </a:path>
                </a:pathLst>
              </a:custGeom>
              <a:solidFill>
                <a:srgbClr val="ABABAB"/>
              </a:solidFill>
              <a:ln w="1588">
                <a:solidFill>
                  <a:srgbClr val="ABABAB"/>
                </a:solidFill>
                <a:prstDash val="solid"/>
                <a:round/>
                <a:headEnd/>
                <a:tailEnd/>
              </a:ln>
            </p:spPr>
            <p:txBody>
              <a:bodyPr/>
              <a:lstStyle/>
              <a:p>
                <a:endParaRPr lang="en-AU"/>
              </a:p>
            </p:txBody>
          </p:sp>
          <p:sp>
            <p:nvSpPr>
              <p:cNvPr id="5660" name="Freeform 540"/>
              <p:cNvSpPr>
                <a:spLocks/>
              </p:cNvSpPr>
              <p:nvPr/>
            </p:nvSpPr>
            <p:spPr bwMode="auto">
              <a:xfrm>
                <a:off x="5230" y="722"/>
                <a:ext cx="21" cy="34"/>
              </a:xfrm>
              <a:custGeom>
                <a:avLst/>
                <a:gdLst>
                  <a:gd name="T0" fmla="*/ 0 w 42"/>
                  <a:gd name="T1" fmla="*/ 28 h 67"/>
                  <a:gd name="T2" fmla="*/ 2 w 42"/>
                  <a:gd name="T3" fmla="*/ 21 h 67"/>
                  <a:gd name="T4" fmla="*/ 3 w 42"/>
                  <a:gd name="T5" fmla="*/ 15 h 67"/>
                  <a:gd name="T6" fmla="*/ 7 w 42"/>
                  <a:gd name="T7" fmla="*/ 11 h 67"/>
                  <a:gd name="T8" fmla="*/ 11 w 42"/>
                  <a:gd name="T9" fmla="*/ 7 h 67"/>
                  <a:gd name="T10" fmla="*/ 15 w 42"/>
                  <a:gd name="T11" fmla="*/ 5 h 67"/>
                  <a:gd name="T12" fmla="*/ 19 w 42"/>
                  <a:gd name="T13" fmla="*/ 3 h 67"/>
                  <a:gd name="T14" fmla="*/ 24 w 42"/>
                  <a:gd name="T15" fmla="*/ 2 h 67"/>
                  <a:gd name="T16" fmla="*/ 28 w 42"/>
                  <a:gd name="T17" fmla="*/ 2 h 67"/>
                  <a:gd name="T18" fmla="*/ 32 w 42"/>
                  <a:gd name="T19" fmla="*/ 0 h 67"/>
                  <a:gd name="T20" fmla="*/ 36 w 42"/>
                  <a:gd name="T21" fmla="*/ 0 h 67"/>
                  <a:gd name="T22" fmla="*/ 42 w 42"/>
                  <a:gd name="T23" fmla="*/ 9 h 67"/>
                  <a:gd name="T24" fmla="*/ 40 w 42"/>
                  <a:gd name="T25" fmla="*/ 9 h 67"/>
                  <a:gd name="T26" fmla="*/ 40 w 42"/>
                  <a:gd name="T27" fmla="*/ 9 h 67"/>
                  <a:gd name="T28" fmla="*/ 38 w 42"/>
                  <a:gd name="T29" fmla="*/ 9 h 67"/>
                  <a:gd name="T30" fmla="*/ 38 w 42"/>
                  <a:gd name="T31" fmla="*/ 9 h 67"/>
                  <a:gd name="T32" fmla="*/ 36 w 42"/>
                  <a:gd name="T33" fmla="*/ 9 h 67"/>
                  <a:gd name="T34" fmla="*/ 28 w 42"/>
                  <a:gd name="T35" fmla="*/ 9 h 67"/>
                  <a:gd name="T36" fmla="*/ 23 w 42"/>
                  <a:gd name="T37" fmla="*/ 11 h 67"/>
                  <a:gd name="T38" fmla="*/ 17 w 42"/>
                  <a:gd name="T39" fmla="*/ 15 h 67"/>
                  <a:gd name="T40" fmla="*/ 11 w 42"/>
                  <a:gd name="T41" fmla="*/ 21 h 67"/>
                  <a:gd name="T42" fmla="*/ 9 w 42"/>
                  <a:gd name="T43" fmla="*/ 25 h 67"/>
                  <a:gd name="T44" fmla="*/ 42 w 42"/>
                  <a:gd name="T45" fmla="*/ 36 h 67"/>
                  <a:gd name="T46" fmla="*/ 9 w 42"/>
                  <a:gd name="T47" fmla="*/ 36 h 67"/>
                  <a:gd name="T48" fmla="*/ 9 w 42"/>
                  <a:gd name="T49" fmla="*/ 38 h 67"/>
                  <a:gd name="T50" fmla="*/ 11 w 42"/>
                  <a:gd name="T51" fmla="*/ 42 h 67"/>
                  <a:gd name="T52" fmla="*/ 13 w 42"/>
                  <a:gd name="T53" fmla="*/ 46 h 67"/>
                  <a:gd name="T54" fmla="*/ 15 w 42"/>
                  <a:gd name="T55" fmla="*/ 48 h 67"/>
                  <a:gd name="T56" fmla="*/ 17 w 42"/>
                  <a:gd name="T57" fmla="*/ 50 h 67"/>
                  <a:gd name="T58" fmla="*/ 19 w 42"/>
                  <a:gd name="T59" fmla="*/ 53 h 67"/>
                  <a:gd name="T60" fmla="*/ 23 w 42"/>
                  <a:gd name="T61" fmla="*/ 55 h 67"/>
                  <a:gd name="T62" fmla="*/ 24 w 42"/>
                  <a:gd name="T63" fmla="*/ 57 h 67"/>
                  <a:gd name="T64" fmla="*/ 28 w 42"/>
                  <a:gd name="T65" fmla="*/ 57 h 67"/>
                  <a:gd name="T66" fmla="*/ 34 w 42"/>
                  <a:gd name="T67" fmla="*/ 57 h 67"/>
                  <a:gd name="T68" fmla="*/ 34 w 42"/>
                  <a:gd name="T69" fmla="*/ 59 h 67"/>
                  <a:gd name="T70" fmla="*/ 36 w 42"/>
                  <a:gd name="T71" fmla="*/ 59 h 67"/>
                  <a:gd name="T72" fmla="*/ 38 w 42"/>
                  <a:gd name="T73" fmla="*/ 59 h 67"/>
                  <a:gd name="T74" fmla="*/ 40 w 42"/>
                  <a:gd name="T75" fmla="*/ 59 h 67"/>
                  <a:gd name="T76" fmla="*/ 40 w 42"/>
                  <a:gd name="T77" fmla="*/ 59 h 67"/>
                  <a:gd name="T78" fmla="*/ 42 w 42"/>
                  <a:gd name="T79" fmla="*/ 67 h 67"/>
                  <a:gd name="T80" fmla="*/ 40 w 42"/>
                  <a:gd name="T81" fmla="*/ 67 h 67"/>
                  <a:gd name="T82" fmla="*/ 38 w 42"/>
                  <a:gd name="T83" fmla="*/ 67 h 67"/>
                  <a:gd name="T84" fmla="*/ 38 w 42"/>
                  <a:gd name="T85" fmla="*/ 67 h 67"/>
                  <a:gd name="T86" fmla="*/ 36 w 42"/>
                  <a:gd name="T87" fmla="*/ 67 h 67"/>
                  <a:gd name="T88" fmla="*/ 34 w 42"/>
                  <a:gd name="T89" fmla="*/ 67 h 67"/>
                  <a:gd name="T90" fmla="*/ 30 w 42"/>
                  <a:gd name="T91" fmla="*/ 65 h 67"/>
                  <a:gd name="T92" fmla="*/ 26 w 42"/>
                  <a:gd name="T93" fmla="*/ 65 h 67"/>
                  <a:gd name="T94" fmla="*/ 23 w 42"/>
                  <a:gd name="T95" fmla="*/ 63 h 67"/>
                  <a:gd name="T96" fmla="*/ 17 w 42"/>
                  <a:gd name="T97" fmla="*/ 61 h 67"/>
                  <a:gd name="T98" fmla="*/ 13 w 42"/>
                  <a:gd name="T99" fmla="*/ 59 h 67"/>
                  <a:gd name="T100" fmla="*/ 9 w 42"/>
                  <a:gd name="T101" fmla="*/ 55 h 67"/>
                  <a:gd name="T102" fmla="*/ 5 w 42"/>
                  <a:gd name="T103" fmla="*/ 51 h 67"/>
                  <a:gd name="T104" fmla="*/ 3 w 42"/>
                  <a:gd name="T105" fmla="*/ 48 h 67"/>
                  <a:gd name="T106" fmla="*/ 2 w 42"/>
                  <a:gd name="T107" fmla="*/ 42 h 67"/>
                  <a:gd name="T108" fmla="*/ 0 w 42"/>
                  <a:gd name="T109"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 h="67">
                    <a:moveTo>
                      <a:pt x="0" y="32"/>
                    </a:moveTo>
                    <a:lnTo>
                      <a:pt x="0" y="30"/>
                    </a:lnTo>
                    <a:lnTo>
                      <a:pt x="0" y="28"/>
                    </a:lnTo>
                    <a:lnTo>
                      <a:pt x="0" y="27"/>
                    </a:lnTo>
                    <a:lnTo>
                      <a:pt x="0" y="23"/>
                    </a:lnTo>
                    <a:lnTo>
                      <a:pt x="2" y="21"/>
                    </a:lnTo>
                    <a:lnTo>
                      <a:pt x="2" y="19"/>
                    </a:lnTo>
                    <a:lnTo>
                      <a:pt x="3" y="17"/>
                    </a:lnTo>
                    <a:lnTo>
                      <a:pt x="3" y="15"/>
                    </a:lnTo>
                    <a:lnTo>
                      <a:pt x="3" y="13"/>
                    </a:lnTo>
                    <a:lnTo>
                      <a:pt x="5" y="13"/>
                    </a:lnTo>
                    <a:lnTo>
                      <a:pt x="7" y="11"/>
                    </a:lnTo>
                    <a:lnTo>
                      <a:pt x="9" y="9"/>
                    </a:lnTo>
                    <a:lnTo>
                      <a:pt x="9" y="9"/>
                    </a:lnTo>
                    <a:lnTo>
                      <a:pt x="11" y="7"/>
                    </a:lnTo>
                    <a:lnTo>
                      <a:pt x="13" y="5"/>
                    </a:lnTo>
                    <a:lnTo>
                      <a:pt x="15" y="5"/>
                    </a:lnTo>
                    <a:lnTo>
                      <a:pt x="15" y="5"/>
                    </a:lnTo>
                    <a:lnTo>
                      <a:pt x="17" y="3"/>
                    </a:lnTo>
                    <a:lnTo>
                      <a:pt x="19" y="3"/>
                    </a:lnTo>
                    <a:lnTo>
                      <a:pt x="19" y="3"/>
                    </a:lnTo>
                    <a:lnTo>
                      <a:pt x="21" y="2"/>
                    </a:lnTo>
                    <a:lnTo>
                      <a:pt x="23" y="2"/>
                    </a:lnTo>
                    <a:lnTo>
                      <a:pt x="24" y="2"/>
                    </a:lnTo>
                    <a:lnTo>
                      <a:pt x="26" y="2"/>
                    </a:lnTo>
                    <a:lnTo>
                      <a:pt x="26" y="2"/>
                    </a:lnTo>
                    <a:lnTo>
                      <a:pt x="28" y="2"/>
                    </a:lnTo>
                    <a:lnTo>
                      <a:pt x="30" y="2"/>
                    </a:lnTo>
                    <a:lnTo>
                      <a:pt x="30" y="0"/>
                    </a:lnTo>
                    <a:lnTo>
                      <a:pt x="32" y="0"/>
                    </a:lnTo>
                    <a:lnTo>
                      <a:pt x="34" y="0"/>
                    </a:lnTo>
                    <a:lnTo>
                      <a:pt x="34" y="0"/>
                    </a:lnTo>
                    <a:lnTo>
                      <a:pt x="36" y="0"/>
                    </a:lnTo>
                    <a:lnTo>
                      <a:pt x="42" y="2"/>
                    </a:lnTo>
                    <a:lnTo>
                      <a:pt x="42" y="9"/>
                    </a:lnTo>
                    <a:lnTo>
                      <a:pt x="42" y="9"/>
                    </a:lnTo>
                    <a:lnTo>
                      <a:pt x="40" y="9"/>
                    </a:lnTo>
                    <a:lnTo>
                      <a:pt x="40" y="9"/>
                    </a:lnTo>
                    <a:lnTo>
                      <a:pt x="40" y="9"/>
                    </a:lnTo>
                    <a:lnTo>
                      <a:pt x="40" y="9"/>
                    </a:lnTo>
                    <a:lnTo>
                      <a:pt x="40" y="9"/>
                    </a:lnTo>
                    <a:lnTo>
                      <a:pt x="40" y="9"/>
                    </a:lnTo>
                    <a:lnTo>
                      <a:pt x="38" y="9"/>
                    </a:lnTo>
                    <a:lnTo>
                      <a:pt x="38" y="9"/>
                    </a:lnTo>
                    <a:lnTo>
                      <a:pt x="38" y="9"/>
                    </a:lnTo>
                    <a:lnTo>
                      <a:pt x="38" y="9"/>
                    </a:lnTo>
                    <a:lnTo>
                      <a:pt x="38" y="9"/>
                    </a:lnTo>
                    <a:lnTo>
                      <a:pt x="38" y="9"/>
                    </a:lnTo>
                    <a:lnTo>
                      <a:pt x="38" y="9"/>
                    </a:lnTo>
                    <a:lnTo>
                      <a:pt x="36" y="9"/>
                    </a:lnTo>
                    <a:lnTo>
                      <a:pt x="36" y="9"/>
                    </a:lnTo>
                    <a:lnTo>
                      <a:pt x="34" y="9"/>
                    </a:lnTo>
                    <a:lnTo>
                      <a:pt x="32" y="9"/>
                    </a:lnTo>
                    <a:lnTo>
                      <a:pt x="28" y="9"/>
                    </a:lnTo>
                    <a:lnTo>
                      <a:pt x="26" y="11"/>
                    </a:lnTo>
                    <a:lnTo>
                      <a:pt x="24" y="11"/>
                    </a:lnTo>
                    <a:lnTo>
                      <a:pt x="23" y="11"/>
                    </a:lnTo>
                    <a:lnTo>
                      <a:pt x="19" y="13"/>
                    </a:lnTo>
                    <a:lnTo>
                      <a:pt x="17" y="13"/>
                    </a:lnTo>
                    <a:lnTo>
                      <a:pt x="17" y="15"/>
                    </a:lnTo>
                    <a:lnTo>
                      <a:pt x="15" y="17"/>
                    </a:lnTo>
                    <a:lnTo>
                      <a:pt x="13" y="17"/>
                    </a:lnTo>
                    <a:lnTo>
                      <a:pt x="11" y="21"/>
                    </a:lnTo>
                    <a:lnTo>
                      <a:pt x="11" y="21"/>
                    </a:lnTo>
                    <a:lnTo>
                      <a:pt x="11" y="23"/>
                    </a:lnTo>
                    <a:lnTo>
                      <a:pt x="9" y="25"/>
                    </a:lnTo>
                    <a:lnTo>
                      <a:pt x="9" y="27"/>
                    </a:lnTo>
                    <a:lnTo>
                      <a:pt x="42" y="28"/>
                    </a:lnTo>
                    <a:lnTo>
                      <a:pt x="42" y="36"/>
                    </a:lnTo>
                    <a:lnTo>
                      <a:pt x="9" y="34"/>
                    </a:lnTo>
                    <a:lnTo>
                      <a:pt x="9" y="36"/>
                    </a:lnTo>
                    <a:lnTo>
                      <a:pt x="9" y="36"/>
                    </a:lnTo>
                    <a:lnTo>
                      <a:pt x="9" y="36"/>
                    </a:lnTo>
                    <a:lnTo>
                      <a:pt x="9" y="38"/>
                    </a:lnTo>
                    <a:lnTo>
                      <a:pt x="9" y="38"/>
                    </a:lnTo>
                    <a:lnTo>
                      <a:pt x="11" y="40"/>
                    </a:lnTo>
                    <a:lnTo>
                      <a:pt x="11" y="40"/>
                    </a:lnTo>
                    <a:lnTo>
                      <a:pt x="11" y="42"/>
                    </a:lnTo>
                    <a:lnTo>
                      <a:pt x="11" y="44"/>
                    </a:lnTo>
                    <a:lnTo>
                      <a:pt x="11" y="44"/>
                    </a:lnTo>
                    <a:lnTo>
                      <a:pt x="13" y="46"/>
                    </a:lnTo>
                    <a:lnTo>
                      <a:pt x="13" y="46"/>
                    </a:lnTo>
                    <a:lnTo>
                      <a:pt x="13" y="48"/>
                    </a:lnTo>
                    <a:lnTo>
                      <a:pt x="15" y="48"/>
                    </a:lnTo>
                    <a:lnTo>
                      <a:pt x="15" y="50"/>
                    </a:lnTo>
                    <a:lnTo>
                      <a:pt x="17" y="50"/>
                    </a:lnTo>
                    <a:lnTo>
                      <a:pt x="17" y="50"/>
                    </a:lnTo>
                    <a:lnTo>
                      <a:pt x="17" y="51"/>
                    </a:lnTo>
                    <a:lnTo>
                      <a:pt x="19" y="51"/>
                    </a:lnTo>
                    <a:lnTo>
                      <a:pt x="19" y="53"/>
                    </a:lnTo>
                    <a:lnTo>
                      <a:pt x="19" y="53"/>
                    </a:lnTo>
                    <a:lnTo>
                      <a:pt x="21" y="55"/>
                    </a:lnTo>
                    <a:lnTo>
                      <a:pt x="23" y="55"/>
                    </a:lnTo>
                    <a:lnTo>
                      <a:pt x="23" y="55"/>
                    </a:lnTo>
                    <a:lnTo>
                      <a:pt x="24" y="55"/>
                    </a:lnTo>
                    <a:lnTo>
                      <a:pt x="24" y="57"/>
                    </a:lnTo>
                    <a:lnTo>
                      <a:pt x="26" y="57"/>
                    </a:lnTo>
                    <a:lnTo>
                      <a:pt x="28" y="57"/>
                    </a:lnTo>
                    <a:lnTo>
                      <a:pt x="28" y="57"/>
                    </a:lnTo>
                    <a:lnTo>
                      <a:pt x="30" y="57"/>
                    </a:lnTo>
                    <a:lnTo>
                      <a:pt x="30" y="57"/>
                    </a:lnTo>
                    <a:lnTo>
                      <a:pt x="34" y="57"/>
                    </a:lnTo>
                    <a:lnTo>
                      <a:pt x="34" y="59"/>
                    </a:lnTo>
                    <a:lnTo>
                      <a:pt x="34" y="59"/>
                    </a:lnTo>
                    <a:lnTo>
                      <a:pt x="34" y="59"/>
                    </a:lnTo>
                    <a:lnTo>
                      <a:pt x="34" y="59"/>
                    </a:lnTo>
                    <a:lnTo>
                      <a:pt x="36" y="59"/>
                    </a:lnTo>
                    <a:lnTo>
                      <a:pt x="36" y="59"/>
                    </a:lnTo>
                    <a:lnTo>
                      <a:pt x="36" y="59"/>
                    </a:lnTo>
                    <a:lnTo>
                      <a:pt x="38" y="59"/>
                    </a:lnTo>
                    <a:lnTo>
                      <a:pt x="38" y="59"/>
                    </a:lnTo>
                    <a:lnTo>
                      <a:pt x="38" y="59"/>
                    </a:lnTo>
                    <a:lnTo>
                      <a:pt x="38" y="59"/>
                    </a:lnTo>
                    <a:lnTo>
                      <a:pt x="40" y="59"/>
                    </a:lnTo>
                    <a:lnTo>
                      <a:pt x="40" y="59"/>
                    </a:lnTo>
                    <a:lnTo>
                      <a:pt x="40" y="59"/>
                    </a:lnTo>
                    <a:lnTo>
                      <a:pt x="40" y="59"/>
                    </a:lnTo>
                    <a:lnTo>
                      <a:pt x="42" y="59"/>
                    </a:lnTo>
                    <a:lnTo>
                      <a:pt x="42" y="67"/>
                    </a:lnTo>
                    <a:lnTo>
                      <a:pt x="42" y="67"/>
                    </a:lnTo>
                    <a:lnTo>
                      <a:pt x="40" y="67"/>
                    </a:lnTo>
                    <a:lnTo>
                      <a:pt x="40" y="67"/>
                    </a:lnTo>
                    <a:lnTo>
                      <a:pt x="40" y="67"/>
                    </a:lnTo>
                    <a:lnTo>
                      <a:pt x="40" y="67"/>
                    </a:lnTo>
                    <a:lnTo>
                      <a:pt x="40" y="67"/>
                    </a:lnTo>
                    <a:lnTo>
                      <a:pt x="38" y="67"/>
                    </a:lnTo>
                    <a:lnTo>
                      <a:pt x="38" y="67"/>
                    </a:lnTo>
                    <a:lnTo>
                      <a:pt x="38" y="67"/>
                    </a:lnTo>
                    <a:lnTo>
                      <a:pt x="38" y="67"/>
                    </a:lnTo>
                    <a:lnTo>
                      <a:pt x="36" y="67"/>
                    </a:lnTo>
                    <a:lnTo>
                      <a:pt x="36" y="67"/>
                    </a:lnTo>
                    <a:lnTo>
                      <a:pt x="36" y="67"/>
                    </a:lnTo>
                    <a:lnTo>
                      <a:pt x="36" y="67"/>
                    </a:lnTo>
                    <a:lnTo>
                      <a:pt x="36" y="67"/>
                    </a:lnTo>
                    <a:lnTo>
                      <a:pt x="34" y="67"/>
                    </a:lnTo>
                    <a:lnTo>
                      <a:pt x="34" y="67"/>
                    </a:lnTo>
                    <a:lnTo>
                      <a:pt x="32" y="67"/>
                    </a:lnTo>
                    <a:lnTo>
                      <a:pt x="30" y="65"/>
                    </a:lnTo>
                    <a:lnTo>
                      <a:pt x="28" y="65"/>
                    </a:lnTo>
                    <a:lnTo>
                      <a:pt x="28" y="65"/>
                    </a:lnTo>
                    <a:lnTo>
                      <a:pt x="26" y="65"/>
                    </a:lnTo>
                    <a:lnTo>
                      <a:pt x="24" y="65"/>
                    </a:lnTo>
                    <a:lnTo>
                      <a:pt x="23" y="63"/>
                    </a:lnTo>
                    <a:lnTo>
                      <a:pt x="23" y="63"/>
                    </a:lnTo>
                    <a:lnTo>
                      <a:pt x="19" y="63"/>
                    </a:lnTo>
                    <a:lnTo>
                      <a:pt x="19" y="61"/>
                    </a:lnTo>
                    <a:lnTo>
                      <a:pt x="17" y="61"/>
                    </a:lnTo>
                    <a:lnTo>
                      <a:pt x="15" y="61"/>
                    </a:lnTo>
                    <a:lnTo>
                      <a:pt x="15" y="59"/>
                    </a:lnTo>
                    <a:lnTo>
                      <a:pt x="13" y="59"/>
                    </a:lnTo>
                    <a:lnTo>
                      <a:pt x="11" y="57"/>
                    </a:lnTo>
                    <a:lnTo>
                      <a:pt x="11" y="57"/>
                    </a:lnTo>
                    <a:lnTo>
                      <a:pt x="9" y="55"/>
                    </a:lnTo>
                    <a:lnTo>
                      <a:pt x="7" y="55"/>
                    </a:lnTo>
                    <a:lnTo>
                      <a:pt x="7" y="53"/>
                    </a:lnTo>
                    <a:lnTo>
                      <a:pt x="5" y="51"/>
                    </a:lnTo>
                    <a:lnTo>
                      <a:pt x="5" y="50"/>
                    </a:lnTo>
                    <a:lnTo>
                      <a:pt x="3" y="50"/>
                    </a:lnTo>
                    <a:lnTo>
                      <a:pt x="3" y="48"/>
                    </a:lnTo>
                    <a:lnTo>
                      <a:pt x="2" y="46"/>
                    </a:lnTo>
                    <a:lnTo>
                      <a:pt x="2" y="44"/>
                    </a:lnTo>
                    <a:lnTo>
                      <a:pt x="2" y="42"/>
                    </a:lnTo>
                    <a:lnTo>
                      <a:pt x="0" y="40"/>
                    </a:lnTo>
                    <a:lnTo>
                      <a:pt x="0" y="38"/>
                    </a:lnTo>
                    <a:lnTo>
                      <a:pt x="0" y="36"/>
                    </a:lnTo>
                    <a:lnTo>
                      <a:pt x="0" y="36"/>
                    </a:lnTo>
                    <a:lnTo>
                      <a:pt x="0" y="32"/>
                    </a:lnTo>
                    <a:close/>
                  </a:path>
                </a:pathLst>
              </a:custGeom>
              <a:solidFill>
                <a:srgbClr val="ABABAB"/>
              </a:solidFill>
              <a:ln w="1588">
                <a:solidFill>
                  <a:srgbClr val="ABABAB"/>
                </a:solidFill>
                <a:prstDash val="solid"/>
                <a:round/>
                <a:headEnd/>
                <a:tailEnd/>
              </a:ln>
            </p:spPr>
            <p:txBody>
              <a:bodyPr/>
              <a:lstStyle/>
              <a:p>
                <a:endParaRPr lang="en-AU"/>
              </a:p>
            </p:txBody>
          </p:sp>
          <p:sp>
            <p:nvSpPr>
              <p:cNvPr id="5661" name="Freeform 541"/>
              <p:cNvSpPr>
                <a:spLocks/>
              </p:cNvSpPr>
              <p:nvPr/>
            </p:nvSpPr>
            <p:spPr bwMode="auto">
              <a:xfrm>
                <a:off x="5204" y="721"/>
                <a:ext cx="25" cy="34"/>
              </a:xfrm>
              <a:custGeom>
                <a:avLst/>
                <a:gdLst>
                  <a:gd name="T0" fmla="*/ 11 w 50"/>
                  <a:gd name="T1" fmla="*/ 0 h 67"/>
                  <a:gd name="T2" fmla="*/ 19 w 50"/>
                  <a:gd name="T3" fmla="*/ 29 h 67"/>
                  <a:gd name="T4" fmla="*/ 21 w 50"/>
                  <a:gd name="T5" fmla="*/ 29 h 67"/>
                  <a:gd name="T6" fmla="*/ 23 w 50"/>
                  <a:gd name="T7" fmla="*/ 27 h 67"/>
                  <a:gd name="T8" fmla="*/ 23 w 50"/>
                  <a:gd name="T9" fmla="*/ 27 h 67"/>
                  <a:gd name="T10" fmla="*/ 25 w 50"/>
                  <a:gd name="T11" fmla="*/ 25 h 67"/>
                  <a:gd name="T12" fmla="*/ 27 w 50"/>
                  <a:gd name="T13" fmla="*/ 25 h 67"/>
                  <a:gd name="T14" fmla="*/ 27 w 50"/>
                  <a:gd name="T15" fmla="*/ 23 h 67"/>
                  <a:gd name="T16" fmla="*/ 29 w 50"/>
                  <a:gd name="T17" fmla="*/ 19 h 67"/>
                  <a:gd name="T18" fmla="*/ 31 w 50"/>
                  <a:gd name="T19" fmla="*/ 17 h 67"/>
                  <a:gd name="T20" fmla="*/ 31 w 50"/>
                  <a:gd name="T21" fmla="*/ 15 h 67"/>
                  <a:gd name="T22" fmla="*/ 31 w 50"/>
                  <a:gd name="T23" fmla="*/ 13 h 67"/>
                  <a:gd name="T24" fmla="*/ 32 w 50"/>
                  <a:gd name="T25" fmla="*/ 11 h 67"/>
                  <a:gd name="T26" fmla="*/ 32 w 50"/>
                  <a:gd name="T27" fmla="*/ 9 h 67"/>
                  <a:gd name="T28" fmla="*/ 34 w 50"/>
                  <a:gd name="T29" fmla="*/ 7 h 67"/>
                  <a:gd name="T30" fmla="*/ 36 w 50"/>
                  <a:gd name="T31" fmla="*/ 5 h 67"/>
                  <a:gd name="T32" fmla="*/ 36 w 50"/>
                  <a:gd name="T33" fmla="*/ 4 h 67"/>
                  <a:gd name="T34" fmla="*/ 38 w 50"/>
                  <a:gd name="T35" fmla="*/ 0 h 67"/>
                  <a:gd name="T36" fmla="*/ 40 w 50"/>
                  <a:gd name="T37" fmla="*/ 21 h 67"/>
                  <a:gd name="T38" fmla="*/ 40 w 50"/>
                  <a:gd name="T39" fmla="*/ 23 h 67"/>
                  <a:gd name="T40" fmla="*/ 40 w 50"/>
                  <a:gd name="T41" fmla="*/ 23 h 67"/>
                  <a:gd name="T42" fmla="*/ 38 w 50"/>
                  <a:gd name="T43" fmla="*/ 25 h 67"/>
                  <a:gd name="T44" fmla="*/ 36 w 50"/>
                  <a:gd name="T45" fmla="*/ 25 h 67"/>
                  <a:gd name="T46" fmla="*/ 36 w 50"/>
                  <a:gd name="T47" fmla="*/ 27 h 67"/>
                  <a:gd name="T48" fmla="*/ 34 w 50"/>
                  <a:gd name="T49" fmla="*/ 29 h 67"/>
                  <a:gd name="T50" fmla="*/ 32 w 50"/>
                  <a:gd name="T51" fmla="*/ 29 h 67"/>
                  <a:gd name="T52" fmla="*/ 31 w 50"/>
                  <a:gd name="T53" fmla="*/ 30 h 67"/>
                  <a:gd name="T54" fmla="*/ 32 w 50"/>
                  <a:gd name="T55" fmla="*/ 30 h 67"/>
                  <a:gd name="T56" fmla="*/ 36 w 50"/>
                  <a:gd name="T57" fmla="*/ 32 h 67"/>
                  <a:gd name="T58" fmla="*/ 40 w 50"/>
                  <a:gd name="T59" fmla="*/ 34 h 67"/>
                  <a:gd name="T60" fmla="*/ 40 w 50"/>
                  <a:gd name="T61" fmla="*/ 36 h 67"/>
                  <a:gd name="T62" fmla="*/ 42 w 50"/>
                  <a:gd name="T63" fmla="*/ 38 h 67"/>
                  <a:gd name="T64" fmla="*/ 44 w 50"/>
                  <a:gd name="T65" fmla="*/ 40 h 67"/>
                  <a:gd name="T66" fmla="*/ 44 w 50"/>
                  <a:gd name="T67" fmla="*/ 44 h 67"/>
                  <a:gd name="T68" fmla="*/ 46 w 50"/>
                  <a:gd name="T69" fmla="*/ 48 h 67"/>
                  <a:gd name="T70" fmla="*/ 36 w 50"/>
                  <a:gd name="T71" fmla="*/ 67 h 67"/>
                  <a:gd name="T72" fmla="*/ 36 w 50"/>
                  <a:gd name="T73" fmla="*/ 48 h 67"/>
                  <a:gd name="T74" fmla="*/ 36 w 50"/>
                  <a:gd name="T75" fmla="*/ 46 h 67"/>
                  <a:gd name="T76" fmla="*/ 34 w 50"/>
                  <a:gd name="T77" fmla="*/ 42 h 67"/>
                  <a:gd name="T78" fmla="*/ 32 w 50"/>
                  <a:gd name="T79" fmla="*/ 40 h 67"/>
                  <a:gd name="T80" fmla="*/ 31 w 50"/>
                  <a:gd name="T81" fmla="*/ 40 h 67"/>
                  <a:gd name="T82" fmla="*/ 29 w 50"/>
                  <a:gd name="T83" fmla="*/ 38 h 67"/>
                  <a:gd name="T84" fmla="*/ 27 w 50"/>
                  <a:gd name="T85" fmla="*/ 38 h 67"/>
                  <a:gd name="T86" fmla="*/ 25 w 50"/>
                  <a:gd name="T87" fmla="*/ 36 h 67"/>
                  <a:gd name="T88" fmla="*/ 11 w 50"/>
                  <a:gd name="T89" fmla="*/ 36 h 67"/>
                  <a:gd name="T90" fmla="*/ 0 w 50"/>
                  <a:gd name="T91" fmla="*/ 6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67">
                    <a:moveTo>
                      <a:pt x="0" y="0"/>
                    </a:moveTo>
                    <a:lnTo>
                      <a:pt x="11" y="0"/>
                    </a:lnTo>
                    <a:lnTo>
                      <a:pt x="11" y="27"/>
                    </a:lnTo>
                    <a:lnTo>
                      <a:pt x="19" y="29"/>
                    </a:lnTo>
                    <a:lnTo>
                      <a:pt x="19" y="29"/>
                    </a:lnTo>
                    <a:lnTo>
                      <a:pt x="21" y="29"/>
                    </a:lnTo>
                    <a:lnTo>
                      <a:pt x="21" y="29"/>
                    </a:lnTo>
                    <a:lnTo>
                      <a:pt x="23" y="27"/>
                    </a:lnTo>
                    <a:lnTo>
                      <a:pt x="23" y="27"/>
                    </a:lnTo>
                    <a:lnTo>
                      <a:pt x="23" y="27"/>
                    </a:lnTo>
                    <a:lnTo>
                      <a:pt x="25" y="27"/>
                    </a:lnTo>
                    <a:lnTo>
                      <a:pt x="25" y="25"/>
                    </a:lnTo>
                    <a:lnTo>
                      <a:pt x="25" y="25"/>
                    </a:lnTo>
                    <a:lnTo>
                      <a:pt x="27" y="25"/>
                    </a:lnTo>
                    <a:lnTo>
                      <a:pt x="27" y="23"/>
                    </a:lnTo>
                    <a:lnTo>
                      <a:pt x="27" y="23"/>
                    </a:lnTo>
                    <a:lnTo>
                      <a:pt x="29" y="21"/>
                    </a:lnTo>
                    <a:lnTo>
                      <a:pt x="29" y="19"/>
                    </a:lnTo>
                    <a:lnTo>
                      <a:pt x="29" y="19"/>
                    </a:lnTo>
                    <a:lnTo>
                      <a:pt x="31" y="17"/>
                    </a:lnTo>
                    <a:lnTo>
                      <a:pt x="31" y="17"/>
                    </a:lnTo>
                    <a:lnTo>
                      <a:pt x="31" y="15"/>
                    </a:lnTo>
                    <a:lnTo>
                      <a:pt x="31" y="15"/>
                    </a:lnTo>
                    <a:lnTo>
                      <a:pt x="31" y="13"/>
                    </a:lnTo>
                    <a:lnTo>
                      <a:pt x="32" y="13"/>
                    </a:lnTo>
                    <a:lnTo>
                      <a:pt x="32" y="11"/>
                    </a:lnTo>
                    <a:lnTo>
                      <a:pt x="32" y="11"/>
                    </a:lnTo>
                    <a:lnTo>
                      <a:pt x="32" y="9"/>
                    </a:lnTo>
                    <a:lnTo>
                      <a:pt x="34" y="7"/>
                    </a:lnTo>
                    <a:lnTo>
                      <a:pt x="34" y="7"/>
                    </a:lnTo>
                    <a:lnTo>
                      <a:pt x="34" y="5"/>
                    </a:lnTo>
                    <a:lnTo>
                      <a:pt x="36" y="5"/>
                    </a:lnTo>
                    <a:lnTo>
                      <a:pt x="36" y="4"/>
                    </a:lnTo>
                    <a:lnTo>
                      <a:pt x="36" y="4"/>
                    </a:lnTo>
                    <a:lnTo>
                      <a:pt x="36" y="2"/>
                    </a:lnTo>
                    <a:lnTo>
                      <a:pt x="38" y="0"/>
                    </a:lnTo>
                    <a:lnTo>
                      <a:pt x="50" y="2"/>
                    </a:lnTo>
                    <a:lnTo>
                      <a:pt x="40" y="21"/>
                    </a:lnTo>
                    <a:lnTo>
                      <a:pt x="40" y="23"/>
                    </a:lnTo>
                    <a:lnTo>
                      <a:pt x="40" y="23"/>
                    </a:lnTo>
                    <a:lnTo>
                      <a:pt x="40" y="23"/>
                    </a:lnTo>
                    <a:lnTo>
                      <a:pt x="40" y="23"/>
                    </a:lnTo>
                    <a:lnTo>
                      <a:pt x="38" y="25"/>
                    </a:lnTo>
                    <a:lnTo>
                      <a:pt x="38" y="25"/>
                    </a:lnTo>
                    <a:lnTo>
                      <a:pt x="38" y="25"/>
                    </a:lnTo>
                    <a:lnTo>
                      <a:pt x="36" y="25"/>
                    </a:lnTo>
                    <a:lnTo>
                      <a:pt x="36" y="27"/>
                    </a:lnTo>
                    <a:lnTo>
                      <a:pt x="36" y="27"/>
                    </a:lnTo>
                    <a:lnTo>
                      <a:pt x="36" y="29"/>
                    </a:lnTo>
                    <a:lnTo>
                      <a:pt x="34" y="29"/>
                    </a:lnTo>
                    <a:lnTo>
                      <a:pt x="34" y="29"/>
                    </a:lnTo>
                    <a:lnTo>
                      <a:pt x="32" y="29"/>
                    </a:lnTo>
                    <a:lnTo>
                      <a:pt x="32" y="29"/>
                    </a:lnTo>
                    <a:lnTo>
                      <a:pt x="31" y="30"/>
                    </a:lnTo>
                    <a:lnTo>
                      <a:pt x="32" y="30"/>
                    </a:lnTo>
                    <a:lnTo>
                      <a:pt x="32" y="30"/>
                    </a:lnTo>
                    <a:lnTo>
                      <a:pt x="36" y="30"/>
                    </a:lnTo>
                    <a:lnTo>
                      <a:pt x="36" y="32"/>
                    </a:lnTo>
                    <a:lnTo>
                      <a:pt x="38" y="32"/>
                    </a:lnTo>
                    <a:lnTo>
                      <a:pt x="40" y="34"/>
                    </a:lnTo>
                    <a:lnTo>
                      <a:pt x="40" y="34"/>
                    </a:lnTo>
                    <a:lnTo>
                      <a:pt x="40" y="36"/>
                    </a:lnTo>
                    <a:lnTo>
                      <a:pt x="42" y="36"/>
                    </a:lnTo>
                    <a:lnTo>
                      <a:pt x="42" y="38"/>
                    </a:lnTo>
                    <a:lnTo>
                      <a:pt x="44" y="38"/>
                    </a:lnTo>
                    <a:lnTo>
                      <a:pt x="44" y="40"/>
                    </a:lnTo>
                    <a:lnTo>
                      <a:pt x="44" y="42"/>
                    </a:lnTo>
                    <a:lnTo>
                      <a:pt x="44" y="44"/>
                    </a:lnTo>
                    <a:lnTo>
                      <a:pt x="44" y="46"/>
                    </a:lnTo>
                    <a:lnTo>
                      <a:pt x="46" y="48"/>
                    </a:lnTo>
                    <a:lnTo>
                      <a:pt x="46" y="67"/>
                    </a:lnTo>
                    <a:lnTo>
                      <a:pt x="36" y="67"/>
                    </a:lnTo>
                    <a:lnTo>
                      <a:pt x="36" y="48"/>
                    </a:lnTo>
                    <a:lnTo>
                      <a:pt x="36" y="48"/>
                    </a:lnTo>
                    <a:lnTo>
                      <a:pt x="36" y="46"/>
                    </a:lnTo>
                    <a:lnTo>
                      <a:pt x="36" y="46"/>
                    </a:lnTo>
                    <a:lnTo>
                      <a:pt x="34" y="44"/>
                    </a:lnTo>
                    <a:lnTo>
                      <a:pt x="34" y="42"/>
                    </a:lnTo>
                    <a:lnTo>
                      <a:pt x="34" y="42"/>
                    </a:lnTo>
                    <a:lnTo>
                      <a:pt x="32" y="40"/>
                    </a:lnTo>
                    <a:lnTo>
                      <a:pt x="32" y="40"/>
                    </a:lnTo>
                    <a:lnTo>
                      <a:pt x="31" y="40"/>
                    </a:lnTo>
                    <a:lnTo>
                      <a:pt x="31" y="38"/>
                    </a:lnTo>
                    <a:lnTo>
                      <a:pt x="29" y="38"/>
                    </a:lnTo>
                    <a:lnTo>
                      <a:pt x="29" y="38"/>
                    </a:lnTo>
                    <a:lnTo>
                      <a:pt x="27" y="38"/>
                    </a:lnTo>
                    <a:lnTo>
                      <a:pt x="25" y="36"/>
                    </a:lnTo>
                    <a:lnTo>
                      <a:pt x="25" y="36"/>
                    </a:lnTo>
                    <a:lnTo>
                      <a:pt x="23" y="36"/>
                    </a:lnTo>
                    <a:lnTo>
                      <a:pt x="11" y="36"/>
                    </a:lnTo>
                    <a:lnTo>
                      <a:pt x="11" y="65"/>
                    </a:lnTo>
                    <a:lnTo>
                      <a:pt x="0" y="65"/>
                    </a:lnTo>
                    <a:lnTo>
                      <a:pt x="0" y="0"/>
                    </a:lnTo>
                    <a:close/>
                  </a:path>
                </a:pathLst>
              </a:custGeom>
              <a:solidFill>
                <a:srgbClr val="ABABAB"/>
              </a:solidFill>
              <a:ln w="1588">
                <a:solidFill>
                  <a:srgbClr val="ABABAB"/>
                </a:solidFill>
                <a:prstDash val="solid"/>
                <a:round/>
                <a:headEnd/>
                <a:tailEnd/>
              </a:ln>
            </p:spPr>
            <p:txBody>
              <a:bodyPr/>
              <a:lstStyle/>
              <a:p>
                <a:endParaRPr lang="en-AU"/>
              </a:p>
            </p:txBody>
          </p:sp>
          <p:sp>
            <p:nvSpPr>
              <p:cNvPr id="5662" name="Freeform 542"/>
              <p:cNvSpPr>
                <a:spLocks/>
              </p:cNvSpPr>
              <p:nvPr/>
            </p:nvSpPr>
            <p:spPr bwMode="auto">
              <a:xfrm>
                <a:off x="5176" y="719"/>
                <a:ext cx="23" cy="35"/>
              </a:xfrm>
              <a:custGeom>
                <a:avLst/>
                <a:gdLst>
                  <a:gd name="T0" fmla="*/ 28 w 45"/>
                  <a:gd name="T1" fmla="*/ 0 h 69"/>
                  <a:gd name="T2" fmla="*/ 36 w 45"/>
                  <a:gd name="T3" fmla="*/ 4 h 69"/>
                  <a:gd name="T4" fmla="*/ 42 w 45"/>
                  <a:gd name="T5" fmla="*/ 8 h 69"/>
                  <a:gd name="T6" fmla="*/ 45 w 45"/>
                  <a:gd name="T7" fmla="*/ 15 h 69"/>
                  <a:gd name="T8" fmla="*/ 45 w 45"/>
                  <a:gd name="T9" fmla="*/ 25 h 69"/>
                  <a:gd name="T10" fmla="*/ 40 w 45"/>
                  <a:gd name="T11" fmla="*/ 33 h 69"/>
                  <a:gd name="T12" fmla="*/ 40 w 45"/>
                  <a:gd name="T13" fmla="*/ 36 h 69"/>
                  <a:gd name="T14" fmla="*/ 45 w 45"/>
                  <a:gd name="T15" fmla="*/ 44 h 69"/>
                  <a:gd name="T16" fmla="*/ 45 w 45"/>
                  <a:gd name="T17" fmla="*/ 69 h 69"/>
                  <a:gd name="T18" fmla="*/ 36 w 45"/>
                  <a:gd name="T19" fmla="*/ 50 h 69"/>
                  <a:gd name="T20" fmla="*/ 36 w 45"/>
                  <a:gd name="T21" fmla="*/ 46 h 69"/>
                  <a:gd name="T22" fmla="*/ 32 w 45"/>
                  <a:gd name="T23" fmla="*/ 42 h 69"/>
                  <a:gd name="T24" fmla="*/ 28 w 45"/>
                  <a:gd name="T25" fmla="*/ 40 h 69"/>
                  <a:gd name="T26" fmla="*/ 23 w 45"/>
                  <a:gd name="T27" fmla="*/ 40 h 69"/>
                  <a:gd name="T28" fmla="*/ 13 w 45"/>
                  <a:gd name="T29" fmla="*/ 31 h 69"/>
                  <a:gd name="T30" fmla="*/ 23 w 45"/>
                  <a:gd name="T31" fmla="*/ 31 h 69"/>
                  <a:gd name="T32" fmla="*/ 28 w 45"/>
                  <a:gd name="T33" fmla="*/ 31 h 69"/>
                  <a:gd name="T34" fmla="*/ 32 w 45"/>
                  <a:gd name="T35" fmla="*/ 27 h 69"/>
                  <a:gd name="T36" fmla="*/ 36 w 45"/>
                  <a:gd name="T37" fmla="*/ 23 h 69"/>
                  <a:gd name="T38" fmla="*/ 36 w 45"/>
                  <a:gd name="T39" fmla="*/ 17 h 69"/>
                  <a:gd name="T40" fmla="*/ 34 w 45"/>
                  <a:gd name="T41" fmla="*/ 13 h 69"/>
                  <a:gd name="T42" fmla="*/ 30 w 45"/>
                  <a:gd name="T43" fmla="*/ 9 h 69"/>
                  <a:gd name="T44" fmla="*/ 24 w 45"/>
                  <a:gd name="T45" fmla="*/ 9 h 69"/>
                  <a:gd name="T46" fmla="*/ 21 w 45"/>
                  <a:gd name="T47" fmla="*/ 8 h 69"/>
                  <a:gd name="T48" fmla="*/ 15 w 45"/>
                  <a:gd name="T49" fmla="*/ 9 h 69"/>
                  <a:gd name="T50" fmla="*/ 11 w 45"/>
                  <a:gd name="T51" fmla="*/ 15 h 69"/>
                  <a:gd name="T52" fmla="*/ 9 w 45"/>
                  <a:gd name="T53" fmla="*/ 19 h 69"/>
                  <a:gd name="T54" fmla="*/ 9 w 45"/>
                  <a:gd name="T55" fmla="*/ 69 h 69"/>
                  <a:gd name="T56" fmla="*/ 0 w 45"/>
                  <a:gd name="T57" fmla="*/ 25 h 69"/>
                  <a:gd name="T58" fmla="*/ 0 w 45"/>
                  <a:gd name="T59" fmla="*/ 15 h 69"/>
                  <a:gd name="T60" fmla="*/ 7 w 45"/>
                  <a:gd name="T61" fmla="*/ 6 h 69"/>
                  <a:gd name="T62" fmla="*/ 13 w 45"/>
                  <a:gd name="T63" fmla="*/ 2 h 69"/>
                  <a:gd name="T64" fmla="*/ 24 w 45"/>
                  <a:gd name="T6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69">
                    <a:moveTo>
                      <a:pt x="24" y="0"/>
                    </a:moveTo>
                    <a:lnTo>
                      <a:pt x="28" y="0"/>
                    </a:lnTo>
                    <a:lnTo>
                      <a:pt x="32" y="2"/>
                    </a:lnTo>
                    <a:lnTo>
                      <a:pt x="36" y="4"/>
                    </a:lnTo>
                    <a:lnTo>
                      <a:pt x="40" y="6"/>
                    </a:lnTo>
                    <a:lnTo>
                      <a:pt x="42" y="8"/>
                    </a:lnTo>
                    <a:lnTo>
                      <a:pt x="44" y="11"/>
                    </a:lnTo>
                    <a:lnTo>
                      <a:pt x="45" y="15"/>
                    </a:lnTo>
                    <a:lnTo>
                      <a:pt x="45" y="21"/>
                    </a:lnTo>
                    <a:lnTo>
                      <a:pt x="45" y="25"/>
                    </a:lnTo>
                    <a:lnTo>
                      <a:pt x="44" y="29"/>
                    </a:lnTo>
                    <a:lnTo>
                      <a:pt x="40" y="33"/>
                    </a:lnTo>
                    <a:lnTo>
                      <a:pt x="38" y="34"/>
                    </a:lnTo>
                    <a:lnTo>
                      <a:pt x="40" y="36"/>
                    </a:lnTo>
                    <a:lnTo>
                      <a:pt x="44" y="40"/>
                    </a:lnTo>
                    <a:lnTo>
                      <a:pt x="45" y="44"/>
                    </a:lnTo>
                    <a:lnTo>
                      <a:pt x="45" y="48"/>
                    </a:lnTo>
                    <a:lnTo>
                      <a:pt x="45" y="69"/>
                    </a:lnTo>
                    <a:lnTo>
                      <a:pt x="36" y="69"/>
                    </a:lnTo>
                    <a:lnTo>
                      <a:pt x="36" y="50"/>
                    </a:lnTo>
                    <a:lnTo>
                      <a:pt x="36" y="48"/>
                    </a:lnTo>
                    <a:lnTo>
                      <a:pt x="36" y="46"/>
                    </a:lnTo>
                    <a:lnTo>
                      <a:pt x="34" y="44"/>
                    </a:lnTo>
                    <a:lnTo>
                      <a:pt x="32" y="42"/>
                    </a:lnTo>
                    <a:lnTo>
                      <a:pt x="30" y="42"/>
                    </a:lnTo>
                    <a:lnTo>
                      <a:pt x="28" y="40"/>
                    </a:lnTo>
                    <a:lnTo>
                      <a:pt x="26" y="40"/>
                    </a:lnTo>
                    <a:lnTo>
                      <a:pt x="23" y="40"/>
                    </a:lnTo>
                    <a:lnTo>
                      <a:pt x="13" y="40"/>
                    </a:lnTo>
                    <a:lnTo>
                      <a:pt x="13" y="31"/>
                    </a:lnTo>
                    <a:lnTo>
                      <a:pt x="21" y="31"/>
                    </a:lnTo>
                    <a:lnTo>
                      <a:pt x="23" y="31"/>
                    </a:lnTo>
                    <a:lnTo>
                      <a:pt x="26" y="31"/>
                    </a:lnTo>
                    <a:lnTo>
                      <a:pt x="28" y="31"/>
                    </a:lnTo>
                    <a:lnTo>
                      <a:pt x="30" y="29"/>
                    </a:lnTo>
                    <a:lnTo>
                      <a:pt x="32" y="27"/>
                    </a:lnTo>
                    <a:lnTo>
                      <a:pt x="34" y="25"/>
                    </a:lnTo>
                    <a:lnTo>
                      <a:pt x="36" y="23"/>
                    </a:lnTo>
                    <a:lnTo>
                      <a:pt x="36" y="19"/>
                    </a:lnTo>
                    <a:lnTo>
                      <a:pt x="36" y="17"/>
                    </a:lnTo>
                    <a:lnTo>
                      <a:pt x="36" y="15"/>
                    </a:lnTo>
                    <a:lnTo>
                      <a:pt x="34" y="13"/>
                    </a:lnTo>
                    <a:lnTo>
                      <a:pt x="32" y="11"/>
                    </a:lnTo>
                    <a:lnTo>
                      <a:pt x="30" y="9"/>
                    </a:lnTo>
                    <a:lnTo>
                      <a:pt x="28" y="9"/>
                    </a:lnTo>
                    <a:lnTo>
                      <a:pt x="24" y="9"/>
                    </a:lnTo>
                    <a:lnTo>
                      <a:pt x="23" y="8"/>
                    </a:lnTo>
                    <a:lnTo>
                      <a:pt x="21" y="8"/>
                    </a:lnTo>
                    <a:lnTo>
                      <a:pt x="17" y="9"/>
                    </a:lnTo>
                    <a:lnTo>
                      <a:pt x="15" y="9"/>
                    </a:lnTo>
                    <a:lnTo>
                      <a:pt x="13" y="11"/>
                    </a:lnTo>
                    <a:lnTo>
                      <a:pt x="11" y="15"/>
                    </a:lnTo>
                    <a:lnTo>
                      <a:pt x="9" y="17"/>
                    </a:lnTo>
                    <a:lnTo>
                      <a:pt x="9" y="19"/>
                    </a:lnTo>
                    <a:lnTo>
                      <a:pt x="9" y="21"/>
                    </a:lnTo>
                    <a:lnTo>
                      <a:pt x="9" y="69"/>
                    </a:lnTo>
                    <a:lnTo>
                      <a:pt x="0" y="69"/>
                    </a:lnTo>
                    <a:lnTo>
                      <a:pt x="0" y="25"/>
                    </a:lnTo>
                    <a:lnTo>
                      <a:pt x="0" y="19"/>
                    </a:lnTo>
                    <a:lnTo>
                      <a:pt x="0" y="15"/>
                    </a:lnTo>
                    <a:lnTo>
                      <a:pt x="3" y="9"/>
                    </a:lnTo>
                    <a:lnTo>
                      <a:pt x="7" y="6"/>
                    </a:lnTo>
                    <a:lnTo>
                      <a:pt x="9" y="4"/>
                    </a:lnTo>
                    <a:lnTo>
                      <a:pt x="13" y="2"/>
                    </a:lnTo>
                    <a:lnTo>
                      <a:pt x="19" y="0"/>
                    </a:lnTo>
                    <a:lnTo>
                      <a:pt x="24" y="0"/>
                    </a:lnTo>
                    <a:close/>
                  </a:path>
                </a:pathLst>
              </a:custGeom>
              <a:solidFill>
                <a:srgbClr val="ABABAB"/>
              </a:solidFill>
              <a:ln w="1588">
                <a:solidFill>
                  <a:srgbClr val="ABABAB"/>
                </a:solidFill>
                <a:prstDash val="solid"/>
                <a:round/>
                <a:headEnd/>
                <a:tailEnd/>
              </a:ln>
            </p:spPr>
            <p:txBody>
              <a:bodyPr/>
              <a:lstStyle/>
              <a:p>
                <a:endParaRPr lang="en-AU"/>
              </a:p>
            </p:txBody>
          </p:sp>
          <p:sp>
            <p:nvSpPr>
              <p:cNvPr id="5663" name="Freeform 543"/>
              <p:cNvSpPr>
                <a:spLocks/>
              </p:cNvSpPr>
              <p:nvPr/>
            </p:nvSpPr>
            <p:spPr bwMode="auto">
              <a:xfrm>
                <a:off x="5146" y="718"/>
                <a:ext cx="25" cy="36"/>
              </a:xfrm>
              <a:custGeom>
                <a:avLst/>
                <a:gdLst>
                  <a:gd name="T0" fmla="*/ 0 w 50"/>
                  <a:gd name="T1" fmla="*/ 71 h 73"/>
                  <a:gd name="T2" fmla="*/ 0 w 50"/>
                  <a:gd name="T3" fmla="*/ 48 h 73"/>
                  <a:gd name="T4" fmla="*/ 0 w 50"/>
                  <a:gd name="T5" fmla="*/ 25 h 73"/>
                  <a:gd name="T6" fmla="*/ 0 w 50"/>
                  <a:gd name="T7" fmla="*/ 19 h 73"/>
                  <a:gd name="T8" fmla="*/ 2 w 50"/>
                  <a:gd name="T9" fmla="*/ 13 h 73"/>
                  <a:gd name="T10" fmla="*/ 4 w 50"/>
                  <a:gd name="T11" fmla="*/ 10 h 73"/>
                  <a:gd name="T12" fmla="*/ 6 w 50"/>
                  <a:gd name="T13" fmla="*/ 8 h 73"/>
                  <a:gd name="T14" fmla="*/ 10 w 50"/>
                  <a:gd name="T15" fmla="*/ 4 h 73"/>
                  <a:gd name="T16" fmla="*/ 14 w 50"/>
                  <a:gd name="T17" fmla="*/ 2 h 73"/>
                  <a:gd name="T18" fmla="*/ 19 w 50"/>
                  <a:gd name="T19" fmla="*/ 2 h 73"/>
                  <a:gd name="T20" fmla="*/ 25 w 50"/>
                  <a:gd name="T21" fmla="*/ 0 h 73"/>
                  <a:gd name="T22" fmla="*/ 31 w 50"/>
                  <a:gd name="T23" fmla="*/ 2 h 73"/>
                  <a:gd name="T24" fmla="*/ 35 w 50"/>
                  <a:gd name="T25" fmla="*/ 4 h 73"/>
                  <a:gd name="T26" fmla="*/ 40 w 50"/>
                  <a:gd name="T27" fmla="*/ 6 h 73"/>
                  <a:gd name="T28" fmla="*/ 44 w 50"/>
                  <a:gd name="T29" fmla="*/ 10 h 73"/>
                  <a:gd name="T30" fmla="*/ 46 w 50"/>
                  <a:gd name="T31" fmla="*/ 13 h 73"/>
                  <a:gd name="T32" fmla="*/ 48 w 50"/>
                  <a:gd name="T33" fmla="*/ 19 h 73"/>
                  <a:gd name="T34" fmla="*/ 50 w 50"/>
                  <a:gd name="T35" fmla="*/ 23 h 73"/>
                  <a:gd name="T36" fmla="*/ 50 w 50"/>
                  <a:gd name="T37" fmla="*/ 31 h 73"/>
                  <a:gd name="T38" fmla="*/ 50 w 50"/>
                  <a:gd name="T39" fmla="*/ 50 h 73"/>
                  <a:gd name="T40" fmla="*/ 50 w 50"/>
                  <a:gd name="T41" fmla="*/ 73 h 73"/>
                  <a:gd name="T42" fmla="*/ 40 w 50"/>
                  <a:gd name="T43" fmla="*/ 73 h 73"/>
                  <a:gd name="T44" fmla="*/ 40 w 50"/>
                  <a:gd name="T45" fmla="*/ 56 h 73"/>
                  <a:gd name="T46" fmla="*/ 40 w 50"/>
                  <a:gd name="T47" fmla="*/ 40 h 73"/>
                  <a:gd name="T48" fmla="*/ 14 w 50"/>
                  <a:gd name="T49" fmla="*/ 38 h 73"/>
                  <a:gd name="T50" fmla="*/ 14 w 50"/>
                  <a:gd name="T51" fmla="*/ 31 h 73"/>
                  <a:gd name="T52" fmla="*/ 40 w 50"/>
                  <a:gd name="T53" fmla="*/ 31 h 73"/>
                  <a:gd name="T54" fmla="*/ 40 w 50"/>
                  <a:gd name="T55" fmla="*/ 25 h 73"/>
                  <a:gd name="T56" fmla="*/ 40 w 50"/>
                  <a:gd name="T57" fmla="*/ 21 h 73"/>
                  <a:gd name="T58" fmla="*/ 39 w 50"/>
                  <a:gd name="T59" fmla="*/ 19 h 73"/>
                  <a:gd name="T60" fmla="*/ 37 w 50"/>
                  <a:gd name="T61" fmla="*/ 15 h 73"/>
                  <a:gd name="T62" fmla="*/ 35 w 50"/>
                  <a:gd name="T63" fmla="*/ 13 h 73"/>
                  <a:gd name="T64" fmla="*/ 31 w 50"/>
                  <a:gd name="T65" fmla="*/ 12 h 73"/>
                  <a:gd name="T66" fmla="*/ 27 w 50"/>
                  <a:gd name="T67" fmla="*/ 10 h 73"/>
                  <a:gd name="T68" fmla="*/ 21 w 50"/>
                  <a:gd name="T69" fmla="*/ 10 h 73"/>
                  <a:gd name="T70" fmla="*/ 18 w 50"/>
                  <a:gd name="T71" fmla="*/ 12 h 73"/>
                  <a:gd name="T72" fmla="*/ 12 w 50"/>
                  <a:gd name="T73" fmla="*/ 15 h 73"/>
                  <a:gd name="T74" fmla="*/ 10 w 50"/>
                  <a:gd name="T75" fmla="*/ 21 h 73"/>
                  <a:gd name="T76" fmla="*/ 10 w 50"/>
                  <a:gd name="T77" fmla="*/ 25 h 73"/>
                  <a:gd name="T78" fmla="*/ 10 w 50"/>
                  <a:gd name="T79" fmla="*/ 48 h 73"/>
                  <a:gd name="T80" fmla="*/ 10 w 50"/>
                  <a:gd name="T81" fmla="*/ 71 h 73"/>
                  <a:gd name="T82" fmla="*/ 0 w 50"/>
                  <a:gd name="T83" fmla="*/ 7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 h="73">
                    <a:moveTo>
                      <a:pt x="0" y="71"/>
                    </a:moveTo>
                    <a:lnTo>
                      <a:pt x="0" y="48"/>
                    </a:lnTo>
                    <a:lnTo>
                      <a:pt x="0" y="25"/>
                    </a:lnTo>
                    <a:lnTo>
                      <a:pt x="0" y="19"/>
                    </a:lnTo>
                    <a:lnTo>
                      <a:pt x="2" y="13"/>
                    </a:lnTo>
                    <a:lnTo>
                      <a:pt x="4" y="10"/>
                    </a:lnTo>
                    <a:lnTo>
                      <a:pt x="6" y="8"/>
                    </a:lnTo>
                    <a:lnTo>
                      <a:pt x="10" y="4"/>
                    </a:lnTo>
                    <a:lnTo>
                      <a:pt x="14" y="2"/>
                    </a:lnTo>
                    <a:lnTo>
                      <a:pt x="19" y="2"/>
                    </a:lnTo>
                    <a:lnTo>
                      <a:pt x="25" y="0"/>
                    </a:lnTo>
                    <a:lnTo>
                      <a:pt x="31" y="2"/>
                    </a:lnTo>
                    <a:lnTo>
                      <a:pt x="35" y="4"/>
                    </a:lnTo>
                    <a:lnTo>
                      <a:pt x="40" y="6"/>
                    </a:lnTo>
                    <a:lnTo>
                      <a:pt x="44" y="10"/>
                    </a:lnTo>
                    <a:lnTo>
                      <a:pt x="46" y="13"/>
                    </a:lnTo>
                    <a:lnTo>
                      <a:pt x="48" y="19"/>
                    </a:lnTo>
                    <a:lnTo>
                      <a:pt x="50" y="23"/>
                    </a:lnTo>
                    <a:lnTo>
                      <a:pt x="50" y="31"/>
                    </a:lnTo>
                    <a:lnTo>
                      <a:pt x="50" y="50"/>
                    </a:lnTo>
                    <a:lnTo>
                      <a:pt x="50" y="73"/>
                    </a:lnTo>
                    <a:lnTo>
                      <a:pt x="40" y="73"/>
                    </a:lnTo>
                    <a:lnTo>
                      <a:pt x="40" y="56"/>
                    </a:lnTo>
                    <a:lnTo>
                      <a:pt x="40" y="40"/>
                    </a:lnTo>
                    <a:lnTo>
                      <a:pt x="14" y="38"/>
                    </a:lnTo>
                    <a:lnTo>
                      <a:pt x="14" y="31"/>
                    </a:lnTo>
                    <a:lnTo>
                      <a:pt x="40" y="31"/>
                    </a:lnTo>
                    <a:lnTo>
                      <a:pt x="40" y="25"/>
                    </a:lnTo>
                    <a:lnTo>
                      <a:pt x="40" y="21"/>
                    </a:lnTo>
                    <a:lnTo>
                      <a:pt x="39" y="19"/>
                    </a:lnTo>
                    <a:lnTo>
                      <a:pt x="37" y="15"/>
                    </a:lnTo>
                    <a:lnTo>
                      <a:pt x="35" y="13"/>
                    </a:lnTo>
                    <a:lnTo>
                      <a:pt x="31" y="12"/>
                    </a:lnTo>
                    <a:lnTo>
                      <a:pt x="27" y="10"/>
                    </a:lnTo>
                    <a:lnTo>
                      <a:pt x="21" y="10"/>
                    </a:lnTo>
                    <a:lnTo>
                      <a:pt x="18" y="12"/>
                    </a:lnTo>
                    <a:lnTo>
                      <a:pt x="12" y="15"/>
                    </a:lnTo>
                    <a:lnTo>
                      <a:pt x="10" y="21"/>
                    </a:lnTo>
                    <a:lnTo>
                      <a:pt x="10" y="25"/>
                    </a:lnTo>
                    <a:lnTo>
                      <a:pt x="10" y="48"/>
                    </a:lnTo>
                    <a:lnTo>
                      <a:pt x="10" y="71"/>
                    </a:lnTo>
                    <a:lnTo>
                      <a:pt x="0" y="71"/>
                    </a:lnTo>
                    <a:close/>
                  </a:path>
                </a:pathLst>
              </a:custGeom>
              <a:solidFill>
                <a:srgbClr val="ABABAB"/>
              </a:solidFill>
              <a:ln w="1588">
                <a:solidFill>
                  <a:srgbClr val="ABABAB"/>
                </a:solidFill>
                <a:prstDash val="solid"/>
                <a:round/>
                <a:headEnd/>
                <a:tailEnd/>
              </a:ln>
            </p:spPr>
            <p:txBody>
              <a:bodyPr/>
              <a:lstStyle/>
              <a:p>
                <a:endParaRPr lang="en-AU"/>
              </a:p>
            </p:txBody>
          </p:sp>
          <p:sp>
            <p:nvSpPr>
              <p:cNvPr id="5664" name="Freeform 544"/>
              <p:cNvSpPr>
                <a:spLocks/>
              </p:cNvSpPr>
              <p:nvPr/>
            </p:nvSpPr>
            <p:spPr bwMode="auto">
              <a:xfrm>
                <a:off x="5100" y="716"/>
                <a:ext cx="43" cy="37"/>
              </a:xfrm>
              <a:custGeom>
                <a:avLst/>
                <a:gdLst>
                  <a:gd name="T0" fmla="*/ 0 w 86"/>
                  <a:gd name="T1" fmla="*/ 73 h 75"/>
                  <a:gd name="T2" fmla="*/ 5 w 86"/>
                  <a:gd name="T3" fmla="*/ 41 h 75"/>
                  <a:gd name="T4" fmla="*/ 9 w 86"/>
                  <a:gd name="T5" fmla="*/ 10 h 75"/>
                  <a:gd name="T6" fmla="*/ 9 w 86"/>
                  <a:gd name="T7" fmla="*/ 6 h 75"/>
                  <a:gd name="T8" fmla="*/ 13 w 86"/>
                  <a:gd name="T9" fmla="*/ 4 h 75"/>
                  <a:gd name="T10" fmla="*/ 15 w 86"/>
                  <a:gd name="T11" fmla="*/ 2 h 75"/>
                  <a:gd name="T12" fmla="*/ 19 w 86"/>
                  <a:gd name="T13" fmla="*/ 0 h 75"/>
                  <a:gd name="T14" fmla="*/ 21 w 86"/>
                  <a:gd name="T15" fmla="*/ 2 h 75"/>
                  <a:gd name="T16" fmla="*/ 24 w 86"/>
                  <a:gd name="T17" fmla="*/ 4 h 75"/>
                  <a:gd name="T18" fmla="*/ 26 w 86"/>
                  <a:gd name="T19" fmla="*/ 6 h 75"/>
                  <a:gd name="T20" fmla="*/ 28 w 86"/>
                  <a:gd name="T21" fmla="*/ 10 h 75"/>
                  <a:gd name="T22" fmla="*/ 36 w 86"/>
                  <a:gd name="T23" fmla="*/ 33 h 75"/>
                  <a:gd name="T24" fmla="*/ 43 w 86"/>
                  <a:gd name="T25" fmla="*/ 58 h 75"/>
                  <a:gd name="T26" fmla="*/ 51 w 86"/>
                  <a:gd name="T27" fmla="*/ 35 h 75"/>
                  <a:gd name="T28" fmla="*/ 59 w 86"/>
                  <a:gd name="T29" fmla="*/ 12 h 75"/>
                  <a:gd name="T30" fmla="*/ 61 w 86"/>
                  <a:gd name="T31" fmla="*/ 8 h 75"/>
                  <a:gd name="T32" fmla="*/ 63 w 86"/>
                  <a:gd name="T33" fmla="*/ 6 h 75"/>
                  <a:gd name="T34" fmla="*/ 65 w 86"/>
                  <a:gd name="T35" fmla="*/ 4 h 75"/>
                  <a:gd name="T36" fmla="*/ 68 w 86"/>
                  <a:gd name="T37" fmla="*/ 4 h 75"/>
                  <a:gd name="T38" fmla="*/ 72 w 86"/>
                  <a:gd name="T39" fmla="*/ 4 h 75"/>
                  <a:gd name="T40" fmla="*/ 74 w 86"/>
                  <a:gd name="T41" fmla="*/ 6 h 75"/>
                  <a:gd name="T42" fmla="*/ 76 w 86"/>
                  <a:gd name="T43" fmla="*/ 8 h 75"/>
                  <a:gd name="T44" fmla="*/ 78 w 86"/>
                  <a:gd name="T45" fmla="*/ 12 h 75"/>
                  <a:gd name="T46" fmla="*/ 82 w 86"/>
                  <a:gd name="T47" fmla="*/ 42 h 75"/>
                  <a:gd name="T48" fmla="*/ 86 w 86"/>
                  <a:gd name="T49" fmla="*/ 75 h 75"/>
                  <a:gd name="T50" fmla="*/ 74 w 86"/>
                  <a:gd name="T51" fmla="*/ 75 h 75"/>
                  <a:gd name="T52" fmla="*/ 72 w 86"/>
                  <a:gd name="T53" fmla="*/ 46 h 75"/>
                  <a:gd name="T54" fmla="*/ 68 w 86"/>
                  <a:gd name="T55" fmla="*/ 17 h 75"/>
                  <a:gd name="T56" fmla="*/ 59 w 86"/>
                  <a:gd name="T57" fmla="*/ 42 h 75"/>
                  <a:gd name="T58" fmla="*/ 51 w 86"/>
                  <a:gd name="T59" fmla="*/ 69 h 75"/>
                  <a:gd name="T60" fmla="*/ 49 w 86"/>
                  <a:gd name="T61" fmla="*/ 71 h 75"/>
                  <a:gd name="T62" fmla="*/ 49 w 86"/>
                  <a:gd name="T63" fmla="*/ 73 h 75"/>
                  <a:gd name="T64" fmla="*/ 45 w 86"/>
                  <a:gd name="T65" fmla="*/ 73 h 75"/>
                  <a:gd name="T66" fmla="*/ 43 w 86"/>
                  <a:gd name="T67" fmla="*/ 73 h 75"/>
                  <a:gd name="T68" fmla="*/ 42 w 86"/>
                  <a:gd name="T69" fmla="*/ 73 h 75"/>
                  <a:gd name="T70" fmla="*/ 40 w 86"/>
                  <a:gd name="T71" fmla="*/ 73 h 75"/>
                  <a:gd name="T72" fmla="*/ 38 w 86"/>
                  <a:gd name="T73" fmla="*/ 71 h 75"/>
                  <a:gd name="T74" fmla="*/ 36 w 86"/>
                  <a:gd name="T75" fmla="*/ 69 h 75"/>
                  <a:gd name="T76" fmla="*/ 28 w 86"/>
                  <a:gd name="T77" fmla="*/ 42 h 75"/>
                  <a:gd name="T78" fmla="*/ 19 w 86"/>
                  <a:gd name="T79" fmla="*/ 14 h 75"/>
                  <a:gd name="T80" fmla="*/ 15 w 86"/>
                  <a:gd name="T81" fmla="*/ 44 h 75"/>
                  <a:gd name="T82" fmla="*/ 11 w 86"/>
                  <a:gd name="T83" fmla="*/ 73 h 75"/>
                  <a:gd name="T84" fmla="*/ 0 w 86"/>
                  <a:gd name="T85"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75">
                    <a:moveTo>
                      <a:pt x="0" y="73"/>
                    </a:moveTo>
                    <a:lnTo>
                      <a:pt x="5" y="41"/>
                    </a:lnTo>
                    <a:lnTo>
                      <a:pt x="9" y="10"/>
                    </a:lnTo>
                    <a:lnTo>
                      <a:pt x="9" y="6"/>
                    </a:lnTo>
                    <a:lnTo>
                      <a:pt x="13" y="4"/>
                    </a:lnTo>
                    <a:lnTo>
                      <a:pt x="15" y="2"/>
                    </a:lnTo>
                    <a:lnTo>
                      <a:pt x="19" y="0"/>
                    </a:lnTo>
                    <a:lnTo>
                      <a:pt x="21" y="2"/>
                    </a:lnTo>
                    <a:lnTo>
                      <a:pt x="24" y="4"/>
                    </a:lnTo>
                    <a:lnTo>
                      <a:pt x="26" y="6"/>
                    </a:lnTo>
                    <a:lnTo>
                      <a:pt x="28" y="10"/>
                    </a:lnTo>
                    <a:lnTo>
                      <a:pt x="36" y="33"/>
                    </a:lnTo>
                    <a:lnTo>
                      <a:pt x="43" y="58"/>
                    </a:lnTo>
                    <a:lnTo>
                      <a:pt x="51" y="35"/>
                    </a:lnTo>
                    <a:lnTo>
                      <a:pt x="59" y="12"/>
                    </a:lnTo>
                    <a:lnTo>
                      <a:pt x="61" y="8"/>
                    </a:lnTo>
                    <a:lnTo>
                      <a:pt x="63" y="6"/>
                    </a:lnTo>
                    <a:lnTo>
                      <a:pt x="65" y="4"/>
                    </a:lnTo>
                    <a:lnTo>
                      <a:pt x="68" y="4"/>
                    </a:lnTo>
                    <a:lnTo>
                      <a:pt x="72" y="4"/>
                    </a:lnTo>
                    <a:lnTo>
                      <a:pt x="74" y="6"/>
                    </a:lnTo>
                    <a:lnTo>
                      <a:pt x="76" y="8"/>
                    </a:lnTo>
                    <a:lnTo>
                      <a:pt x="78" y="12"/>
                    </a:lnTo>
                    <a:lnTo>
                      <a:pt x="82" y="42"/>
                    </a:lnTo>
                    <a:lnTo>
                      <a:pt x="86" y="75"/>
                    </a:lnTo>
                    <a:lnTo>
                      <a:pt x="74" y="75"/>
                    </a:lnTo>
                    <a:lnTo>
                      <a:pt x="72" y="46"/>
                    </a:lnTo>
                    <a:lnTo>
                      <a:pt x="68" y="17"/>
                    </a:lnTo>
                    <a:lnTo>
                      <a:pt x="59" y="42"/>
                    </a:lnTo>
                    <a:lnTo>
                      <a:pt x="51" y="69"/>
                    </a:lnTo>
                    <a:lnTo>
                      <a:pt x="49" y="71"/>
                    </a:lnTo>
                    <a:lnTo>
                      <a:pt x="49" y="73"/>
                    </a:lnTo>
                    <a:lnTo>
                      <a:pt x="45" y="73"/>
                    </a:lnTo>
                    <a:lnTo>
                      <a:pt x="43" y="73"/>
                    </a:lnTo>
                    <a:lnTo>
                      <a:pt x="42" y="73"/>
                    </a:lnTo>
                    <a:lnTo>
                      <a:pt x="40" y="73"/>
                    </a:lnTo>
                    <a:lnTo>
                      <a:pt x="38" y="71"/>
                    </a:lnTo>
                    <a:lnTo>
                      <a:pt x="36" y="69"/>
                    </a:lnTo>
                    <a:lnTo>
                      <a:pt x="28" y="42"/>
                    </a:lnTo>
                    <a:lnTo>
                      <a:pt x="19" y="14"/>
                    </a:lnTo>
                    <a:lnTo>
                      <a:pt x="15" y="44"/>
                    </a:lnTo>
                    <a:lnTo>
                      <a:pt x="11" y="73"/>
                    </a:lnTo>
                    <a:lnTo>
                      <a:pt x="0" y="73"/>
                    </a:lnTo>
                    <a:close/>
                  </a:path>
                </a:pathLst>
              </a:custGeom>
              <a:solidFill>
                <a:srgbClr val="ABABAB"/>
              </a:solidFill>
              <a:ln w="1588">
                <a:solidFill>
                  <a:srgbClr val="ABABAB"/>
                </a:solidFill>
                <a:prstDash val="solid"/>
                <a:round/>
                <a:headEnd/>
                <a:tailEnd/>
              </a:ln>
            </p:spPr>
            <p:txBody>
              <a:bodyPr/>
              <a:lstStyle/>
              <a:p>
                <a:endParaRPr lang="en-AU"/>
              </a:p>
            </p:txBody>
          </p:sp>
          <p:sp>
            <p:nvSpPr>
              <p:cNvPr id="5665" name="Freeform 545"/>
              <p:cNvSpPr>
                <a:spLocks/>
              </p:cNvSpPr>
              <p:nvPr/>
            </p:nvSpPr>
            <p:spPr bwMode="auto">
              <a:xfrm>
                <a:off x="5257" y="718"/>
                <a:ext cx="21" cy="33"/>
              </a:xfrm>
              <a:custGeom>
                <a:avLst/>
                <a:gdLst>
                  <a:gd name="T0" fmla="*/ 0 w 42"/>
                  <a:gd name="T1" fmla="*/ 8 h 65"/>
                  <a:gd name="T2" fmla="*/ 0 w 42"/>
                  <a:gd name="T3" fmla="*/ 0 h 65"/>
                  <a:gd name="T4" fmla="*/ 42 w 42"/>
                  <a:gd name="T5" fmla="*/ 2 h 65"/>
                  <a:gd name="T6" fmla="*/ 42 w 42"/>
                  <a:gd name="T7" fmla="*/ 10 h 65"/>
                  <a:gd name="T8" fmla="*/ 27 w 42"/>
                  <a:gd name="T9" fmla="*/ 10 h 65"/>
                  <a:gd name="T10" fmla="*/ 27 w 42"/>
                  <a:gd name="T11" fmla="*/ 65 h 65"/>
                  <a:gd name="T12" fmla="*/ 17 w 42"/>
                  <a:gd name="T13" fmla="*/ 65 h 65"/>
                  <a:gd name="T14" fmla="*/ 15 w 42"/>
                  <a:gd name="T15" fmla="*/ 10 h 65"/>
                  <a:gd name="T16" fmla="*/ 0 w 42"/>
                  <a:gd name="T17"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5">
                    <a:moveTo>
                      <a:pt x="0" y="8"/>
                    </a:moveTo>
                    <a:lnTo>
                      <a:pt x="0" y="0"/>
                    </a:lnTo>
                    <a:lnTo>
                      <a:pt x="42" y="2"/>
                    </a:lnTo>
                    <a:lnTo>
                      <a:pt x="42" y="10"/>
                    </a:lnTo>
                    <a:lnTo>
                      <a:pt x="27" y="10"/>
                    </a:lnTo>
                    <a:lnTo>
                      <a:pt x="27" y="65"/>
                    </a:lnTo>
                    <a:lnTo>
                      <a:pt x="17" y="65"/>
                    </a:lnTo>
                    <a:lnTo>
                      <a:pt x="15" y="10"/>
                    </a:lnTo>
                    <a:lnTo>
                      <a:pt x="0" y="8"/>
                    </a:lnTo>
                    <a:close/>
                  </a:path>
                </a:pathLst>
              </a:custGeom>
              <a:solidFill>
                <a:srgbClr val="FF0000"/>
              </a:solidFill>
              <a:ln w="1588">
                <a:solidFill>
                  <a:srgbClr val="FF0000"/>
                </a:solidFill>
                <a:prstDash val="solid"/>
                <a:round/>
                <a:headEnd/>
                <a:tailEnd/>
              </a:ln>
            </p:spPr>
            <p:txBody>
              <a:bodyPr/>
              <a:lstStyle/>
              <a:p>
                <a:endParaRPr lang="en-AU"/>
              </a:p>
            </p:txBody>
          </p:sp>
          <p:sp>
            <p:nvSpPr>
              <p:cNvPr id="5666" name="Freeform 546"/>
              <p:cNvSpPr>
                <a:spLocks/>
              </p:cNvSpPr>
              <p:nvPr/>
            </p:nvSpPr>
            <p:spPr bwMode="auto">
              <a:xfrm>
                <a:off x="5234" y="718"/>
                <a:ext cx="21" cy="33"/>
              </a:xfrm>
              <a:custGeom>
                <a:avLst/>
                <a:gdLst>
                  <a:gd name="T0" fmla="*/ 0 w 42"/>
                  <a:gd name="T1" fmla="*/ 29 h 65"/>
                  <a:gd name="T2" fmla="*/ 2 w 42"/>
                  <a:gd name="T3" fmla="*/ 21 h 65"/>
                  <a:gd name="T4" fmla="*/ 4 w 42"/>
                  <a:gd name="T5" fmla="*/ 13 h 65"/>
                  <a:gd name="T6" fmla="*/ 8 w 42"/>
                  <a:gd name="T7" fmla="*/ 10 h 65"/>
                  <a:gd name="T8" fmla="*/ 12 w 42"/>
                  <a:gd name="T9" fmla="*/ 6 h 65"/>
                  <a:gd name="T10" fmla="*/ 17 w 42"/>
                  <a:gd name="T11" fmla="*/ 4 h 65"/>
                  <a:gd name="T12" fmla="*/ 21 w 42"/>
                  <a:gd name="T13" fmla="*/ 2 h 65"/>
                  <a:gd name="T14" fmla="*/ 25 w 42"/>
                  <a:gd name="T15" fmla="*/ 0 h 65"/>
                  <a:gd name="T16" fmla="*/ 29 w 42"/>
                  <a:gd name="T17" fmla="*/ 0 h 65"/>
                  <a:gd name="T18" fmla="*/ 33 w 42"/>
                  <a:gd name="T19" fmla="*/ 0 h 65"/>
                  <a:gd name="T20" fmla="*/ 37 w 42"/>
                  <a:gd name="T21" fmla="*/ 0 h 65"/>
                  <a:gd name="T22" fmla="*/ 37 w 42"/>
                  <a:gd name="T23" fmla="*/ 0 h 65"/>
                  <a:gd name="T24" fmla="*/ 39 w 42"/>
                  <a:gd name="T25" fmla="*/ 0 h 65"/>
                  <a:gd name="T26" fmla="*/ 40 w 42"/>
                  <a:gd name="T27" fmla="*/ 0 h 65"/>
                  <a:gd name="T28" fmla="*/ 40 w 42"/>
                  <a:gd name="T29" fmla="*/ 0 h 65"/>
                  <a:gd name="T30" fmla="*/ 42 w 42"/>
                  <a:gd name="T31" fmla="*/ 0 h 65"/>
                  <a:gd name="T32" fmla="*/ 42 w 42"/>
                  <a:gd name="T33" fmla="*/ 8 h 65"/>
                  <a:gd name="T34" fmla="*/ 42 w 42"/>
                  <a:gd name="T35" fmla="*/ 8 h 65"/>
                  <a:gd name="T36" fmla="*/ 40 w 42"/>
                  <a:gd name="T37" fmla="*/ 8 h 65"/>
                  <a:gd name="T38" fmla="*/ 40 w 42"/>
                  <a:gd name="T39" fmla="*/ 8 h 65"/>
                  <a:gd name="T40" fmla="*/ 39 w 42"/>
                  <a:gd name="T41" fmla="*/ 8 h 65"/>
                  <a:gd name="T42" fmla="*/ 37 w 42"/>
                  <a:gd name="T43" fmla="*/ 8 h 65"/>
                  <a:gd name="T44" fmla="*/ 31 w 42"/>
                  <a:gd name="T45" fmla="*/ 10 h 65"/>
                  <a:gd name="T46" fmla="*/ 23 w 42"/>
                  <a:gd name="T47" fmla="*/ 11 h 65"/>
                  <a:gd name="T48" fmla="*/ 17 w 42"/>
                  <a:gd name="T49" fmla="*/ 15 h 65"/>
                  <a:gd name="T50" fmla="*/ 14 w 42"/>
                  <a:gd name="T51" fmla="*/ 19 h 65"/>
                  <a:gd name="T52" fmla="*/ 12 w 42"/>
                  <a:gd name="T53" fmla="*/ 23 h 65"/>
                  <a:gd name="T54" fmla="*/ 42 w 42"/>
                  <a:gd name="T55" fmla="*/ 35 h 65"/>
                  <a:gd name="T56" fmla="*/ 10 w 42"/>
                  <a:gd name="T57" fmla="*/ 36 h 65"/>
                  <a:gd name="T58" fmla="*/ 12 w 42"/>
                  <a:gd name="T59" fmla="*/ 38 h 65"/>
                  <a:gd name="T60" fmla="*/ 12 w 42"/>
                  <a:gd name="T61" fmla="*/ 42 h 65"/>
                  <a:gd name="T62" fmla="*/ 14 w 42"/>
                  <a:gd name="T63" fmla="*/ 44 h 65"/>
                  <a:gd name="T64" fmla="*/ 16 w 42"/>
                  <a:gd name="T65" fmla="*/ 46 h 65"/>
                  <a:gd name="T66" fmla="*/ 17 w 42"/>
                  <a:gd name="T67" fmla="*/ 50 h 65"/>
                  <a:gd name="T68" fmla="*/ 21 w 42"/>
                  <a:gd name="T69" fmla="*/ 52 h 65"/>
                  <a:gd name="T70" fmla="*/ 23 w 42"/>
                  <a:gd name="T71" fmla="*/ 54 h 65"/>
                  <a:gd name="T72" fmla="*/ 27 w 42"/>
                  <a:gd name="T73" fmla="*/ 56 h 65"/>
                  <a:gd name="T74" fmla="*/ 31 w 42"/>
                  <a:gd name="T75" fmla="*/ 58 h 65"/>
                  <a:gd name="T76" fmla="*/ 35 w 42"/>
                  <a:gd name="T77" fmla="*/ 58 h 65"/>
                  <a:gd name="T78" fmla="*/ 35 w 42"/>
                  <a:gd name="T79" fmla="*/ 58 h 65"/>
                  <a:gd name="T80" fmla="*/ 37 w 42"/>
                  <a:gd name="T81" fmla="*/ 58 h 65"/>
                  <a:gd name="T82" fmla="*/ 39 w 42"/>
                  <a:gd name="T83" fmla="*/ 58 h 65"/>
                  <a:gd name="T84" fmla="*/ 40 w 42"/>
                  <a:gd name="T85" fmla="*/ 58 h 65"/>
                  <a:gd name="T86" fmla="*/ 42 w 42"/>
                  <a:gd name="T87" fmla="*/ 58 h 65"/>
                  <a:gd name="T88" fmla="*/ 42 w 42"/>
                  <a:gd name="T89" fmla="*/ 65 h 65"/>
                  <a:gd name="T90" fmla="*/ 42 w 42"/>
                  <a:gd name="T91" fmla="*/ 65 h 65"/>
                  <a:gd name="T92" fmla="*/ 40 w 42"/>
                  <a:gd name="T93" fmla="*/ 65 h 65"/>
                  <a:gd name="T94" fmla="*/ 39 w 42"/>
                  <a:gd name="T95" fmla="*/ 65 h 65"/>
                  <a:gd name="T96" fmla="*/ 37 w 42"/>
                  <a:gd name="T97" fmla="*/ 65 h 65"/>
                  <a:gd name="T98" fmla="*/ 35 w 42"/>
                  <a:gd name="T99" fmla="*/ 65 h 65"/>
                  <a:gd name="T100" fmla="*/ 31 w 42"/>
                  <a:gd name="T101" fmla="*/ 65 h 65"/>
                  <a:gd name="T102" fmla="*/ 27 w 42"/>
                  <a:gd name="T103" fmla="*/ 65 h 65"/>
                  <a:gd name="T104" fmla="*/ 23 w 42"/>
                  <a:gd name="T105" fmla="*/ 63 h 65"/>
                  <a:gd name="T106" fmla="*/ 17 w 42"/>
                  <a:gd name="T107" fmla="*/ 59 h 65"/>
                  <a:gd name="T108" fmla="*/ 14 w 42"/>
                  <a:gd name="T109" fmla="*/ 58 h 65"/>
                  <a:gd name="T110" fmla="*/ 10 w 42"/>
                  <a:gd name="T111" fmla="*/ 56 h 65"/>
                  <a:gd name="T112" fmla="*/ 8 w 42"/>
                  <a:gd name="T113" fmla="*/ 52 h 65"/>
                  <a:gd name="T114" fmla="*/ 4 w 42"/>
                  <a:gd name="T115" fmla="*/ 46 h 65"/>
                  <a:gd name="T116" fmla="*/ 2 w 42"/>
                  <a:gd name="T117" fmla="*/ 42 h 65"/>
                  <a:gd name="T118" fmla="*/ 0 w 42"/>
                  <a:gd name="T119"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65">
                    <a:moveTo>
                      <a:pt x="0" y="31"/>
                    </a:moveTo>
                    <a:lnTo>
                      <a:pt x="0" y="31"/>
                    </a:lnTo>
                    <a:lnTo>
                      <a:pt x="0" y="29"/>
                    </a:lnTo>
                    <a:lnTo>
                      <a:pt x="2" y="25"/>
                    </a:lnTo>
                    <a:lnTo>
                      <a:pt x="2" y="23"/>
                    </a:lnTo>
                    <a:lnTo>
                      <a:pt x="2" y="21"/>
                    </a:lnTo>
                    <a:lnTo>
                      <a:pt x="4" y="19"/>
                    </a:lnTo>
                    <a:lnTo>
                      <a:pt x="4" y="17"/>
                    </a:lnTo>
                    <a:lnTo>
                      <a:pt x="4" y="13"/>
                    </a:lnTo>
                    <a:lnTo>
                      <a:pt x="6" y="13"/>
                    </a:lnTo>
                    <a:lnTo>
                      <a:pt x="8" y="11"/>
                    </a:lnTo>
                    <a:lnTo>
                      <a:pt x="8" y="10"/>
                    </a:lnTo>
                    <a:lnTo>
                      <a:pt x="10" y="8"/>
                    </a:lnTo>
                    <a:lnTo>
                      <a:pt x="12" y="8"/>
                    </a:lnTo>
                    <a:lnTo>
                      <a:pt x="12" y="6"/>
                    </a:lnTo>
                    <a:lnTo>
                      <a:pt x="14" y="6"/>
                    </a:lnTo>
                    <a:lnTo>
                      <a:pt x="16" y="4"/>
                    </a:lnTo>
                    <a:lnTo>
                      <a:pt x="17" y="4"/>
                    </a:lnTo>
                    <a:lnTo>
                      <a:pt x="17" y="4"/>
                    </a:lnTo>
                    <a:lnTo>
                      <a:pt x="19" y="2"/>
                    </a:lnTo>
                    <a:lnTo>
                      <a:pt x="21" y="2"/>
                    </a:lnTo>
                    <a:lnTo>
                      <a:pt x="23" y="2"/>
                    </a:lnTo>
                    <a:lnTo>
                      <a:pt x="23" y="2"/>
                    </a:lnTo>
                    <a:lnTo>
                      <a:pt x="25" y="0"/>
                    </a:lnTo>
                    <a:lnTo>
                      <a:pt x="27" y="0"/>
                    </a:lnTo>
                    <a:lnTo>
                      <a:pt x="29" y="0"/>
                    </a:lnTo>
                    <a:lnTo>
                      <a:pt x="29" y="0"/>
                    </a:lnTo>
                    <a:lnTo>
                      <a:pt x="31" y="0"/>
                    </a:lnTo>
                    <a:lnTo>
                      <a:pt x="33" y="0"/>
                    </a:lnTo>
                    <a:lnTo>
                      <a:pt x="33" y="0"/>
                    </a:lnTo>
                    <a:lnTo>
                      <a:pt x="35" y="0"/>
                    </a:lnTo>
                    <a:lnTo>
                      <a:pt x="35" y="0"/>
                    </a:lnTo>
                    <a:lnTo>
                      <a:pt x="37" y="0"/>
                    </a:lnTo>
                    <a:lnTo>
                      <a:pt x="37" y="0"/>
                    </a:lnTo>
                    <a:lnTo>
                      <a:pt x="37" y="0"/>
                    </a:lnTo>
                    <a:lnTo>
                      <a:pt x="37" y="0"/>
                    </a:lnTo>
                    <a:lnTo>
                      <a:pt x="39" y="0"/>
                    </a:lnTo>
                    <a:lnTo>
                      <a:pt x="39" y="0"/>
                    </a:lnTo>
                    <a:lnTo>
                      <a:pt x="39" y="0"/>
                    </a:lnTo>
                    <a:lnTo>
                      <a:pt x="39" y="0"/>
                    </a:lnTo>
                    <a:lnTo>
                      <a:pt x="40" y="0"/>
                    </a:lnTo>
                    <a:lnTo>
                      <a:pt x="40" y="0"/>
                    </a:lnTo>
                    <a:lnTo>
                      <a:pt x="40" y="0"/>
                    </a:lnTo>
                    <a:lnTo>
                      <a:pt x="40" y="0"/>
                    </a:lnTo>
                    <a:lnTo>
                      <a:pt x="40" y="0"/>
                    </a:lnTo>
                    <a:lnTo>
                      <a:pt x="42" y="0"/>
                    </a:lnTo>
                    <a:lnTo>
                      <a:pt x="42" y="0"/>
                    </a:lnTo>
                    <a:lnTo>
                      <a:pt x="42" y="0"/>
                    </a:lnTo>
                    <a:lnTo>
                      <a:pt x="42" y="0"/>
                    </a:lnTo>
                    <a:lnTo>
                      <a:pt x="42" y="8"/>
                    </a:lnTo>
                    <a:lnTo>
                      <a:pt x="42" y="8"/>
                    </a:lnTo>
                    <a:lnTo>
                      <a:pt x="42" y="8"/>
                    </a:lnTo>
                    <a:lnTo>
                      <a:pt x="42" y="8"/>
                    </a:lnTo>
                    <a:lnTo>
                      <a:pt x="42" y="8"/>
                    </a:lnTo>
                    <a:lnTo>
                      <a:pt x="40" y="8"/>
                    </a:lnTo>
                    <a:lnTo>
                      <a:pt x="40" y="8"/>
                    </a:lnTo>
                    <a:lnTo>
                      <a:pt x="40" y="8"/>
                    </a:lnTo>
                    <a:lnTo>
                      <a:pt x="40" y="8"/>
                    </a:lnTo>
                    <a:lnTo>
                      <a:pt x="40" y="8"/>
                    </a:lnTo>
                    <a:lnTo>
                      <a:pt x="40" y="8"/>
                    </a:lnTo>
                    <a:lnTo>
                      <a:pt x="39" y="8"/>
                    </a:lnTo>
                    <a:lnTo>
                      <a:pt x="39" y="8"/>
                    </a:lnTo>
                    <a:lnTo>
                      <a:pt x="39" y="8"/>
                    </a:lnTo>
                    <a:lnTo>
                      <a:pt x="39" y="8"/>
                    </a:lnTo>
                    <a:lnTo>
                      <a:pt x="39" y="8"/>
                    </a:lnTo>
                    <a:lnTo>
                      <a:pt x="37" y="8"/>
                    </a:lnTo>
                    <a:lnTo>
                      <a:pt x="37" y="8"/>
                    </a:lnTo>
                    <a:lnTo>
                      <a:pt x="33" y="10"/>
                    </a:lnTo>
                    <a:lnTo>
                      <a:pt x="31" y="10"/>
                    </a:lnTo>
                    <a:lnTo>
                      <a:pt x="27" y="10"/>
                    </a:lnTo>
                    <a:lnTo>
                      <a:pt x="25" y="10"/>
                    </a:lnTo>
                    <a:lnTo>
                      <a:pt x="23" y="11"/>
                    </a:lnTo>
                    <a:lnTo>
                      <a:pt x="21" y="11"/>
                    </a:lnTo>
                    <a:lnTo>
                      <a:pt x="19" y="13"/>
                    </a:lnTo>
                    <a:lnTo>
                      <a:pt x="17" y="15"/>
                    </a:lnTo>
                    <a:lnTo>
                      <a:pt x="16" y="17"/>
                    </a:lnTo>
                    <a:lnTo>
                      <a:pt x="16" y="17"/>
                    </a:lnTo>
                    <a:lnTo>
                      <a:pt x="14" y="19"/>
                    </a:lnTo>
                    <a:lnTo>
                      <a:pt x="12" y="21"/>
                    </a:lnTo>
                    <a:lnTo>
                      <a:pt x="12" y="23"/>
                    </a:lnTo>
                    <a:lnTo>
                      <a:pt x="12" y="23"/>
                    </a:lnTo>
                    <a:lnTo>
                      <a:pt x="10" y="27"/>
                    </a:lnTo>
                    <a:lnTo>
                      <a:pt x="42" y="27"/>
                    </a:lnTo>
                    <a:lnTo>
                      <a:pt x="42" y="35"/>
                    </a:lnTo>
                    <a:lnTo>
                      <a:pt x="10" y="35"/>
                    </a:lnTo>
                    <a:lnTo>
                      <a:pt x="10" y="35"/>
                    </a:lnTo>
                    <a:lnTo>
                      <a:pt x="10" y="36"/>
                    </a:lnTo>
                    <a:lnTo>
                      <a:pt x="10" y="36"/>
                    </a:lnTo>
                    <a:lnTo>
                      <a:pt x="10" y="36"/>
                    </a:lnTo>
                    <a:lnTo>
                      <a:pt x="12" y="38"/>
                    </a:lnTo>
                    <a:lnTo>
                      <a:pt x="12" y="40"/>
                    </a:lnTo>
                    <a:lnTo>
                      <a:pt x="12" y="40"/>
                    </a:lnTo>
                    <a:lnTo>
                      <a:pt x="12" y="42"/>
                    </a:lnTo>
                    <a:lnTo>
                      <a:pt x="12" y="42"/>
                    </a:lnTo>
                    <a:lnTo>
                      <a:pt x="14" y="44"/>
                    </a:lnTo>
                    <a:lnTo>
                      <a:pt x="14" y="44"/>
                    </a:lnTo>
                    <a:lnTo>
                      <a:pt x="16" y="46"/>
                    </a:lnTo>
                    <a:lnTo>
                      <a:pt x="16" y="46"/>
                    </a:lnTo>
                    <a:lnTo>
                      <a:pt x="16" y="46"/>
                    </a:lnTo>
                    <a:lnTo>
                      <a:pt x="16" y="48"/>
                    </a:lnTo>
                    <a:lnTo>
                      <a:pt x="17" y="50"/>
                    </a:lnTo>
                    <a:lnTo>
                      <a:pt x="17" y="50"/>
                    </a:lnTo>
                    <a:lnTo>
                      <a:pt x="19" y="52"/>
                    </a:lnTo>
                    <a:lnTo>
                      <a:pt x="19" y="52"/>
                    </a:lnTo>
                    <a:lnTo>
                      <a:pt x="21" y="52"/>
                    </a:lnTo>
                    <a:lnTo>
                      <a:pt x="21" y="54"/>
                    </a:lnTo>
                    <a:lnTo>
                      <a:pt x="21" y="54"/>
                    </a:lnTo>
                    <a:lnTo>
                      <a:pt x="23" y="54"/>
                    </a:lnTo>
                    <a:lnTo>
                      <a:pt x="23" y="56"/>
                    </a:lnTo>
                    <a:lnTo>
                      <a:pt x="25" y="56"/>
                    </a:lnTo>
                    <a:lnTo>
                      <a:pt x="27" y="56"/>
                    </a:lnTo>
                    <a:lnTo>
                      <a:pt x="27" y="56"/>
                    </a:lnTo>
                    <a:lnTo>
                      <a:pt x="29" y="58"/>
                    </a:lnTo>
                    <a:lnTo>
                      <a:pt x="31" y="58"/>
                    </a:lnTo>
                    <a:lnTo>
                      <a:pt x="31" y="58"/>
                    </a:lnTo>
                    <a:lnTo>
                      <a:pt x="33" y="58"/>
                    </a:lnTo>
                    <a:lnTo>
                      <a:pt x="35" y="58"/>
                    </a:lnTo>
                    <a:lnTo>
                      <a:pt x="35" y="58"/>
                    </a:lnTo>
                    <a:lnTo>
                      <a:pt x="35" y="58"/>
                    </a:lnTo>
                    <a:lnTo>
                      <a:pt x="35" y="58"/>
                    </a:lnTo>
                    <a:lnTo>
                      <a:pt x="37" y="58"/>
                    </a:lnTo>
                    <a:lnTo>
                      <a:pt x="37" y="58"/>
                    </a:lnTo>
                    <a:lnTo>
                      <a:pt x="37" y="58"/>
                    </a:lnTo>
                    <a:lnTo>
                      <a:pt x="37" y="58"/>
                    </a:lnTo>
                    <a:lnTo>
                      <a:pt x="39" y="58"/>
                    </a:lnTo>
                    <a:lnTo>
                      <a:pt x="39" y="58"/>
                    </a:lnTo>
                    <a:lnTo>
                      <a:pt x="40" y="58"/>
                    </a:lnTo>
                    <a:lnTo>
                      <a:pt x="40" y="58"/>
                    </a:lnTo>
                    <a:lnTo>
                      <a:pt x="40" y="58"/>
                    </a:lnTo>
                    <a:lnTo>
                      <a:pt x="40" y="58"/>
                    </a:lnTo>
                    <a:lnTo>
                      <a:pt x="42" y="58"/>
                    </a:lnTo>
                    <a:lnTo>
                      <a:pt x="42" y="58"/>
                    </a:lnTo>
                    <a:lnTo>
                      <a:pt x="42" y="58"/>
                    </a:lnTo>
                    <a:lnTo>
                      <a:pt x="42" y="65"/>
                    </a:lnTo>
                    <a:lnTo>
                      <a:pt x="42" y="65"/>
                    </a:lnTo>
                    <a:lnTo>
                      <a:pt x="42" y="65"/>
                    </a:lnTo>
                    <a:lnTo>
                      <a:pt x="42" y="65"/>
                    </a:lnTo>
                    <a:lnTo>
                      <a:pt x="42" y="65"/>
                    </a:lnTo>
                    <a:lnTo>
                      <a:pt x="40" y="65"/>
                    </a:lnTo>
                    <a:lnTo>
                      <a:pt x="40" y="65"/>
                    </a:lnTo>
                    <a:lnTo>
                      <a:pt x="40" y="65"/>
                    </a:lnTo>
                    <a:lnTo>
                      <a:pt x="40" y="65"/>
                    </a:lnTo>
                    <a:lnTo>
                      <a:pt x="39" y="65"/>
                    </a:lnTo>
                    <a:lnTo>
                      <a:pt x="39" y="65"/>
                    </a:lnTo>
                    <a:lnTo>
                      <a:pt x="39" y="65"/>
                    </a:lnTo>
                    <a:lnTo>
                      <a:pt x="37" y="65"/>
                    </a:lnTo>
                    <a:lnTo>
                      <a:pt x="37" y="65"/>
                    </a:lnTo>
                    <a:lnTo>
                      <a:pt x="37" y="65"/>
                    </a:lnTo>
                    <a:lnTo>
                      <a:pt x="37" y="65"/>
                    </a:lnTo>
                    <a:lnTo>
                      <a:pt x="35" y="65"/>
                    </a:lnTo>
                    <a:lnTo>
                      <a:pt x="35" y="65"/>
                    </a:lnTo>
                    <a:lnTo>
                      <a:pt x="33" y="65"/>
                    </a:lnTo>
                    <a:lnTo>
                      <a:pt x="31" y="65"/>
                    </a:lnTo>
                    <a:lnTo>
                      <a:pt x="31" y="65"/>
                    </a:lnTo>
                    <a:lnTo>
                      <a:pt x="29" y="65"/>
                    </a:lnTo>
                    <a:lnTo>
                      <a:pt x="27" y="65"/>
                    </a:lnTo>
                    <a:lnTo>
                      <a:pt x="25" y="63"/>
                    </a:lnTo>
                    <a:lnTo>
                      <a:pt x="23" y="63"/>
                    </a:lnTo>
                    <a:lnTo>
                      <a:pt x="23" y="63"/>
                    </a:lnTo>
                    <a:lnTo>
                      <a:pt x="21" y="61"/>
                    </a:lnTo>
                    <a:lnTo>
                      <a:pt x="19" y="61"/>
                    </a:lnTo>
                    <a:lnTo>
                      <a:pt x="17" y="59"/>
                    </a:lnTo>
                    <a:lnTo>
                      <a:pt x="17" y="59"/>
                    </a:lnTo>
                    <a:lnTo>
                      <a:pt x="16" y="59"/>
                    </a:lnTo>
                    <a:lnTo>
                      <a:pt x="14" y="58"/>
                    </a:lnTo>
                    <a:lnTo>
                      <a:pt x="12" y="56"/>
                    </a:lnTo>
                    <a:lnTo>
                      <a:pt x="12" y="56"/>
                    </a:lnTo>
                    <a:lnTo>
                      <a:pt x="10" y="56"/>
                    </a:lnTo>
                    <a:lnTo>
                      <a:pt x="10" y="54"/>
                    </a:lnTo>
                    <a:lnTo>
                      <a:pt x="8" y="52"/>
                    </a:lnTo>
                    <a:lnTo>
                      <a:pt x="8" y="52"/>
                    </a:lnTo>
                    <a:lnTo>
                      <a:pt x="6" y="50"/>
                    </a:lnTo>
                    <a:lnTo>
                      <a:pt x="4" y="48"/>
                    </a:lnTo>
                    <a:lnTo>
                      <a:pt x="4" y="46"/>
                    </a:lnTo>
                    <a:lnTo>
                      <a:pt x="4" y="44"/>
                    </a:lnTo>
                    <a:lnTo>
                      <a:pt x="2" y="44"/>
                    </a:lnTo>
                    <a:lnTo>
                      <a:pt x="2" y="42"/>
                    </a:lnTo>
                    <a:lnTo>
                      <a:pt x="2" y="40"/>
                    </a:lnTo>
                    <a:lnTo>
                      <a:pt x="2" y="38"/>
                    </a:lnTo>
                    <a:lnTo>
                      <a:pt x="0" y="36"/>
                    </a:lnTo>
                    <a:lnTo>
                      <a:pt x="0" y="35"/>
                    </a:lnTo>
                    <a:lnTo>
                      <a:pt x="0" y="31"/>
                    </a:lnTo>
                    <a:close/>
                  </a:path>
                </a:pathLst>
              </a:custGeom>
              <a:solidFill>
                <a:srgbClr val="FF0000"/>
              </a:solidFill>
              <a:ln w="1588">
                <a:solidFill>
                  <a:srgbClr val="FF0000"/>
                </a:solidFill>
                <a:prstDash val="solid"/>
                <a:round/>
                <a:headEnd/>
                <a:tailEnd/>
              </a:ln>
            </p:spPr>
            <p:txBody>
              <a:bodyPr/>
              <a:lstStyle/>
              <a:p>
                <a:endParaRPr lang="en-AU"/>
              </a:p>
            </p:txBody>
          </p:sp>
          <p:sp>
            <p:nvSpPr>
              <p:cNvPr id="5667" name="Freeform 547"/>
              <p:cNvSpPr>
                <a:spLocks/>
              </p:cNvSpPr>
              <p:nvPr/>
            </p:nvSpPr>
            <p:spPr bwMode="auto">
              <a:xfrm>
                <a:off x="5208" y="717"/>
                <a:ext cx="25" cy="34"/>
              </a:xfrm>
              <a:custGeom>
                <a:avLst/>
                <a:gdLst>
                  <a:gd name="T0" fmla="*/ 11 w 49"/>
                  <a:gd name="T1" fmla="*/ 0 h 69"/>
                  <a:gd name="T2" fmla="*/ 21 w 49"/>
                  <a:gd name="T3" fmla="*/ 29 h 69"/>
                  <a:gd name="T4" fmla="*/ 21 w 49"/>
                  <a:gd name="T5" fmla="*/ 29 h 69"/>
                  <a:gd name="T6" fmla="*/ 23 w 49"/>
                  <a:gd name="T7" fmla="*/ 29 h 69"/>
                  <a:gd name="T8" fmla="*/ 24 w 49"/>
                  <a:gd name="T9" fmla="*/ 27 h 69"/>
                  <a:gd name="T10" fmla="*/ 24 w 49"/>
                  <a:gd name="T11" fmla="*/ 27 h 69"/>
                  <a:gd name="T12" fmla="*/ 26 w 49"/>
                  <a:gd name="T13" fmla="*/ 25 h 69"/>
                  <a:gd name="T14" fmla="*/ 28 w 49"/>
                  <a:gd name="T15" fmla="*/ 23 h 69"/>
                  <a:gd name="T16" fmla="*/ 28 w 49"/>
                  <a:gd name="T17" fmla="*/ 21 h 69"/>
                  <a:gd name="T18" fmla="*/ 30 w 49"/>
                  <a:gd name="T19" fmla="*/ 19 h 69"/>
                  <a:gd name="T20" fmla="*/ 32 w 49"/>
                  <a:gd name="T21" fmla="*/ 17 h 69"/>
                  <a:gd name="T22" fmla="*/ 32 w 49"/>
                  <a:gd name="T23" fmla="*/ 15 h 69"/>
                  <a:gd name="T24" fmla="*/ 32 w 49"/>
                  <a:gd name="T25" fmla="*/ 14 h 69"/>
                  <a:gd name="T26" fmla="*/ 34 w 49"/>
                  <a:gd name="T27" fmla="*/ 12 h 69"/>
                  <a:gd name="T28" fmla="*/ 34 w 49"/>
                  <a:gd name="T29" fmla="*/ 10 h 69"/>
                  <a:gd name="T30" fmla="*/ 36 w 49"/>
                  <a:gd name="T31" fmla="*/ 6 h 69"/>
                  <a:gd name="T32" fmla="*/ 36 w 49"/>
                  <a:gd name="T33" fmla="*/ 4 h 69"/>
                  <a:gd name="T34" fmla="*/ 38 w 49"/>
                  <a:gd name="T35" fmla="*/ 2 h 69"/>
                  <a:gd name="T36" fmla="*/ 40 w 49"/>
                  <a:gd name="T37" fmla="*/ 23 h 69"/>
                  <a:gd name="T38" fmla="*/ 40 w 49"/>
                  <a:gd name="T39" fmla="*/ 23 h 69"/>
                  <a:gd name="T40" fmla="*/ 40 w 49"/>
                  <a:gd name="T41" fmla="*/ 25 h 69"/>
                  <a:gd name="T42" fmla="*/ 38 w 49"/>
                  <a:gd name="T43" fmla="*/ 25 h 69"/>
                  <a:gd name="T44" fmla="*/ 38 w 49"/>
                  <a:gd name="T45" fmla="*/ 27 h 69"/>
                  <a:gd name="T46" fmla="*/ 36 w 49"/>
                  <a:gd name="T47" fmla="*/ 29 h 69"/>
                  <a:gd name="T48" fmla="*/ 34 w 49"/>
                  <a:gd name="T49" fmla="*/ 29 h 69"/>
                  <a:gd name="T50" fmla="*/ 34 w 49"/>
                  <a:gd name="T51" fmla="*/ 31 h 69"/>
                  <a:gd name="T52" fmla="*/ 32 w 49"/>
                  <a:gd name="T53" fmla="*/ 31 h 69"/>
                  <a:gd name="T54" fmla="*/ 34 w 49"/>
                  <a:gd name="T55" fmla="*/ 33 h 69"/>
                  <a:gd name="T56" fmla="*/ 36 w 49"/>
                  <a:gd name="T57" fmla="*/ 33 h 69"/>
                  <a:gd name="T58" fmla="*/ 40 w 49"/>
                  <a:gd name="T59" fmla="*/ 35 h 69"/>
                  <a:gd name="T60" fmla="*/ 42 w 49"/>
                  <a:gd name="T61" fmla="*/ 37 h 69"/>
                  <a:gd name="T62" fmla="*/ 44 w 49"/>
                  <a:gd name="T63" fmla="*/ 39 h 69"/>
                  <a:gd name="T64" fmla="*/ 44 w 49"/>
                  <a:gd name="T65" fmla="*/ 42 h 69"/>
                  <a:gd name="T66" fmla="*/ 46 w 49"/>
                  <a:gd name="T67" fmla="*/ 46 h 69"/>
                  <a:gd name="T68" fmla="*/ 46 w 49"/>
                  <a:gd name="T69" fmla="*/ 50 h 69"/>
                  <a:gd name="T70" fmla="*/ 36 w 49"/>
                  <a:gd name="T71" fmla="*/ 69 h 69"/>
                  <a:gd name="T72" fmla="*/ 36 w 49"/>
                  <a:gd name="T73" fmla="*/ 48 h 69"/>
                  <a:gd name="T74" fmla="*/ 36 w 49"/>
                  <a:gd name="T75" fmla="*/ 46 h 69"/>
                  <a:gd name="T76" fmla="*/ 34 w 49"/>
                  <a:gd name="T77" fmla="*/ 44 h 69"/>
                  <a:gd name="T78" fmla="*/ 34 w 49"/>
                  <a:gd name="T79" fmla="*/ 42 h 69"/>
                  <a:gd name="T80" fmla="*/ 32 w 49"/>
                  <a:gd name="T81" fmla="*/ 40 h 69"/>
                  <a:gd name="T82" fmla="*/ 30 w 49"/>
                  <a:gd name="T83" fmla="*/ 40 h 69"/>
                  <a:gd name="T84" fmla="*/ 28 w 49"/>
                  <a:gd name="T85" fmla="*/ 39 h 69"/>
                  <a:gd name="T86" fmla="*/ 24 w 49"/>
                  <a:gd name="T87" fmla="*/ 39 h 69"/>
                  <a:gd name="T88" fmla="*/ 11 w 49"/>
                  <a:gd name="T89" fmla="*/ 37 h 69"/>
                  <a:gd name="T90" fmla="*/ 0 w 49"/>
                  <a:gd name="T91" fmla="*/ 6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 h="69">
                    <a:moveTo>
                      <a:pt x="0" y="0"/>
                    </a:moveTo>
                    <a:lnTo>
                      <a:pt x="11" y="0"/>
                    </a:lnTo>
                    <a:lnTo>
                      <a:pt x="11" y="29"/>
                    </a:lnTo>
                    <a:lnTo>
                      <a:pt x="21" y="29"/>
                    </a:lnTo>
                    <a:lnTo>
                      <a:pt x="21" y="29"/>
                    </a:lnTo>
                    <a:lnTo>
                      <a:pt x="21" y="29"/>
                    </a:lnTo>
                    <a:lnTo>
                      <a:pt x="21" y="29"/>
                    </a:lnTo>
                    <a:lnTo>
                      <a:pt x="23" y="29"/>
                    </a:lnTo>
                    <a:lnTo>
                      <a:pt x="23" y="29"/>
                    </a:lnTo>
                    <a:lnTo>
                      <a:pt x="24" y="27"/>
                    </a:lnTo>
                    <a:lnTo>
                      <a:pt x="24" y="27"/>
                    </a:lnTo>
                    <a:lnTo>
                      <a:pt x="24" y="27"/>
                    </a:lnTo>
                    <a:lnTo>
                      <a:pt x="26" y="25"/>
                    </a:lnTo>
                    <a:lnTo>
                      <a:pt x="26" y="25"/>
                    </a:lnTo>
                    <a:lnTo>
                      <a:pt x="28" y="25"/>
                    </a:lnTo>
                    <a:lnTo>
                      <a:pt x="28" y="23"/>
                    </a:lnTo>
                    <a:lnTo>
                      <a:pt x="28" y="23"/>
                    </a:lnTo>
                    <a:lnTo>
                      <a:pt x="28" y="21"/>
                    </a:lnTo>
                    <a:lnTo>
                      <a:pt x="30" y="21"/>
                    </a:lnTo>
                    <a:lnTo>
                      <a:pt x="30" y="19"/>
                    </a:lnTo>
                    <a:lnTo>
                      <a:pt x="30" y="17"/>
                    </a:lnTo>
                    <a:lnTo>
                      <a:pt x="32" y="17"/>
                    </a:lnTo>
                    <a:lnTo>
                      <a:pt x="32" y="15"/>
                    </a:lnTo>
                    <a:lnTo>
                      <a:pt x="32" y="15"/>
                    </a:lnTo>
                    <a:lnTo>
                      <a:pt x="32" y="14"/>
                    </a:lnTo>
                    <a:lnTo>
                      <a:pt x="32" y="14"/>
                    </a:lnTo>
                    <a:lnTo>
                      <a:pt x="34" y="12"/>
                    </a:lnTo>
                    <a:lnTo>
                      <a:pt x="34" y="12"/>
                    </a:lnTo>
                    <a:lnTo>
                      <a:pt x="34" y="10"/>
                    </a:lnTo>
                    <a:lnTo>
                      <a:pt x="34" y="10"/>
                    </a:lnTo>
                    <a:lnTo>
                      <a:pt x="36" y="8"/>
                    </a:lnTo>
                    <a:lnTo>
                      <a:pt x="36" y="6"/>
                    </a:lnTo>
                    <a:lnTo>
                      <a:pt x="36" y="6"/>
                    </a:lnTo>
                    <a:lnTo>
                      <a:pt x="36" y="4"/>
                    </a:lnTo>
                    <a:lnTo>
                      <a:pt x="36" y="4"/>
                    </a:lnTo>
                    <a:lnTo>
                      <a:pt x="38" y="2"/>
                    </a:lnTo>
                    <a:lnTo>
                      <a:pt x="49" y="2"/>
                    </a:lnTo>
                    <a:lnTo>
                      <a:pt x="40" y="23"/>
                    </a:lnTo>
                    <a:lnTo>
                      <a:pt x="40" y="23"/>
                    </a:lnTo>
                    <a:lnTo>
                      <a:pt x="40" y="23"/>
                    </a:lnTo>
                    <a:lnTo>
                      <a:pt x="40" y="25"/>
                    </a:lnTo>
                    <a:lnTo>
                      <a:pt x="40" y="25"/>
                    </a:lnTo>
                    <a:lnTo>
                      <a:pt x="40" y="25"/>
                    </a:lnTo>
                    <a:lnTo>
                      <a:pt x="38" y="25"/>
                    </a:lnTo>
                    <a:lnTo>
                      <a:pt x="38" y="27"/>
                    </a:lnTo>
                    <a:lnTo>
                      <a:pt x="38" y="27"/>
                    </a:lnTo>
                    <a:lnTo>
                      <a:pt x="36" y="27"/>
                    </a:lnTo>
                    <a:lnTo>
                      <a:pt x="36" y="29"/>
                    </a:lnTo>
                    <a:lnTo>
                      <a:pt x="36" y="29"/>
                    </a:lnTo>
                    <a:lnTo>
                      <a:pt x="34" y="29"/>
                    </a:lnTo>
                    <a:lnTo>
                      <a:pt x="34" y="29"/>
                    </a:lnTo>
                    <a:lnTo>
                      <a:pt x="34" y="31"/>
                    </a:lnTo>
                    <a:lnTo>
                      <a:pt x="32" y="31"/>
                    </a:lnTo>
                    <a:lnTo>
                      <a:pt x="32" y="31"/>
                    </a:lnTo>
                    <a:lnTo>
                      <a:pt x="32" y="33"/>
                    </a:lnTo>
                    <a:lnTo>
                      <a:pt x="34" y="33"/>
                    </a:lnTo>
                    <a:lnTo>
                      <a:pt x="36" y="33"/>
                    </a:lnTo>
                    <a:lnTo>
                      <a:pt x="36" y="33"/>
                    </a:lnTo>
                    <a:lnTo>
                      <a:pt x="38" y="35"/>
                    </a:lnTo>
                    <a:lnTo>
                      <a:pt x="40" y="35"/>
                    </a:lnTo>
                    <a:lnTo>
                      <a:pt x="40" y="37"/>
                    </a:lnTo>
                    <a:lnTo>
                      <a:pt x="42" y="37"/>
                    </a:lnTo>
                    <a:lnTo>
                      <a:pt x="42" y="39"/>
                    </a:lnTo>
                    <a:lnTo>
                      <a:pt x="44" y="39"/>
                    </a:lnTo>
                    <a:lnTo>
                      <a:pt x="44" y="40"/>
                    </a:lnTo>
                    <a:lnTo>
                      <a:pt x="44" y="42"/>
                    </a:lnTo>
                    <a:lnTo>
                      <a:pt x="46" y="44"/>
                    </a:lnTo>
                    <a:lnTo>
                      <a:pt x="46" y="46"/>
                    </a:lnTo>
                    <a:lnTo>
                      <a:pt x="46" y="46"/>
                    </a:lnTo>
                    <a:lnTo>
                      <a:pt x="46" y="50"/>
                    </a:lnTo>
                    <a:lnTo>
                      <a:pt x="46" y="69"/>
                    </a:lnTo>
                    <a:lnTo>
                      <a:pt x="36" y="69"/>
                    </a:lnTo>
                    <a:lnTo>
                      <a:pt x="36" y="50"/>
                    </a:lnTo>
                    <a:lnTo>
                      <a:pt x="36" y="48"/>
                    </a:lnTo>
                    <a:lnTo>
                      <a:pt x="36" y="48"/>
                    </a:lnTo>
                    <a:lnTo>
                      <a:pt x="36" y="46"/>
                    </a:lnTo>
                    <a:lnTo>
                      <a:pt x="34" y="46"/>
                    </a:lnTo>
                    <a:lnTo>
                      <a:pt x="34" y="44"/>
                    </a:lnTo>
                    <a:lnTo>
                      <a:pt x="34" y="44"/>
                    </a:lnTo>
                    <a:lnTo>
                      <a:pt x="34" y="42"/>
                    </a:lnTo>
                    <a:lnTo>
                      <a:pt x="32" y="42"/>
                    </a:lnTo>
                    <a:lnTo>
                      <a:pt x="32" y="40"/>
                    </a:lnTo>
                    <a:lnTo>
                      <a:pt x="32" y="40"/>
                    </a:lnTo>
                    <a:lnTo>
                      <a:pt x="30" y="40"/>
                    </a:lnTo>
                    <a:lnTo>
                      <a:pt x="28" y="39"/>
                    </a:lnTo>
                    <a:lnTo>
                      <a:pt x="28" y="39"/>
                    </a:lnTo>
                    <a:lnTo>
                      <a:pt x="26" y="39"/>
                    </a:lnTo>
                    <a:lnTo>
                      <a:pt x="24" y="39"/>
                    </a:lnTo>
                    <a:lnTo>
                      <a:pt x="23" y="39"/>
                    </a:lnTo>
                    <a:lnTo>
                      <a:pt x="11" y="37"/>
                    </a:lnTo>
                    <a:lnTo>
                      <a:pt x="11" y="67"/>
                    </a:lnTo>
                    <a:lnTo>
                      <a:pt x="0" y="67"/>
                    </a:lnTo>
                    <a:lnTo>
                      <a:pt x="0" y="0"/>
                    </a:lnTo>
                    <a:close/>
                  </a:path>
                </a:pathLst>
              </a:custGeom>
              <a:solidFill>
                <a:srgbClr val="FF0000"/>
              </a:solidFill>
              <a:ln w="1588">
                <a:solidFill>
                  <a:srgbClr val="FF0000"/>
                </a:solidFill>
                <a:prstDash val="solid"/>
                <a:round/>
                <a:headEnd/>
                <a:tailEnd/>
              </a:ln>
            </p:spPr>
            <p:txBody>
              <a:bodyPr/>
              <a:lstStyle/>
              <a:p>
                <a:endParaRPr lang="en-AU"/>
              </a:p>
            </p:txBody>
          </p:sp>
          <p:sp>
            <p:nvSpPr>
              <p:cNvPr id="5668" name="Freeform 548"/>
              <p:cNvSpPr>
                <a:spLocks/>
              </p:cNvSpPr>
              <p:nvPr/>
            </p:nvSpPr>
            <p:spPr bwMode="auto">
              <a:xfrm>
                <a:off x="5180" y="715"/>
                <a:ext cx="24" cy="35"/>
              </a:xfrm>
              <a:custGeom>
                <a:avLst/>
                <a:gdLst>
                  <a:gd name="T0" fmla="*/ 29 w 48"/>
                  <a:gd name="T1" fmla="*/ 2 h 71"/>
                  <a:gd name="T2" fmla="*/ 37 w 48"/>
                  <a:gd name="T3" fmla="*/ 4 h 71"/>
                  <a:gd name="T4" fmla="*/ 42 w 48"/>
                  <a:gd name="T5" fmla="*/ 10 h 71"/>
                  <a:gd name="T6" fmla="*/ 46 w 48"/>
                  <a:gd name="T7" fmla="*/ 18 h 71"/>
                  <a:gd name="T8" fmla="*/ 46 w 48"/>
                  <a:gd name="T9" fmla="*/ 27 h 71"/>
                  <a:gd name="T10" fmla="*/ 42 w 48"/>
                  <a:gd name="T11" fmla="*/ 33 h 71"/>
                  <a:gd name="T12" fmla="*/ 42 w 48"/>
                  <a:gd name="T13" fmla="*/ 39 h 71"/>
                  <a:gd name="T14" fmla="*/ 48 w 48"/>
                  <a:gd name="T15" fmla="*/ 44 h 71"/>
                  <a:gd name="T16" fmla="*/ 48 w 48"/>
                  <a:gd name="T17" fmla="*/ 71 h 71"/>
                  <a:gd name="T18" fmla="*/ 38 w 48"/>
                  <a:gd name="T19" fmla="*/ 52 h 71"/>
                  <a:gd name="T20" fmla="*/ 37 w 48"/>
                  <a:gd name="T21" fmla="*/ 46 h 71"/>
                  <a:gd name="T22" fmla="*/ 35 w 48"/>
                  <a:gd name="T23" fmla="*/ 44 h 71"/>
                  <a:gd name="T24" fmla="*/ 29 w 48"/>
                  <a:gd name="T25" fmla="*/ 43 h 71"/>
                  <a:gd name="T26" fmla="*/ 25 w 48"/>
                  <a:gd name="T27" fmla="*/ 41 h 71"/>
                  <a:gd name="T28" fmla="*/ 14 w 48"/>
                  <a:gd name="T29" fmla="*/ 31 h 71"/>
                  <a:gd name="T30" fmla="*/ 25 w 48"/>
                  <a:gd name="T31" fmla="*/ 31 h 71"/>
                  <a:gd name="T32" fmla="*/ 29 w 48"/>
                  <a:gd name="T33" fmla="*/ 31 h 71"/>
                  <a:gd name="T34" fmla="*/ 33 w 48"/>
                  <a:gd name="T35" fmla="*/ 29 h 71"/>
                  <a:gd name="T36" fmla="*/ 37 w 48"/>
                  <a:gd name="T37" fmla="*/ 25 h 71"/>
                  <a:gd name="T38" fmla="*/ 37 w 48"/>
                  <a:gd name="T39" fmla="*/ 19 h 71"/>
                  <a:gd name="T40" fmla="*/ 35 w 48"/>
                  <a:gd name="T41" fmla="*/ 16 h 71"/>
                  <a:gd name="T42" fmla="*/ 31 w 48"/>
                  <a:gd name="T43" fmla="*/ 12 h 71"/>
                  <a:gd name="T44" fmla="*/ 27 w 48"/>
                  <a:gd name="T45" fmla="*/ 10 h 71"/>
                  <a:gd name="T46" fmla="*/ 21 w 48"/>
                  <a:gd name="T47" fmla="*/ 10 h 71"/>
                  <a:gd name="T48" fmla="*/ 16 w 48"/>
                  <a:gd name="T49" fmla="*/ 12 h 71"/>
                  <a:gd name="T50" fmla="*/ 12 w 48"/>
                  <a:gd name="T51" fmla="*/ 16 h 71"/>
                  <a:gd name="T52" fmla="*/ 12 w 48"/>
                  <a:gd name="T53" fmla="*/ 21 h 71"/>
                  <a:gd name="T54" fmla="*/ 12 w 48"/>
                  <a:gd name="T55" fmla="*/ 69 h 71"/>
                  <a:gd name="T56" fmla="*/ 0 w 48"/>
                  <a:gd name="T57" fmla="*/ 27 h 71"/>
                  <a:gd name="T58" fmla="*/ 2 w 48"/>
                  <a:gd name="T59" fmla="*/ 16 h 71"/>
                  <a:gd name="T60" fmla="*/ 8 w 48"/>
                  <a:gd name="T61" fmla="*/ 8 h 71"/>
                  <a:gd name="T62" fmla="*/ 16 w 48"/>
                  <a:gd name="T63" fmla="*/ 2 h 71"/>
                  <a:gd name="T64" fmla="*/ 25 w 48"/>
                  <a:gd name="T6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71">
                    <a:moveTo>
                      <a:pt x="25" y="0"/>
                    </a:moveTo>
                    <a:lnTo>
                      <a:pt x="29" y="2"/>
                    </a:lnTo>
                    <a:lnTo>
                      <a:pt x="33" y="2"/>
                    </a:lnTo>
                    <a:lnTo>
                      <a:pt x="37" y="4"/>
                    </a:lnTo>
                    <a:lnTo>
                      <a:pt x="40" y="6"/>
                    </a:lnTo>
                    <a:lnTo>
                      <a:pt x="42" y="10"/>
                    </a:lnTo>
                    <a:lnTo>
                      <a:pt x="44" y="14"/>
                    </a:lnTo>
                    <a:lnTo>
                      <a:pt x="46" y="18"/>
                    </a:lnTo>
                    <a:lnTo>
                      <a:pt x="48" y="21"/>
                    </a:lnTo>
                    <a:lnTo>
                      <a:pt x="46" y="27"/>
                    </a:lnTo>
                    <a:lnTo>
                      <a:pt x="44" y="31"/>
                    </a:lnTo>
                    <a:lnTo>
                      <a:pt x="42" y="33"/>
                    </a:lnTo>
                    <a:lnTo>
                      <a:pt x="38" y="35"/>
                    </a:lnTo>
                    <a:lnTo>
                      <a:pt x="42" y="39"/>
                    </a:lnTo>
                    <a:lnTo>
                      <a:pt x="44" y="41"/>
                    </a:lnTo>
                    <a:lnTo>
                      <a:pt x="48" y="44"/>
                    </a:lnTo>
                    <a:lnTo>
                      <a:pt x="48" y="50"/>
                    </a:lnTo>
                    <a:lnTo>
                      <a:pt x="48" y="71"/>
                    </a:lnTo>
                    <a:lnTo>
                      <a:pt x="38" y="71"/>
                    </a:lnTo>
                    <a:lnTo>
                      <a:pt x="38" y="52"/>
                    </a:lnTo>
                    <a:lnTo>
                      <a:pt x="38" y="50"/>
                    </a:lnTo>
                    <a:lnTo>
                      <a:pt x="37" y="46"/>
                    </a:lnTo>
                    <a:lnTo>
                      <a:pt x="37" y="44"/>
                    </a:lnTo>
                    <a:lnTo>
                      <a:pt x="35" y="44"/>
                    </a:lnTo>
                    <a:lnTo>
                      <a:pt x="31" y="43"/>
                    </a:lnTo>
                    <a:lnTo>
                      <a:pt x="29" y="43"/>
                    </a:lnTo>
                    <a:lnTo>
                      <a:pt x="27" y="41"/>
                    </a:lnTo>
                    <a:lnTo>
                      <a:pt x="25" y="41"/>
                    </a:lnTo>
                    <a:lnTo>
                      <a:pt x="16" y="41"/>
                    </a:lnTo>
                    <a:lnTo>
                      <a:pt x="14" y="31"/>
                    </a:lnTo>
                    <a:lnTo>
                      <a:pt x="23" y="31"/>
                    </a:lnTo>
                    <a:lnTo>
                      <a:pt x="25" y="31"/>
                    </a:lnTo>
                    <a:lnTo>
                      <a:pt x="27" y="31"/>
                    </a:lnTo>
                    <a:lnTo>
                      <a:pt x="29" y="31"/>
                    </a:lnTo>
                    <a:lnTo>
                      <a:pt x="31" y="31"/>
                    </a:lnTo>
                    <a:lnTo>
                      <a:pt x="33" y="29"/>
                    </a:lnTo>
                    <a:lnTo>
                      <a:pt x="35" y="27"/>
                    </a:lnTo>
                    <a:lnTo>
                      <a:pt x="37" y="25"/>
                    </a:lnTo>
                    <a:lnTo>
                      <a:pt x="37" y="21"/>
                    </a:lnTo>
                    <a:lnTo>
                      <a:pt x="37" y="19"/>
                    </a:lnTo>
                    <a:lnTo>
                      <a:pt x="37" y="16"/>
                    </a:lnTo>
                    <a:lnTo>
                      <a:pt x="35" y="16"/>
                    </a:lnTo>
                    <a:lnTo>
                      <a:pt x="35" y="14"/>
                    </a:lnTo>
                    <a:lnTo>
                      <a:pt x="31" y="12"/>
                    </a:lnTo>
                    <a:lnTo>
                      <a:pt x="29" y="10"/>
                    </a:lnTo>
                    <a:lnTo>
                      <a:pt x="27" y="10"/>
                    </a:lnTo>
                    <a:lnTo>
                      <a:pt x="25" y="10"/>
                    </a:lnTo>
                    <a:lnTo>
                      <a:pt x="21" y="10"/>
                    </a:lnTo>
                    <a:lnTo>
                      <a:pt x="17" y="10"/>
                    </a:lnTo>
                    <a:lnTo>
                      <a:pt x="16" y="12"/>
                    </a:lnTo>
                    <a:lnTo>
                      <a:pt x="14" y="14"/>
                    </a:lnTo>
                    <a:lnTo>
                      <a:pt x="12" y="16"/>
                    </a:lnTo>
                    <a:lnTo>
                      <a:pt x="12" y="18"/>
                    </a:lnTo>
                    <a:lnTo>
                      <a:pt x="12" y="21"/>
                    </a:lnTo>
                    <a:lnTo>
                      <a:pt x="12" y="21"/>
                    </a:lnTo>
                    <a:lnTo>
                      <a:pt x="12" y="69"/>
                    </a:lnTo>
                    <a:lnTo>
                      <a:pt x="0" y="69"/>
                    </a:lnTo>
                    <a:lnTo>
                      <a:pt x="0" y="27"/>
                    </a:lnTo>
                    <a:lnTo>
                      <a:pt x="0" y="21"/>
                    </a:lnTo>
                    <a:lnTo>
                      <a:pt x="2" y="16"/>
                    </a:lnTo>
                    <a:lnTo>
                      <a:pt x="4" y="12"/>
                    </a:lnTo>
                    <a:lnTo>
                      <a:pt x="8" y="8"/>
                    </a:lnTo>
                    <a:lnTo>
                      <a:pt x="12" y="4"/>
                    </a:lnTo>
                    <a:lnTo>
                      <a:pt x="16" y="2"/>
                    </a:lnTo>
                    <a:lnTo>
                      <a:pt x="19" y="2"/>
                    </a:lnTo>
                    <a:lnTo>
                      <a:pt x="25" y="0"/>
                    </a:lnTo>
                    <a:close/>
                  </a:path>
                </a:pathLst>
              </a:custGeom>
              <a:solidFill>
                <a:srgbClr val="FF0000"/>
              </a:solidFill>
              <a:ln w="1588">
                <a:solidFill>
                  <a:srgbClr val="FF0000"/>
                </a:solidFill>
                <a:prstDash val="solid"/>
                <a:round/>
                <a:headEnd/>
                <a:tailEnd/>
              </a:ln>
            </p:spPr>
            <p:txBody>
              <a:bodyPr/>
              <a:lstStyle/>
              <a:p>
                <a:endParaRPr lang="en-AU"/>
              </a:p>
            </p:txBody>
          </p:sp>
          <p:sp>
            <p:nvSpPr>
              <p:cNvPr id="5669" name="Freeform 549"/>
              <p:cNvSpPr>
                <a:spLocks/>
              </p:cNvSpPr>
              <p:nvPr/>
            </p:nvSpPr>
            <p:spPr bwMode="auto">
              <a:xfrm>
                <a:off x="5150" y="714"/>
                <a:ext cx="26" cy="35"/>
              </a:xfrm>
              <a:custGeom>
                <a:avLst/>
                <a:gdLst>
                  <a:gd name="T0" fmla="*/ 0 w 52"/>
                  <a:gd name="T1" fmla="*/ 69 h 71"/>
                  <a:gd name="T2" fmla="*/ 0 w 52"/>
                  <a:gd name="T3" fmla="*/ 46 h 71"/>
                  <a:gd name="T4" fmla="*/ 0 w 52"/>
                  <a:gd name="T5" fmla="*/ 23 h 71"/>
                  <a:gd name="T6" fmla="*/ 0 w 52"/>
                  <a:gd name="T7" fmla="*/ 20 h 71"/>
                  <a:gd name="T8" fmla="*/ 2 w 52"/>
                  <a:gd name="T9" fmla="*/ 14 h 71"/>
                  <a:gd name="T10" fmla="*/ 4 w 52"/>
                  <a:gd name="T11" fmla="*/ 10 h 71"/>
                  <a:gd name="T12" fmla="*/ 8 w 52"/>
                  <a:gd name="T13" fmla="*/ 6 h 71"/>
                  <a:gd name="T14" fmla="*/ 10 w 52"/>
                  <a:gd name="T15" fmla="*/ 4 h 71"/>
                  <a:gd name="T16" fmla="*/ 13 w 52"/>
                  <a:gd name="T17" fmla="*/ 2 h 71"/>
                  <a:gd name="T18" fmla="*/ 19 w 52"/>
                  <a:gd name="T19" fmla="*/ 0 h 71"/>
                  <a:gd name="T20" fmla="*/ 25 w 52"/>
                  <a:gd name="T21" fmla="*/ 0 h 71"/>
                  <a:gd name="T22" fmla="*/ 31 w 52"/>
                  <a:gd name="T23" fmla="*/ 0 h 71"/>
                  <a:gd name="T24" fmla="*/ 36 w 52"/>
                  <a:gd name="T25" fmla="*/ 2 h 71"/>
                  <a:gd name="T26" fmla="*/ 40 w 52"/>
                  <a:gd name="T27" fmla="*/ 6 h 71"/>
                  <a:gd name="T28" fmla="*/ 44 w 52"/>
                  <a:gd name="T29" fmla="*/ 8 h 71"/>
                  <a:gd name="T30" fmla="*/ 48 w 52"/>
                  <a:gd name="T31" fmla="*/ 12 h 71"/>
                  <a:gd name="T32" fmla="*/ 50 w 52"/>
                  <a:gd name="T33" fmla="*/ 18 h 71"/>
                  <a:gd name="T34" fmla="*/ 50 w 52"/>
                  <a:gd name="T35" fmla="*/ 23 h 71"/>
                  <a:gd name="T36" fmla="*/ 52 w 52"/>
                  <a:gd name="T37" fmla="*/ 29 h 71"/>
                  <a:gd name="T38" fmla="*/ 52 w 52"/>
                  <a:gd name="T39" fmla="*/ 50 h 71"/>
                  <a:gd name="T40" fmla="*/ 52 w 52"/>
                  <a:gd name="T41" fmla="*/ 71 h 71"/>
                  <a:gd name="T42" fmla="*/ 42 w 52"/>
                  <a:gd name="T43" fmla="*/ 71 h 71"/>
                  <a:gd name="T44" fmla="*/ 40 w 52"/>
                  <a:gd name="T45" fmla="*/ 56 h 71"/>
                  <a:gd name="T46" fmla="*/ 40 w 52"/>
                  <a:gd name="T47" fmla="*/ 41 h 71"/>
                  <a:gd name="T48" fmla="*/ 13 w 52"/>
                  <a:gd name="T49" fmla="*/ 39 h 71"/>
                  <a:gd name="T50" fmla="*/ 13 w 52"/>
                  <a:gd name="T51" fmla="*/ 29 h 71"/>
                  <a:gd name="T52" fmla="*/ 40 w 52"/>
                  <a:gd name="T53" fmla="*/ 31 h 71"/>
                  <a:gd name="T54" fmla="*/ 40 w 52"/>
                  <a:gd name="T55" fmla="*/ 25 h 71"/>
                  <a:gd name="T56" fmla="*/ 40 w 52"/>
                  <a:gd name="T57" fmla="*/ 21 h 71"/>
                  <a:gd name="T58" fmla="*/ 38 w 52"/>
                  <a:gd name="T59" fmla="*/ 18 h 71"/>
                  <a:gd name="T60" fmla="*/ 38 w 52"/>
                  <a:gd name="T61" fmla="*/ 16 h 71"/>
                  <a:gd name="T62" fmla="*/ 36 w 52"/>
                  <a:gd name="T63" fmla="*/ 12 h 71"/>
                  <a:gd name="T64" fmla="*/ 32 w 52"/>
                  <a:gd name="T65" fmla="*/ 10 h 71"/>
                  <a:gd name="T66" fmla="*/ 27 w 52"/>
                  <a:gd name="T67" fmla="*/ 10 h 71"/>
                  <a:gd name="T68" fmla="*/ 23 w 52"/>
                  <a:gd name="T69" fmla="*/ 10 h 71"/>
                  <a:gd name="T70" fmla="*/ 19 w 52"/>
                  <a:gd name="T71" fmla="*/ 10 h 71"/>
                  <a:gd name="T72" fmla="*/ 13 w 52"/>
                  <a:gd name="T73" fmla="*/ 16 h 71"/>
                  <a:gd name="T74" fmla="*/ 11 w 52"/>
                  <a:gd name="T75" fmla="*/ 20 h 71"/>
                  <a:gd name="T76" fmla="*/ 10 w 52"/>
                  <a:gd name="T77" fmla="*/ 23 h 71"/>
                  <a:gd name="T78" fmla="*/ 10 w 52"/>
                  <a:gd name="T79" fmla="*/ 46 h 71"/>
                  <a:gd name="T80" fmla="*/ 10 w 52"/>
                  <a:gd name="T81" fmla="*/ 71 h 71"/>
                  <a:gd name="T82" fmla="*/ 0 w 52"/>
                  <a:gd name="T83"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 h="71">
                    <a:moveTo>
                      <a:pt x="0" y="69"/>
                    </a:moveTo>
                    <a:lnTo>
                      <a:pt x="0" y="46"/>
                    </a:lnTo>
                    <a:lnTo>
                      <a:pt x="0" y="23"/>
                    </a:lnTo>
                    <a:lnTo>
                      <a:pt x="0" y="20"/>
                    </a:lnTo>
                    <a:lnTo>
                      <a:pt x="2" y="14"/>
                    </a:lnTo>
                    <a:lnTo>
                      <a:pt x="4" y="10"/>
                    </a:lnTo>
                    <a:lnTo>
                      <a:pt x="8" y="6"/>
                    </a:lnTo>
                    <a:lnTo>
                      <a:pt x="10" y="4"/>
                    </a:lnTo>
                    <a:lnTo>
                      <a:pt x="13" y="2"/>
                    </a:lnTo>
                    <a:lnTo>
                      <a:pt x="19" y="0"/>
                    </a:lnTo>
                    <a:lnTo>
                      <a:pt x="25" y="0"/>
                    </a:lnTo>
                    <a:lnTo>
                      <a:pt x="31" y="0"/>
                    </a:lnTo>
                    <a:lnTo>
                      <a:pt x="36" y="2"/>
                    </a:lnTo>
                    <a:lnTo>
                      <a:pt x="40" y="6"/>
                    </a:lnTo>
                    <a:lnTo>
                      <a:pt x="44" y="8"/>
                    </a:lnTo>
                    <a:lnTo>
                      <a:pt x="48" y="12"/>
                    </a:lnTo>
                    <a:lnTo>
                      <a:pt x="50" y="18"/>
                    </a:lnTo>
                    <a:lnTo>
                      <a:pt x="50" y="23"/>
                    </a:lnTo>
                    <a:lnTo>
                      <a:pt x="52" y="29"/>
                    </a:lnTo>
                    <a:lnTo>
                      <a:pt x="52" y="50"/>
                    </a:lnTo>
                    <a:lnTo>
                      <a:pt x="52" y="71"/>
                    </a:lnTo>
                    <a:lnTo>
                      <a:pt x="42" y="71"/>
                    </a:lnTo>
                    <a:lnTo>
                      <a:pt x="40" y="56"/>
                    </a:lnTo>
                    <a:lnTo>
                      <a:pt x="40" y="41"/>
                    </a:lnTo>
                    <a:lnTo>
                      <a:pt x="13" y="39"/>
                    </a:lnTo>
                    <a:lnTo>
                      <a:pt x="13" y="29"/>
                    </a:lnTo>
                    <a:lnTo>
                      <a:pt x="40" y="31"/>
                    </a:lnTo>
                    <a:lnTo>
                      <a:pt x="40" y="25"/>
                    </a:lnTo>
                    <a:lnTo>
                      <a:pt x="40" y="21"/>
                    </a:lnTo>
                    <a:lnTo>
                      <a:pt x="38" y="18"/>
                    </a:lnTo>
                    <a:lnTo>
                      <a:pt x="38" y="16"/>
                    </a:lnTo>
                    <a:lnTo>
                      <a:pt x="36" y="12"/>
                    </a:lnTo>
                    <a:lnTo>
                      <a:pt x="32" y="10"/>
                    </a:lnTo>
                    <a:lnTo>
                      <a:pt x="27" y="10"/>
                    </a:lnTo>
                    <a:lnTo>
                      <a:pt x="23" y="10"/>
                    </a:lnTo>
                    <a:lnTo>
                      <a:pt x="19" y="10"/>
                    </a:lnTo>
                    <a:lnTo>
                      <a:pt x="13" y="16"/>
                    </a:lnTo>
                    <a:lnTo>
                      <a:pt x="11" y="20"/>
                    </a:lnTo>
                    <a:lnTo>
                      <a:pt x="10" y="23"/>
                    </a:lnTo>
                    <a:lnTo>
                      <a:pt x="10" y="46"/>
                    </a:lnTo>
                    <a:lnTo>
                      <a:pt x="10" y="71"/>
                    </a:lnTo>
                    <a:lnTo>
                      <a:pt x="0" y="69"/>
                    </a:lnTo>
                    <a:close/>
                  </a:path>
                </a:pathLst>
              </a:custGeom>
              <a:solidFill>
                <a:srgbClr val="FF0000"/>
              </a:solidFill>
              <a:ln w="1588">
                <a:solidFill>
                  <a:srgbClr val="FF0000"/>
                </a:solidFill>
                <a:prstDash val="solid"/>
                <a:round/>
                <a:headEnd/>
                <a:tailEnd/>
              </a:ln>
            </p:spPr>
            <p:txBody>
              <a:bodyPr/>
              <a:lstStyle/>
              <a:p>
                <a:endParaRPr lang="en-AU"/>
              </a:p>
            </p:txBody>
          </p:sp>
          <p:sp>
            <p:nvSpPr>
              <p:cNvPr id="5670" name="Freeform 550"/>
              <p:cNvSpPr>
                <a:spLocks/>
              </p:cNvSpPr>
              <p:nvPr/>
            </p:nvSpPr>
            <p:spPr bwMode="auto">
              <a:xfrm>
                <a:off x="5105" y="712"/>
                <a:ext cx="43" cy="36"/>
              </a:xfrm>
              <a:custGeom>
                <a:avLst/>
                <a:gdLst>
                  <a:gd name="T0" fmla="*/ 0 w 86"/>
                  <a:gd name="T1" fmla="*/ 71 h 72"/>
                  <a:gd name="T2" fmla="*/ 4 w 86"/>
                  <a:gd name="T3" fmla="*/ 38 h 72"/>
                  <a:gd name="T4" fmla="*/ 8 w 86"/>
                  <a:gd name="T5" fmla="*/ 7 h 72"/>
                  <a:gd name="T6" fmla="*/ 10 w 86"/>
                  <a:gd name="T7" fmla="*/ 3 h 72"/>
                  <a:gd name="T8" fmla="*/ 12 w 86"/>
                  <a:gd name="T9" fmla="*/ 1 h 72"/>
                  <a:gd name="T10" fmla="*/ 13 w 86"/>
                  <a:gd name="T11" fmla="*/ 0 h 72"/>
                  <a:gd name="T12" fmla="*/ 17 w 86"/>
                  <a:gd name="T13" fmla="*/ 0 h 72"/>
                  <a:gd name="T14" fmla="*/ 19 w 86"/>
                  <a:gd name="T15" fmla="*/ 0 h 72"/>
                  <a:gd name="T16" fmla="*/ 23 w 86"/>
                  <a:gd name="T17" fmla="*/ 1 h 72"/>
                  <a:gd name="T18" fmla="*/ 25 w 86"/>
                  <a:gd name="T19" fmla="*/ 3 h 72"/>
                  <a:gd name="T20" fmla="*/ 27 w 86"/>
                  <a:gd name="T21" fmla="*/ 7 h 72"/>
                  <a:gd name="T22" fmla="*/ 34 w 86"/>
                  <a:gd name="T23" fmla="*/ 32 h 72"/>
                  <a:gd name="T24" fmla="*/ 42 w 86"/>
                  <a:gd name="T25" fmla="*/ 57 h 72"/>
                  <a:gd name="T26" fmla="*/ 50 w 86"/>
                  <a:gd name="T27" fmla="*/ 32 h 72"/>
                  <a:gd name="T28" fmla="*/ 57 w 86"/>
                  <a:gd name="T29" fmla="*/ 9 h 72"/>
                  <a:gd name="T30" fmla="*/ 59 w 86"/>
                  <a:gd name="T31" fmla="*/ 7 h 72"/>
                  <a:gd name="T32" fmla="*/ 61 w 86"/>
                  <a:gd name="T33" fmla="*/ 3 h 72"/>
                  <a:gd name="T34" fmla="*/ 65 w 86"/>
                  <a:gd name="T35" fmla="*/ 1 h 72"/>
                  <a:gd name="T36" fmla="*/ 69 w 86"/>
                  <a:gd name="T37" fmla="*/ 1 h 72"/>
                  <a:gd name="T38" fmla="*/ 71 w 86"/>
                  <a:gd name="T39" fmla="*/ 3 h 72"/>
                  <a:gd name="T40" fmla="*/ 75 w 86"/>
                  <a:gd name="T41" fmla="*/ 3 h 72"/>
                  <a:gd name="T42" fmla="*/ 77 w 86"/>
                  <a:gd name="T43" fmla="*/ 7 h 72"/>
                  <a:gd name="T44" fmla="*/ 77 w 86"/>
                  <a:gd name="T45" fmla="*/ 9 h 72"/>
                  <a:gd name="T46" fmla="*/ 80 w 86"/>
                  <a:gd name="T47" fmla="*/ 42 h 72"/>
                  <a:gd name="T48" fmla="*/ 86 w 86"/>
                  <a:gd name="T49" fmla="*/ 72 h 72"/>
                  <a:gd name="T50" fmla="*/ 75 w 86"/>
                  <a:gd name="T51" fmla="*/ 72 h 72"/>
                  <a:gd name="T52" fmla="*/ 71 w 86"/>
                  <a:gd name="T53" fmla="*/ 44 h 72"/>
                  <a:gd name="T54" fmla="*/ 67 w 86"/>
                  <a:gd name="T55" fmla="*/ 15 h 72"/>
                  <a:gd name="T56" fmla="*/ 59 w 86"/>
                  <a:gd name="T57" fmla="*/ 42 h 72"/>
                  <a:gd name="T58" fmla="*/ 50 w 86"/>
                  <a:gd name="T59" fmla="*/ 69 h 72"/>
                  <a:gd name="T60" fmla="*/ 50 w 86"/>
                  <a:gd name="T61" fmla="*/ 71 h 72"/>
                  <a:gd name="T62" fmla="*/ 48 w 86"/>
                  <a:gd name="T63" fmla="*/ 71 h 72"/>
                  <a:gd name="T64" fmla="*/ 46 w 86"/>
                  <a:gd name="T65" fmla="*/ 72 h 72"/>
                  <a:gd name="T66" fmla="*/ 42 w 86"/>
                  <a:gd name="T67" fmla="*/ 72 h 72"/>
                  <a:gd name="T68" fmla="*/ 40 w 86"/>
                  <a:gd name="T69" fmla="*/ 72 h 72"/>
                  <a:gd name="T70" fmla="*/ 38 w 86"/>
                  <a:gd name="T71" fmla="*/ 71 h 72"/>
                  <a:gd name="T72" fmla="*/ 36 w 86"/>
                  <a:gd name="T73" fmla="*/ 71 h 72"/>
                  <a:gd name="T74" fmla="*/ 36 w 86"/>
                  <a:gd name="T75" fmla="*/ 69 h 72"/>
                  <a:gd name="T76" fmla="*/ 27 w 86"/>
                  <a:gd name="T77" fmla="*/ 42 h 72"/>
                  <a:gd name="T78" fmla="*/ 17 w 86"/>
                  <a:gd name="T79" fmla="*/ 13 h 72"/>
                  <a:gd name="T80" fmla="*/ 13 w 86"/>
                  <a:gd name="T81" fmla="*/ 42 h 72"/>
                  <a:gd name="T82" fmla="*/ 12 w 86"/>
                  <a:gd name="T83" fmla="*/ 71 h 72"/>
                  <a:gd name="T84" fmla="*/ 0 w 86"/>
                  <a:gd name="T85"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72">
                    <a:moveTo>
                      <a:pt x="0" y="71"/>
                    </a:moveTo>
                    <a:lnTo>
                      <a:pt x="4" y="38"/>
                    </a:lnTo>
                    <a:lnTo>
                      <a:pt x="8" y="7"/>
                    </a:lnTo>
                    <a:lnTo>
                      <a:pt x="10" y="3"/>
                    </a:lnTo>
                    <a:lnTo>
                      <a:pt x="12" y="1"/>
                    </a:lnTo>
                    <a:lnTo>
                      <a:pt x="13" y="0"/>
                    </a:lnTo>
                    <a:lnTo>
                      <a:pt x="17" y="0"/>
                    </a:lnTo>
                    <a:lnTo>
                      <a:pt x="19" y="0"/>
                    </a:lnTo>
                    <a:lnTo>
                      <a:pt x="23" y="1"/>
                    </a:lnTo>
                    <a:lnTo>
                      <a:pt x="25" y="3"/>
                    </a:lnTo>
                    <a:lnTo>
                      <a:pt x="27" y="7"/>
                    </a:lnTo>
                    <a:lnTo>
                      <a:pt x="34" y="32"/>
                    </a:lnTo>
                    <a:lnTo>
                      <a:pt x="42" y="57"/>
                    </a:lnTo>
                    <a:lnTo>
                      <a:pt x="50" y="32"/>
                    </a:lnTo>
                    <a:lnTo>
                      <a:pt x="57" y="9"/>
                    </a:lnTo>
                    <a:lnTo>
                      <a:pt x="59" y="7"/>
                    </a:lnTo>
                    <a:lnTo>
                      <a:pt x="61" y="3"/>
                    </a:lnTo>
                    <a:lnTo>
                      <a:pt x="65" y="1"/>
                    </a:lnTo>
                    <a:lnTo>
                      <a:pt x="69" y="1"/>
                    </a:lnTo>
                    <a:lnTo>
                      <a:pt x="71" y="3"/>
                    </a:lnTo>
                    <a:lnTo>
                      <a:pt x="75" y="3"/>
                    </a:lnTo>
                    <a:lnTo>
                      <a:pt x="77" y="7"/>
                    </a:lnTo>
                    <a:lnTo>
                      <a:pt x="77" y="9"/>
                    </a:lnTo>
                    <a:lnTo>
                      <a:pt x="80" y="42"/>
                    </a:lnTo>
                    <a:lnTo>
                      <a:pt x="86" y="72"/>
                    </a:lnTo>
                    <a:lnTo>
                      <a:pt x="75" y="72"/>
                    </a:lnTo>
                    <a:lnTo>
                      <a:pt x="71" y="44"/>
                    </a:lnTo>
                    <a:lnTo>
                      <a:pt x="67" y="15"/>
                    </a:lnTo>
                    <a:lnTo>
                      <a:pt x="59" y="42"/>
                    </a:lnTo>
                    <a:lnTo>
                      <a:pt x="50" y="69"/>
                    </a:lnTo>
                    <a:lnTo>
                      <a:pt x="50" y="71"/>
                    </a:lnTo>
                    <a:lnTo>
                      <a:pt x="48" y="71"/>
                    </a:lnTo>
                    <a:lnTo>
                      <a:pt x="46" y="72"/>
                    </a:lnTo>
                    <a:lnTo>
                      <a:pt x="42" y="72"/>
                    </a:lnTo>
                    <a:lnTo>
                      <a:pt x="40" y="72"/>
                    </a:lnTo>
                    <a:lnTo>
                      <a:pt x="38" y="71"/>
                    </a:lnTo>
                    <a:lnTo>
                      <a:pt x="36" y="71"/>
                    </a:lnTo>
                    <a:lnTo>
                      <a:pt x="36" y="69"/>
                    </a:lnTo>
                    <a:lnTo>
                      <a:pt x="27" y="42"/>
                    </a:lnTo>
                    <a:lnTo>
                      <a:pt x="17" y="13"/>
                    </a:lnTo>
                    <a:lnTo>
                      <a:pt x="13" y="42"/>
                    </a:lnTo>
                    <a:lnTo>
                      <a:pt x="12" y="71"/>
                    </a:lnTo>
                    <a:lnTo>
                      <a:pt x="0" y="71"/>
                    </a:lnTo>
                    <a:close/>
                  </a:path>
                </a:pathLst>
              </a:custGeom>
              <a:solidFill>
                <a:srgbClr val="FF0000"/>
              </a:solidFill>
              <a:ln w="1588">
                <a:solidFill>
                  <a:srgbClr val="FF0000"/>
                </a:solidFill>
                <a:prstDash val="solid"/>
                <a:round/>
                <a:headEnd/>
                <a:tailEnd/>
              </a:ln>
            </p:spPr>
            <p:txBody>
              <a:bodyPr/>
              <a:lstStyle/>
              <a:p>
                <a:endParaRPr lang="en-AU"/>
              </a:p>
            </p:txBody>
          </p:sp>
          <p:sp>
            <p:nvSpPr>
              <p:cNvPr id="5671" name="Freeform 551"/>
              <p:cNvSpPr>
                <a:spLocks/>
              </p:cNvSpPr>
              <p:nvPr/>
            </p:nvSpPr>
            <p:spPr bwMode="auto">
              <a:xfrm>
                <a:off x="5111" y="715"/>
                <a:ext cx="6" cy="3"/>
              </a:xfrm>
              <a:custGeom>
                <a:avLst/>
                <a:gdLst>
                  <a:gd name="T0" fmla="*/ 0 w 13"/>
                  <a:gd name="T1" fmla="*/ 6 h 6"/>
                  <a:gd name="T2" fmla="*/ 0 w 13"/>
                  <a:gd name="T3" fmla="*/ 4 h 6"/>
                  <a:gd name="T4" fmla="*/ 0 w 13"/>
                  <a:gd name="T5" fmla="*/ 4 h 6"/>
                  <a:gd name="T6" fmla="*/ 1 w 13"/>
                  <a:gd name="T7" fmla="*/ 2 h 6"/>
                  <a:gd name="T8" fmla="*/ 1 w 13"/>
                  <a:gd name="T9" fmla="*/ 2 h 6"/>
                  <a:gd name="T10" fmla="*/ 3 w 13"/>
                  <a:gd name="T11" fmla="*/ 2 h 6"/>
                  <a:gd name="T12" fmla="*/ 3 w 13"/>
                  <a:gd name="T13" fmla="*/ 0 h 6"/>
                  <a:gd name="T14" fmla="*/ 5 w 13"/>
                  <a:gd name="T15" fmla="*/ 0 h 6"/>
                  <a:gd name="T16" fmla="*/ 7 w 13"/>
                  <a:gd name="T17" fmla="*/ 0 h 6"/>
                  <a:gd name="T18" fmla="*/ 7 w 13"/>
                  <a:gd name="T19" fmla="*/ 0 h 6"/>
                  <a:gd name="T20" fmla="*/ 9 w 13"/>
                  <a:gd name="T21" fmla="*/ 0 h 6"/>
                  <a:gd name="T22" fmla="*/ 11 w 13"/>
                  <a:gd name="T23" fmla="*/ 0 h 6"/>
                  <a:gd name="T24" fmla="*/ 11 w 13"/>
                  <a:gd name="T25" fmla="*/ 2 h 6"/>
                  <a:gd name="T26" fmla="*/ 11 w 13"/>
                  <a:gd name="T27" fmla="*/ 2 h 6"/>
                  <a:gd name="T28" fmla="*/ 13 w 13"/>
                  <a:gd name="T29" fmla="*/ 4 h 6"/>
                  <a:gd name="T30" fmla="*/ 13 w 13"/>
                  <a:gd name="T31" fmla="*/ 4 h 6"/>
                  <a:gd name="T32" fmla="*/ 13 w 13"/>
                  <a:gd name="T3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6">
                    <a:moveTo>
                      <a:pt x="0" y="6"/>
                    </a:moveTo>
                    <a:lnTo>
                      <a:pt x="0" y="4"/>
                    </a:lnTo>
                    <a:lnTo>
                      <a:pt x="0" y="4"/>
                    </a:lnTo>
                    <a:lnTo>
                      <a:pt x="1" y="2"/>
                    </a:lnTo>
                    <a:lnTo>
                      <a:pt x="1" y="2"/>
                    </a:lnTo>
                    <a:lnTo>
                      <a:pt x="3" y="2"/>
                    </a:lnTo>
                    <a:lnTo>
                      <a:pt x="3" y="0"/>
                    </a:lnTo>
                    <a:lnTo>
                      <a:pt x="5" y="0"/>
                    </a:lnTo>
                    <a:lnTo>
                      <a:pt x="7" y="0"/>
                    </a:lnTo>
                    <a:lnTo>
                      <a:pt x="7" y="0"/>
                    </a:lnTo>
                    <a:lnTo>
                      <a:pt x="9" y="0"/>
                    </a:lnTo>
                    <a:lnTo>
                      <a:pt x="11" y="0"/>
                    </a:lnTo>
                    <a:lnTo>
                      <a:pt x="11" y="2"/>
                    </a:lnTo>
                    <a:lnTo>
                      <a:pt x="11" y="2"/>
                    </a:lnTo>
                    <a:lnTo>
                      <a:pt x="13" y="4"/>
                    </a:lnTo>
                    <a:lnTo>
                      <a:pt x="13" y="4"/>
                    </a:lnTo>
                    <a:lnTo>
                      <a:pt x="13" y="6"/>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672" name="Freeform 552"/>
              <p:cNvSpPr>
                <a:spLocks/>
              </p:cNvSpPr>
              <p:nvPr/>
            </p:nvSpPr>
            <p:spPr bwMode="auto">
              <a:xfrm>
                <a:off x="5135" y="716"/>
                <a:ext cx="7" cy="3"/>
              </a:xfrm>
              <a:custGeom>
                <a:avLst/>
                <a:gdLst>
                  <a:gd name="T0" fmla="*/ 0 w 16"/>
                  <a:gd name="T1" fmla="*/ 8 h 8"/>
                  <a:gd name="T2" fmla="*/ 0 w 16"/>
                  <a:gd name="T3" fmla="*/ 8 h 8"/>
                  <a:gd name="T4" fmla="*/ 0 w 16"/>
                  <a:gd name="T5" fmla="*/ 8 h 8"/>
                  <a:gd name="T6" fmla="*/ 0 w 16"/>
                  <a:gd name="T7" fmla="*/ 6 h 8"/>
                  <a:gd name="T8" fmla="*/ 2 w 16"/>
                  <a:gd name="T9" fmla="*/ 4 h 8"/>
                  <a:gd name="T10" fmla="*/ 2 w 16"/>
                  <a:gd name="T11" fmla="*/ 4 h 8"/>
                  <a:gd name="T12" fmla="*/ 4 w 16"/>
                  <a:gd name="T13" fmla="*/ 2 h 8"/>
                  <a:gd name="T14" fmla="*/ 4 w 16"/>
                  <a:gd name="T15" fmla="*/ 2 h 8"/>
                  <a:gd name="T16" fmla="*/ 6 w 16"/>
                  <a:gd name="T17" fmla="*/ 0 h 8"/>
                  <a:gd name="T18" fmla="*/ 8 w 16"/>
                  <a:gd name="T19" fmla="*/ 0 h 8"/>
                  <a:gd name="T20" fmla="*/ 8 w 16"/>
                  <a:gd name="T21" fmla="*/ 0 h 8"/>
                  <a:gd name="T22" fmla="*/ 10 w 16"/>
                  <a:gd name="T23" fmla="*/ 0 h 8"/>
                  <a:gd name="T24" fmla="*/ 12 w 16"/>
                  <a:gd name="T25" fmla="*/ 0 h 8"/>
                  <a:gd name="T26" fmla="*/ 14 w 16"/>
                  <a:gd name="T27" fmla="*/ 0 h 8"/>
                  <a:gd name="T28" fmla="*/ 14 w 16"/>
                  <a:gd name="T29" fmla="*/ 0 h 8"/>
                  <a:gd name="T30" fmla="*/ 14 w 16"/>
                  <a:gd name="T31" fmla="*/ 2 h 8"/>
                  <a:gd name="T32" fmla="*/ 14 w 16"/>
                  <a:gd name="T33" fmla="*/ 2 h 8"/>
                  <a:gd name="T34" fmla="*/ 16 w 16"/>
                  <a:gd name="T35" fmla="*/ 2 h 8"/>
                  <a:gd name="T36" fmla="*/ 16 w 16"/>
                  <a:gd name="T37" fmla="*/ 4 h 8"/>
                  <a:gd name="T38" fmla="*/ 16 w 16"/>
                  <a:gd name="T39" fmla="*/ 4 h 8"/>
                  <a:gd name="T40" fmla="*/ 16 w 16"/>
                  <a:gd name="T4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8">
                    <a:moveTo>
                      <a:pt x="0" y="8"/>
                    </a:moveTo>
                    <a:lnTo>
                      <a:pt x="0" y="8"/>
                    </a:lnTo>
                    <a:lnTo>
                      <a:pt x="0" y="8"/>
                    </a:lnTo>
                    <a:lnTo>
                      <a:pt x="0" y="6"/>
                    </a:lnTo>
                    <a:lnTo>
                      <a:pt x="2" y="4"/>
                    </a:lnTo>
                    <a:lnTo>
                      <a:pt x="2" y="4"/>
                    </a:lnTo>
                    <a:lnTo>
                      <a:pt x="4" y="2"/>
                    </a:lnTo>
                    <a:lnTo>
                      <a:pt x="4" y="2"/>
                    </a:lnTo>
                    <a:lnTo>
                      <a:pt x="6" y="0"/>
                    </a:lnTo>
                    <a:lnTo>
                      <a:pt x="8" y="0"/>
                    </a:lnTo>
                    <a:lnTo>
                      <a:pt x="8" y="0"/>
                    </a:lnTo>
                    <a:lnTo>
                      <a:pt x="10" y="0"/>
                    </a:lnTo>
                    <a:lnTo>
                      <a:pt x="12" y="0"/>
                    </a:lnTo>
                    <a:lnTo>
                      <a:pt x="14" y="0"/>
                    </a:lnTo>
                    <a:lnTo>
                      <a:pt x="14" y="0"/>
                    </a:lnTo>
                    <a:lnTo>
                      <a:pt x="14" y="2"/>
                    </a:lnTo>
                    <a:lnTo>
                      <a:pt x="14" y="2"/>
                    </a:lnTo>
                    <a:lnTo>
                      <a:pt x="16" y="2"/>
                    </a:lnTo>
                    <a:lnTo>
                      <a:pt x="16" y="4"/>
                    </a:lnTo>
                    <a:lnTo>
                      <a:pt x="16" y="4"/>
                    </a:lnTo>
                    <a:lnTo>
                      <a:pt x="16" y="6"/>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673" name="Freeform 553"/>
              <p:cNvSpPr>
                <a:spLocks/>
              </p:cNvSpPr>
              <p:nvPr/>
            </p:nvSpPr>
            <p:spPr bwMode="auto">
              <a:xfrm>
                <a:off x="5151" y="715"/>
                <a:ext cx="23" cy="9"/>
              </a:xfrm>
              <a:custGeom>
                <a:avLst/>
                <a:gdLst>
                  <a:gd name="T0" fmla="*/ 0 w 46"/>
                  <a:gd name="T1" fmla="*/ 19 h 19"/>
                  <a:gd name="T2" fmla="*/ 0 w 46"/>
                  <a:gd name="T3" fmla="*/ 18 h 19"/>
                  <a:gd name="T4" fmla="*/ 0 w 46"/>
                  <a:gd name="T5" fmla="*/ 18 h 19"/>
                  <a:gd name="T6" fmla="*/ 0 w 46"/>
                  <a:gd name="T7" fmla="*/ 16 h 19"/>
                  <a:gd name="T8" fmla="*/ 2 w 46"/>
                  <a:gd name="T9" fmla="*/ 14 h 19"/>
                  <a:gd name="T10" fmla="*/ 2 w 46"/>
                  <a:gd name="T11" fmla="*/ 12 h 19"/>
                  <a:gd name="T12" fmla="*/ 4 w 46"/>
                  <a:gd name="T13" fmla="*/ 10 h 19"/>
                  <a:gd name="T14" fmla="*/ 6 w 46"/>
                  <a:gd name="T15" fmla="*/ 8 h 19"/>
                  <a:gd name="T16" fmla="*/ 6 w 46"/>
                  <a:gd name="T17" fmla="*/ 6 h 19"/>
                  <a:gd name="T18" fmla="*/ 8 w 46"/>
                  <a:gd name="T19" fmla="*/ 6 h 19"/>
                  <a:gd name="T20" fmla="*/ 9 w 46"/>
                  <a:gd name="T21" fmla="*/ 4 h 19"/>
                  <a:gd name="T22" fmla="*/ 11 w 46"/>
                  <a:gd name="T23" fmla="*/ 4 h 19"/>
                  <a:gd name="T24" fmla="*/ 13 w 46"/>
                  <a:gd name="T25" fmla="*/ 2 h 19"/>
                  <a:gd name="T26" fmla="*/ 15 w 46"/>
                  <a:gd name="T27" fmla="*/ 2 h 19"/>
                  <a:gd name="T28" fmla="*/ 17 w 46"/>
                  <a:gd name="T29" fmla="*/ 2 h 19"/>
                  <a:gd name="T30" fmla="*/ 19 w 46"/>
                  <a:gd name="T31" fmla="*/ 2 h 19"/>
                  <a:gd name="T32" fmla="*/ 21 w 46"/>
                  <a:gd name="T33" fmla="*/ 0 h 19"/>
                  <a:gd name="T34" fmla="*/ 23 w 46"/>
                  <a:gd name="T35" fmla="*/ 0 h 19"/>
                  <a:gd name="T36" fmla="*/ 25 w 46"/>
                  <a:gd name="T37" fmla="*/ 0 h 19"/>
                  <a:gd name="T38" fmla="*/ 27 w 46"/>
                  <a:gd name="T39" fmla="*/ 2 h 19"/>
                  <a:gd name="T40" fmla="*/ 29 w 46"/>
                  <a:gd name="T41" fmla="*/ 2 h 19"/>
                  <a:gd name="T42" fmla="*/ 30 w 46"/>
                  <a:gd name="T43" fmla="*/ 2 h 19"/>
                  <a:gd name="T44" fmla="*/ 34 w 46"/>
                  <a:gd name="T45" fmla="*/ 4 h 19"/>
                  <a:gd name="T46" fmla="*/ 36 w 46"/>
                  <a:gd name="T47" fmla="*/ 4 h 19"/>
                  <a:gd name="T48" fmla="*/ 38 w 46"/>
                  <a:gd name="T49" fmla="*/ 6 h 19"/>
                  <a:gd name="T50" fmla="*/ 40 w 46"/>
                  <a:gd name="T51" fmla="*/ 6 h 19"/>
                  <a:gd name="T52" fmla="*/ 40 w 46"/>
                  <a:gd name="T53" fmla="*/ 8 h 19"/>
                  <a:gd name="T54" fmla="*/ 42 w 46"/>
                  <a:gd name="T55" fmla="*/ 10 h 19"/>
                  <a:gd name="T56" fmla="*/ 44 w 46"/>
                  <a:gd name="T57" fmla="*/ 12 h 19"/>
                  <a:gd name="T58" fmla="*/ 44 w 46"/>
                  <a:gd name="T59" fmla="*/ 14 h 19"/>
                  <a:gd name="T60" fmla="*/ 46 w 46"/>
                  <a:gd name="T61" fmla="*/ 16 h 19"/>
                  <a:gd name="T62" fmla="*/ 46 w 46"/>
                  <a:gd name="T63" fmla="*/ 18 h 19"/>
                  <a:gd name="T64" fmla="*/ 46 w 46"/>
                  <a:gd name="T6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19">
                    <a:moveTo>
                      <a:pt x="0" y="19"/>
                    </a:moveTo>
                    <a:lnTo>
                      <a:pt x="0" y="18"/>
                    </a:lnTo>
                    <a:lnTo>
                      <a:pt x="0" y="18"/>
                    </a:lnTo>
                    <a:lnTo>
                      <a:pt x="0" y="16"/>
                    </a:lnTo>
                    <a:lnTo>
                      <a:pt x="2" y="14"/>
                    </a:lnTo>
                    <a:lnTo>
                      <a:pt x="2" y="12"/>
                    </a:lnTo>
                    <a:lnTo>
                      <a:pt x="4" y="10"/>
                    </a:lnTo>
                    <a:lnTo>
                      <a:pt x="6" y="8"/>
                    </a:lnTo>
                    <a:lnTo>
                      <a:pt x="6" y="6"/>
                    </a:lnTo>
                    <a:lnTo>
                      <a:pt x="8" y="6"/>
                    </a:lnTo>
                    <a:lnTo>
                      <a:pt x="9" y="4"/>
                    </a:lnTo>
                    <a:lnTo>
                      <a:pt x="11" y="4"/>
                    </a:lnTo>
                    <a:lnTo>
                      <a:pt x="13" y="2"/>
                    </a:lnTo>
                    <a:lnTo>
                      <a:pt x="15" y="2"/>
                    </a:lnTo>
                    <a:lnTo>
                      <a:pt x="17" y="2"/>
                    </a:lnTo>
                    <a:lnTo>
                      <a:pt x="19" y="2"/>
                    </a:lnTo>
                    <a:lnTo>
                      <a:pt x="21" y="0"/>
                    </a:lnTo>
                    <a:lnTo>
                      <a:pt x="23" y="0"/>
                    </a:lnTo>
                    <a:lnTo>
                      <a:pt x="25" y="0"/>
                    </a:lnTo>
                    <a:lnTo>
                      <a:pt x="27" y="2"/>
                    </a:lnTo>
                    <a:lnTo>
                      <a:pt x="29" y="2"/>
                    </a:lnTo>
                    <a:lnTo>
                      <a:pt x="30" y="2"/>
                    </a:lnTo>
                    <a:lnTo>
                      <a:pt x="34" y="4"/>
                    </a:lnTo>
                    <a:lnTo>
                      <a:pt x="36" y="4"/>
                    </a:lnTo>
                    <a:lnTo>
                      <a:pt x="38" y="6"/>
                    </a:lnTo>
                    <a:lnTo>
                      <a:pt x="40" y="6"/>
                    </a:lnTo>
                    <a:lnTo>
                      <a:pt x="40" y="8"/>
                    </a:lnTo>
                    <a:lnTo>
                      <a:pt x="42" y="10"/>
                    </a:lnTo>
                    <a:lnTo>
                      <a:pt x="44" y="12"/>
                    </a:lnTo>
                    <a:lnTo>
                      <a:pt x="44" y="14"/>
                    </a:lnTo>
                    <a:lnTo>
                      <a:pt x="46" y="16"/>
                    </a:lnTo>
                    <a:lnTo>
                      <a:pt x="46" y="18"/>
                    </a:lnTo>
                    <a:lnTo>
                      <a:pt x="46" y="19"/>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674" name="Freeform 554"/>
              <p:cNvSpPr>
                <a:spLocks/>
              </p:cNvSpPr>
              <p:nvPr/>
            </p:nvSpPr>
            <p:spPr bwMode="auto">
              <a:xfrm>
                <a:off x="5158" y="729"/>
                <a:ext cx="10" cy="1"/>
              </a:xfrm>
              <a:custGeom>
                <a:avLst/>
                <a:gdLst>
                  <a:gd name="T0" fmla="*/ 0 w 21"/>
                  <a:gd name="T1" fmla="*/ 0 h 2"/>
                  <a:gd name="T2" fmla="*/ 4 w 21"/>
                  <a:gd name="T3" fmla="*/ 2 h 2"/>
                  <a:gd name="T4" fmla="*/ 6 w 21"/>
                  <a:gd name="T5" fmla="*/ 2 h 2"/>
                  <a:gd name="T6" fmla="*/ 12 w 21"/>
                  <a:gd name="T7" fmla="*/ 2 h 2"/>
                  <a:gd name="T8" fmla="*/ 17 w 21"/>
                  <a:gd name="T9" fmla="*/ 2 h 2"/>
                  <a:gd name="T10" fmla="*/ 21 w 21"/>
                  <a:gd name="T11" fmla="*/ 2 h 2"/>
                </a:gdLst>
                <a:ahLst/>
                <a:cxnLst>
                  <a:cxn ang="0">
                    <a:pos x="T0" y="T1"/>
                  </a:cxn>
                  <a:cxn ang="0">
                    <a:pos x="T2" y="T3"/>
                  </a:cxn>
                  <a:cxn ang="0">
                    <a:pos x="T4" y="T5"/>
                  </a:cxn>
                  <a:cxn ang="0">
                    <a:pos x="T6" y="T7"/>
                  </a:cxn>
                  <a:cxn ang="0">
                    <a:pos x="T8" y="T9"/>
                  </a:cxn>
                  <a:cxn ang="0">
                    <a:pos x="T10" y="T11"/>
                  </a:cxn>
                </a:cxnLst>
                <a:rect l="0" t="0" r="r" b="b"/>
                <a:pathLst>
                  <a:path w="21" h="2">
                    <a:moveTo>
                      <a:pt x="0" y="0"/>
                    </a:moveTo>
                    <a:lnTo>
                      <a:pt x="4" y="2"/>
                    </a:lnTo>
                    <a:lnTo>
                      <a:pt x="6" y="2"/>
                    </a:lnTo>
                    <a:lnTo>
                      <a:pt x="12" y="2"/>
                    </a:lnTo>
                    <a:lnTo>
                      <a:pt x="17" y="2"/>
                    </a:lnTo>
                    <a:lnTo>
                      <a:pt x="21" y="2"/>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675" name="Freeform 555"/>
              <p:cNvSpPr>
                <a:spLocks/>
              </p:cNvSpPr>
              <p:nvPr/>
            </p:nvSpPr>
            <p:spPr bwMode="auto">
              <a:xfrm>
                <a:off x="5188" y="729"/>
                <a:ext cx="10" cy="3"/>
              </a:xfrm>
              <a:custGeom>
                <a:avLst/>
                <a:gdLst>
                  <a:gd name="T0" fmla="*/ 0 w 20"/>
                  <a:gd name="T1" fmla="*/ 6 h 6"/>
                  <a:gd name="T2" fmla="*/ 6 w 20"/>
                  <a:gd name="T3" fmla="*/ 6 h 6"/>
                  <a:gd name="T4" fmla="*/ 8 w 20"/>
                  <a:gd name="T5" fmla="*/ 6 h 6"/>
                  <a:gd name="T6" fmla="*/ 10 w 20"/>
                  <a:gd name="T7" fmla="*/ 6 h 6"/>
                  <a:gd name="T8" fmla="*/ 12 w 20"/>
                  <a:gd name="T9" fmla="*/ 6 h 6"/>
                  <a:gd name="T10" fmla="*/ 14 w 20"/>
                  <a:gd name="T11" fmla="*/ 6 h 6"/>
                  <a:gd name="T12" fmla="*/ 16 w 20"/>
                  <a:gd name="T13" fmla="*/ 4 h 6"/>
                  <a:gd name="T14" fmla="*/ 18 w 20"/>
                  <a:gd name="T15" fmla="*/ 4 h 6"/>
                  <a:gd name="T16" fmla="*/ 18 w 20"/>
                  <a:gd name="T17" fmla="*/ 4 h 6"/>
                  <a:gd name="T18" fmla="*/ 20 w 20"/>
                  <a:gd name="T19" fmla="*/ 2 h 6"/>
                  <a:gd name="T20" fmla="*/ 20 w 20"/>
                  <a:gd name="T21" fmla="*/ 2 h 6"/>
                  <a:gd name="T22" fmla="*/ 20 w 20"/>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6">
                    <a:moveTo>
                      <a:pt x="0" y="6"/>
                    </a:moveTo>
                    <a:lnTo>
                      <a:pt x="6" y="6"/>
                    </a:lnTo>
                    <a:lnTo>
                      <a:pt x="8" y="6"/>
                    </a:lnTo>
                    <a:lnTo>
                      <a:pt x="10" y="6"/>
                    </a:lnTo>
                    <a:lnTo>
                      <a:pt x="12" y="6"/>
                    </a:lnTo>
                    <a:lnTo>
                      <a:pt x="14" y="6"/>
                    </a:lnTo>
                    <a:lnTo>
                      <a:pt x="16" y="4"/>
                    </a:lnTo>
                    <a:lnTo>
                      <a:pt x="18" y="4"/>
                    </a:lnTo>
                    <a:lnTo>
                      <a:pt x="18" y="4"/>
                    </a:lnTo>
                    <a:lnTo>
                      <a:pt x="20" y="2"/>
                    </a:lnTo>
                    <a:lnTo>
                      <a:pt x="20" y="2"/>
                    </a:lnTo>
                    <a:lnTo>
                      <a:pt x="20" y="0"/>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676" name="Freeform 556"/>
              <p:cNvSpPr>
                <a:spLocks/>
              </p:cNvSpPr>
              <p:nvPr/>
            </p:nvSpPr>
            <p:spPr bwMode="auto">
              <a:xfrm>
                <a:off x="5182" y="716"/>
                <a:ext cx="16" cy="7"/>
              </a:xfrm>
              <a:custGeom>
                <a:avLst/>
                <a:gdLst>
                  <a:gd name="T0" fmla="*/ 0 w 33"/>
                  <a:gd name="T1" fmla="*/ 16 h 16"/>
                  <a:gd name="T2" fmla="*/ 2 w 33"/>
                  <a:gd name="T3" fmla="*/ 14 h 16"/>
                  <a:gd name="T4" fmla="*/ 2 w 33"/>
                  <a:gd name="T5" fmla="*/ 12 h 16"/>
                  <a:gd name="T6" fmla="*/ 4 w 33"/>
                  <a:gd name="T7" fmla="*/ 10 h 16"/>
                  <a:gd name="T8" fmla="*/ 6 w 33"/>
                  <a:gd name="T9" fmla="*/ 8 h 16"/>
                  <a:gd name="T10" fmla="*/ 8 w 33"/>
                  <a:gd name="T11" fmla="*/ 6 h 16"/>
                  <a:gd name="T12" fmla="*/ 10 w 33"/>
                  <a:gd name="T13" fmla="*/ 6 h 16"/>
                  <a:gd name="T14" fmla="*/ 12 w 33"/>
                  <a:gd name="T15" fmla="*/ 4 h 16"/>
                  <a:gd name="T16" fmla="*/ 13 w 33"/>
                  <a:gd name="T17" fmla="*/ 2 h 16"/>
                  <a:gd name="T18" fmla="*/ 17 w 33"/>
                  <a:gd name="T19" fmla="*/ 2 h 16"/>
                  <a:gd name="T20" fmla="*/ 19 w 33"/>
                  <a:gd name="T21" fmla="*/ 2 h 16"/>
                  <a:gd name="T22" fmla="*/ 21 w 33"/>
                  <a:gd name="T23" fmla="*/ 0 h 16"/>
                  <a:gd name="T24" fmla="*/ 21 w 33"/>
                  <a:gd name="T25" fmla="*/ 0 h 16"/>
                  <a:gd name="T26" fmla="*/ 23 w 33"/>
                  <a:gd name="T27" fmla="*/ 0 h 16"/>
                  <a:gd name="T28" fmla="*/ 27 w 33"/>
                  <a:gd name="T29" fmla="*/ 2 h 16"/>
                  <a:gd name="T30" fmla="*/ 29 w 33"/>
                  <a:gd name="T31" fmla="*/ 2 h 16"/>
                  <a:gd name="T32" fmla="*/ 31 w 33"/>
                  <a:gd name="T33" fmla="*/ 4 h 16"/>
                  <a:gd name="T34" fmla="*/ 33 w 33"/>
                  <a:gd name="T3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16">
                    <a:moveTo>
                      <a:pt x="0" y="16"/>
                    </a:moveTo>
                    <a:lnTo>
                      <a:pt x="2" y="14"/>
                    </a:lnTo>
                    <a:lnTo>
                      <a:pt x="2" y="12"/>
                    </a:lnTo>
                    <a:lnTo>
                      <a:pt x="4" y="10"/>
                    </a:lnTo>
                    <a:lnTo>
                      <a:pt x="6" y="8"/>
                    </a:lnTo>
                    <a:lnTo>
                      <a:pt x="8" y="6"/>
                    </a:lnTo>
                    <a:lnTo>
                      <a:pt x="10" y="6"/>
                    </a:lnTo>
                    <a:lnTo>
                      <a:pt x="12" y="4"/>
                    </a:lnTo>
                    <a:lnTo>
                      <a:pt x="13" y="2"/>
                    </a:lnTo>
                    <a:lnTo>
                      <a:pt x="17" y="2"/>
                    </a:lnTo>
                    <a:lnTo>
                      <a:pt x="19" y="2"/>
                    </a:lnTo>
                    <a:lnTo>
                      <a:pt x="21" y="0"/>
                    </a:lnTo>
                    <a:lnTo>
                      <a:pt x="21" y="0"/>
                    </a:lnTo>
                    <a:lnTo>
                      <a:pt x="23" y="0"/>
                    </a:lnTo>
                    <a:lnTo>
                      <a:pt x="27" y="2"/>
                    </a:lnTo>
                    <a:lnTo>
                      <a:pt x="29" y="2"/>
                    </a:lnTo>
                    <a:lnTo>
                      <a:pt x="31" y="4"/>
                    </a:lnTo>
                    <a:lnTo>
                      <a:pt x="33" y="6"/>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677" name="Line 557"/>
              <p:cNvSpPr>
                <a:spLocks noChangeShapeType="1"/>
              </p:cNvSpPr>
              <p:nvPr/>
            </p:nvSpPr>
            <p:spPr bwMode="auto">
              <a:xfrm>
                <a:off x="5210" y="718"/>
                <a:ext cx="1"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678" name="Line 558"/>
              <p:cNvSpPr>
                <a:spLocks noChangeShapeType="1"/>
              </p:cNvSpPr>
              <p:nvPr/>
            </p:nvSpPr>
            <p:spPr bwMode="auto">
              <a:xfrm flipV="1">
                <a:off x="5228" y="718"/>
                <a:ext cx="1"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679" name="Freeform 559"/>
              <p:cNvSpPr>
                <a:spLocks/>
              </p:cNvSpPr>
              <p:nvPr/>
            </p:nvSpPr>
            <p:spPr bwMode="auto">
              <a:xfrm>
                <a:off x="5213" y="730"/>
                <a:ext cx="11" cy="3"/>
              </a:xfrm>
              <a:custGeom>
                <a:avLst/>
                <a:gdLst>
                  <a:gd name="T0" fmla="*/ 0 w 21"/>
                  <a:gd name="T1" fmla="*/ 6 h 6"/>
                  <a:gd name="T2" fmla="*/ 4 w 21"/>
                  <a:gd name="T3" fmla="*/ 6 h 6"/>
                  <a:gd name="T4" fmla="*/ 6 w 21"/>
                  <a:gd name="T5" fmla="*/ 6 h 6"/>
                  <a:gd name="T6" fmla="*/ 10 w 21"/>
                  <a:gd name="T7" fmla="*/ 6 h 6"/>
                  <a:gd name="T8" fmla="*/ 10 w 21"/>
                  <a:gd name="T9" fmla="*/ 6 h 6"/>
                  <a:gd name="T10" fmla="*/ 12 w 21"/>
                  <a:gd name="T11" fmla="*/ 6 h 6"/>
                  <a:gd name="T12" fmla="*/ 15 w 21"/>
                  <a:gd name="T13" fmla="*/ 6 h 6"/>
                  <a:gd name="T14" fmla="*/ 15 w 21"/>
                  <a:gd name="T15" fmla="*/ 4 h 6"/>
                  <a:gd name="T16" fmla="*/ 17 w 21"/>
                  <a:gd name="T17" fmla="*/ 4 h 6"/>
                  <a:gd name="T18" fmla="*/ 19 w 21"/>
                  <a:gd name="T19" fmla="*/ 2 h 6"/>
                  <a:gd name="T20" fmla="*/ 19 w 21"/>
                  <a:gd name="T21" fmla="*/ 2 h 6"/>
                  <a:gd name="T22" fmla="*/ 19 w 21"/>
                  <a:gd name="T23" fmla="*/ 0 h 6"/>
                  <a:gd name="T24" fmla="*/ 21 w 21"/>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6">
                    <a:moveTo>
                      <a:pt x="0" y="6"/>
                    </a:moveTo>
                    <a:lnTo>
                      <a:pt x="4" y="6"/>
                    </a:lnTo>
                    <a:lnTo>
                      <a:pt x="6" y="6"/>
                    </a:lnTo>
                    <a:lnTo>
                      <a:pt x="10" y="6"/>
                    </a:lnTo>
                    <a:lnTo>
                      <a:pt x="10" y="6"/>
                    </a:lnTo>
                    <a:lnTo>
                      <a:pt x="12" y="6"/>
                    </a:lnTo>
                    <a:lnTo>
                      <a:pt x="15" y="6"/>
                    </a:lnTo>
                    <a:lnTo>
                      <a:pt x="15" y="4"/>
                    </a:lnTo>
                    <a:lnTo>
                      <a:pt x="17" y="4"/>
                    </a:lnTo>
                    <a:lnTo>
                      <a:pt x="19" y="2"/>
                    </a:lnTo>
                    <a:lnTo>
                      <a:pt x="19" y="2"/>
                    </a:lnTo>
                    <a:lnTo>
                      <a:pt x="19" y="0"/>
                    </a:lnTo>
                    <a:lnTo>
                      <a:pt x="21" y="0"/>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680" name="Freeform 560"/>
              <p:cNvSpPr>
                <a:spLocks/>
              </p:cNvSpPr>
              <p:nvPr/>
            </p:nvSpPr>
            <p:spPr bwMode="auto">
              <a:xfrm>
                <a:off x="5235" y="719"/>
                <a:ext cx="18" cy="13"/>
              </a:xfrm>
              <a:custGeom>
                <a:avLst/>
                <a:gdLst>
                  <a:gd name="T0" fmla="*/ 37 w 37"/>
                  <a:gd name="T1" fmla="*/ 0 h 25"/>
                  <a:gd name="T2" fmla="*/ 33 w 37"/>
                  <a:gd name="T3" fmla="*/ 0 h 25"/>
                  <a:gd name="T4" fmla="*/ 29 w 37"/>
                  <a:gd name="T5" fmla="*/ 0 h 25"/>
                  <a:gd name="T6" fmla="*/ 27 w 37"/>
                  <a:gd name="T7" fmla="*/ 0 h 25"/>
                  <a:gd name="T8" fmla="*/ 25 w 37"/>
                  <a:gd name="T9" fmla="*/ 2 h 25"/>
                  <a:gd name="T10" fmla="*/ 25 w 37"/>
                  <a:gd name="T11" fmla="*/ 2 h 25"/>
                  <a:gd name="T12" fmla="*/ 23 w 37"/>
                  <a:gd name="T13" fmla="*/ 2 h 25"/>
                  <a:gd name="T14" fmla="*/ 21 w 37"/>
                  <a:gd name="T15" fmla="*/ 4 h 25"/>
                  <a:gd name="T16" fmla="*/ 19 w 37"/>
                  <a:gd name="T17" fmla="*/ 4 h 25"/>
                  <a:gd name="T18" fmla="*/ 19 w 37"/>
                  <a:gd name="T19" fmla="*/ 4 h 25"/>
                  <a:gd name="T20" fmla="*/ 17 w 37"/>
                  <a:gd name="T21" fmla="*/ 6 h 25"/>
                  <a:gd name="T22" fmla="*/ 15 w 37"/>
                  <a:gd name="T23" fmla="*/ 6 h 25"/>
                  <a:gd name="T24" fmla="*/ 14 w 37"/>
                  <a:gd name="T25" fmla="*/ 8 h 25"/>
                  <a:gd name="T26" fmla="*/ 10 w 37"/>
                  <a:gd name="T27" fmla="*/ 9 h 25"/>
                  <a:gd name="T28" fmla="*/ 8 w 37"/>
                  <a:gd name="T29" fmla="*/ 11 h 25"/>
                  <a:gd name="T30" fmla="*/ 6 w 37"/>
                  <a:gd name="T31" fmla="*/ 15 h 25"/>
                  <a:gd name="T32" fmla="*/ 6 w 37"/>
                  <a:gd name="T33" fmla="*/ 17 h 25"/>
                  <a:gd name="T34" fmla="*/ 4 w 37"/>
                  <a:gd name="T35" fmla="*/ 19 h 25"/>
                  <a:gd name="T36" fmla="*/ 0 w 37"/>
                  <a:gd name="T3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25">
                    <a:moveTo>
                      <a:pt x="37" y="0"/>
                    </a:moveTo>
                    <a:lnTo>
                      <a:pt x="33" y="0"/>
                    </a:lnTo>
                    <a:lnTo>
                      <a:pt x="29" y="0"/>
                    </a:lnTo>
                    <a:lnTo>
                      <a:pt x="27" y="0"/>
                    </a:lnTo>
                    <a:lnTo>
                      <a:pt x="25" y="2"/>
                    </a:lnTo>
                    <a:lnTo>
                      <a:pt x="25" y="2"/>
                    </a:lnTo>
                    <a:lnTo>
                      <a:pt x="23" y="2"/>
                    </a:lnTo>
                    <a:lnTo>
                      <a:pt x="21" y="4"/>
                    </a:lnTo>
                    <a:lnTo>
                      <a:pt x="19" y="4"/>
                    </a:lnTo>
                    <a:lnTo>
                      <a:pt x="19" y="4"/>
                    </a:lnTo>
                    <a:lnTo>
                      <a:pt x="17" y="6"/>
                    </a:lnTo>
                    <a:lnTo>
                      <a:pt x="15" y="6"/>
                    </a:lnTo>
                    <a:lnTo>
                      <a:pt x="14" y="8"/>
                    </a:lnTo>
                    <a:lnTo>
                      <a:pt x="10" y="9"/>
                    </a:lnTo>
                    <a:lnTo>
                      <a:pt x="8" y="11"/>
                    </a:lnTo>
                    <a:lnTo>
                      <a:pt x="6" y="15"/>
                    </a:lnTo>
                    <a:lnTo>
                      <a:pt x="6" y="17"/>
                    </a:lnTo>
                    <a:lnTo>
                      <a:pt x="4" y="19"/>
                    </a:lnTo>
                    <a:lnTo>
                      <a:pt x="0" y="2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681" name="Line 561"/>
              <p:cNvSpPr>
                <a:spLocks noChangeShapeType="1"/>
              </p:cNvSpPr>
              <p:nvPr/>
            </p:nvSpPr>
            <p:spPr bwMode="auto">
              <a:xfrm>
                <a:off x="5240" y="733"/>
                <a:ext cx="12"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682" name="Freeform 562"/>
              <p:cNvSpPr>
                <a:spLocks/>
              </p:cNvSpPr>
              <p:nvPr/>
            </p:nvSpPr>
            <p:spPr bwMode="auto">
              <a:xfrm>
                <a:off x="5244" y="745"/>
                <a:ext cx="8" cy="3"/>
              </a:xfrm>
              <a:custGeom>
                <a:avLst/>
                <a:gdLst>
                  <a:gd name="T0" fmla="*/ 0 w 18"/>
                  <a:gd name="T1" fmla="*/ 0 h 5"/>
                  <a:gd name="T2" fmla="*/ 4 w 18"/>
                  <a:gd name="T3" fmla="*/ 2 h 5"/>
                  <a:gd name="T4" fmla="*/ 8 w 18"/>
                  <a:gd name="T5" fmla="*/ 4 h 5"/>
                  <a:gd name="T6" fmla="*/ 12 w 18"/>
                  <a:gd name="T7" fmla="*/ 5 h 5"/>
                  <a:gd name="T8" fmla="*/ 14 w 18"/>
                  <a:gd name="T9" fmla="*/ 5 h 5"/>
                  <a:gd name="T10" fmla="*/ 16 w 18"/>
                  <a:gd name="T11" fmla="*/ 5 h 5"/>
                  <a:gd name="T12" fmla="*/ 18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0" y="0"/>
                    </a:moveTo>
                    <a:lnTo>
                      <a:pt x="4" y="2"/>
                    </a:lnTo>
                    <a:lnTo>
                      <a:pt x="8" y="4"/>
                    </a:lnTo>
                    <a:lnTo>
                      <a:pt x="12" y="5"/>
                    </a:lnTo>
                    <a:lnTo>
                      <a:pt x="14" y="5"/>
                    </a:lnTo>
                    <a:lnTo>
                      <a:pt x="16" y="5"/>
                    </a:lnTo>
                    <a:lnTo>
                      <a:pt x="18" y="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683" name="Freeform 563"/>
              <p:cNvSpPr>
                <a:spLocks/>
              </p:cNvSpPr>
              <p:nvPr/>
            </p:nvSpPr>
            <p:spPr bwMode="auto">
              <a:xfrm>
                <a:off x="5258" y="720"/>
                <a:ext cx="16" cy="1"/>
              </a:xfrm>
              <a:custGeom>
                <a:avLst/>
                <a:gdLst>
                  <a:gd name="T0" fmla="*/ 0 w 33"/>
                  <a:gd name="T1" fmla="*/ 0 h 2"/>
                  <a:gd name="T2" fmla="*/ 8 w 33"/>
                  <a:gd name="T3" fmla="*/ 2 h 2"/>
                  <a:gd name="T4" fmla="*/ 17 w 33"/>
                  <a:gd name="T5" fmla="*/ 2 h 2"/>
                  <a:gd name="T6" fmla="*/ 19 w 33"/>
                  <a:gd name="T7" fmla="*/ 2 h 2"/>
                  <a:gd name="T8" fmla="*/ 23 w 33"/>
                  <a:gd name="T9" fmla="*/ 2 h 2"/>
                  <a:gd name="T10" fmla="*/ 29 w 33"/>
                  <a:gd name="T11" fmla="*/ 2 h 2"/>
                  <a:gd name="T12" fmla="*/ 31 w 33"/>
                  <a:gd name="T13" fmla="*/ 2 h 2"/>
                  <a:gd name="T14" fmla="*/ 33 w 3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
                    <a:moveTo>
                      <a:pt x="0" y="0"/>
                    </a:moveTo>
                    <a:lnTo>
                      <a:pt x="8" y="2"/>
                    </a:lnTo>
                    <a:lnTo>
                      <a:pt x="17" y="2"/>
                    </a:lnTo>
                    <a:lnTo>
                      <a:pt x="19" y="2"/>
                    </a:lnTo>
                    <a:lnTo>
                      <a:pt x="23" y="2"/>
                    </a:lnTo>
                    <a:lnTo>
                      <a:pt x="29" y="2"/>
                    </a:lnTo>
                    <a:lnTo>
                      <a:pt x="31" y="2"/>
                    </a:lnTo>
                    <a:lnTo>
                      <a:pt x="33" y="2"/>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grpSp>
          <p:nvGrpSpPr>
            <p:cNvPr id="5711" name="Group 591"/>
            <p:cNvGrpSpPr>
              <a:grpSpLocks/>
            </p:cNvGrpSpPr>
            <p:nvPr/>
          </p:nvGrpSpPr>
          <p:grpSpPr bwMode="auto">
            <a:xfrm>
              <a:off x="3216" y="916"/>
              <a:ext cx="597" cy="328"/>
              <a:chOff x="3471" y="723"/>
              <a:chExt cx="597" cy="328"/>
            </a:xfrm>
          </p:grpSpPr>
          <p:sp>
            <p:nvSpPr>
              <p:cNvPr id="5685" name="Freeform 565"/>
              <p:cNvSpPr>
                <a:spLocks/>
              </p:cNvSpPr>
              <p:nvPr/>
            </p:nvSpPr>
            <p:spPr bwMode="auto">
              <a:xfrm>
                <a:off x="3471" y="723"/>
                <a:ext cx="597" cy="328"/>
              </a:xfrm>
              <a:custGeom>
                <a:avLst/>
                <a:gdLst>
                  <a:gd name="T0" fmla="*/ 889 w 1193"/>
                  <a:gd name="T1" fmla="*/ 489 h 654"/>
                  <a:gd name="T2" fmla="*/ 891 w 1193"/>
                  <a:gd name="T3" fmla="*/ 505 h 654"/>
                  <a:gd name="T4" fmla="*/ 730 w 1193"/>
                  <a:gd name="T5" fmla="*/ 516 h 654"/>
                  <a:gd name="T6" fmla="*/ 725 w 1193"/>
                  <a:gd name="T7" fmla="*/ 501 h 654"/>
                  <a:gd name="T8" fmla="*/ 730 w 1193"/>
                  <a:gd name="T9" fmla="*/ 485 h 654"/>
                  <a:gd name="T10" fmla="*/ 491 w 1193"/>
                  <a:gd name="T11" fmla="*/ 512 h 654"/>
                  <a:gd name="T12" fmla="*/ 480 w 1193"/>
                  <a:gd name="T13" fmla="*/ 537 h 654"/>
                  <a:gd name="T14" fmla="*/ 478 w 1193"/>
                  <a:gd name="T15" fmla="*/ 574 h 654"/>
                  <a:gd name="T16" fmla="*/ 457 w 1193"/>
                  <a:gd name="T17" fmla="*/ 618 h 654"/>
                  <a:gd name="T18" fmla="*/ 419 w 1193"/>
                  <a:gd name="T19" fmla="*/ 647 h 654"/>
                  <a:gd name="T20" fmla="*/ 367 w 1193"/>
                  <a:gd name="T21" fmla="*/ 652 h 654"/>
                  <a:gd name="T22" fmla="*/ 321 w 1193"/>
                  <a:gd name="T23" fmla="*/ 633 h 654"/>
                  <a:gd name="T24" fmla="*/ 298 w 1193"/>
                  <a:gd name="T25" fmla="*/ 608 h 654"/>
                  <a:gd name="T26" fmla="*/ 281 w 1193"/>
                  <a:gd name="T27" fmla="*/ 562 h 654"/>
                  <a:gd name="T28" fmla="*/ 285 w 1193"/>
                  <a:gd name="T29" fmla="*/ 524 h 654"/>
                  <a:gd name="T30" fmla="*/ 227 w 1193"/>
                  <a:gd name="T31" fmla="*/ 472 h 654"/>
                  <a:gd name="T32" fmla="*/ 26 w 1193"/>
                  <a:gd name="T33" fmla="*/ 458 h 654"/>
                  <a:gd name="T34" fmla="*/ 21 w 1193"/>
                  <a:gd name="T35" fmla="*/ 17 h 654"/>
                  <a:gd name="T36" fmla="*/ 26 w 1193"/>
                  <a:gd name="T37" fmla="*/ 3 h 654"/>
                  <a:gd name="T38" fmla="*/ 904 w 1193"/>
                  <a:gd name="T39" fmla="*/ 0 h 654"/>
                  <a:gd name="T40" fmla="*/ 920 w 1193"/>
                  <a:gd name="T41" fmla="*/ 5 h 654"/>
                  <a:gd name="T42" fmla="*/ 923 w 1193"/>
                  <a:gd name="T43" fmla="*/ 428 h 654"/>
                  <a:gd name="T44" fmla="*/ 931 w 1193"/>
                  <a:gd name="T45" fmla="*/ 334 h 654"/>
                  <a:gd name="T46" fmla="*/ 939 w 1193"/>
                  <a:gd name="T47" fmla="*/ 217 h 654"/>
                  <a:gd name="T48" fmla="*/ 948 w 1193"/>
                  <a:gd name="T49" fmla="*/ 176 h 654"/>
                  <a:gd name="T50" fmla="*/ 975 w 1193"/>
                  <a:gd name="T51" fmla="*/ 163 h 654"/>
                  <a:gd name="T52" fmla="*/ 1076 w 1193"/>
                  <a:gd name="T53" fmla="*/ 165 h 654"/>
                  <a:gd name="T54" fmla="*/ 1145 w 1193"/>
                  <a:gd name="T55" fmla="*/ 172 h 654"/>
                  <a:gd name="T56" fmla="*/ 1170 w 1193"/>
                  <a:gd name="T57" fmla="*/ 184 h 654"/>
                  <a:gd name="T58" fmla="*/ 1164 w 1193"/>
                  <a:gd name="T59" fmla="*/ 194 h 654"/>
                  <a:gd name="T60" fmla="*/ 1184 w 1193"/>
                  <a:gd name="T61" fmla="*/ 326 h 654"/>
                  <a:gd name="T62" fmla="*/ 1185 w 1193"/>
                  <a:gd name="T63" fmla="*/ 410 h 654"/>
                  <a:gd name="T64" fmla="*/ 1193 w 1193"/>
                  <a:gd name="T65" fmla="*/ 551 h 654"/>
                  <a:gd name="T66" fmla="*/ 1132 w 1193"/>
                  <a:gd name="T67" fmla="*/ 543 h 654"/>
                  <a:gd name="T68" fmla="*/ 1126 w 1193"/>
                  <a:gd name="T69" fmla="*/ 589 h 654"/>
                  <a:gd name="T70" fmla="*/ 1101 w 1193"/>
                  <a:gd name="T71" fmla="*/ 627 h 654"/>
                  <a:gd name="T72" fmla="*/ 1073 w 1193"/>
                  <a:gd name="T73" fmla="*/ 647 h 654"/>
                  <a:gd name="T74" fmla="*/ 1025 w 1193"/>
                  <a:gd name="T75" fmla="*/ 652 h 654"/>
                  <a:gd name="T76" fmla="*/ 981 w 1193"/>
                  <a:gd name="T77" fmla="*/ 639 h 654"/>
                  <a:gd name="T78" fmla="*/ 948 w 1193"/>
                  <a:gd name="T79" fmla="*/ 606 h 654"/>
                  <a:gd name="T80" fmla="*/ 935 w 1193"/>
                  <a:gd name="T81" fmla="*/ 564 h 654"/>
                  <a:gd name="T82" fmla="*/ 939 w 1193"/>
                  <a:gd name="T83" fmla="*/ 522 h 654"/>
                  <a:gd name="T84" fmla="*/ 874 w 1193"/>
                  <a:gd name="T85" fmla="*/ 472 h 654"/>
                  <a:gd name="T86" fmla="*/ 996 w 1193"/>
                  <a:gd name="T87" fmla="*/ 326 h 654"/>
                  <a:gd name="T88" fmla="*/ 987 w 1193"/>
                  <a:gd name="T89" fmla="*/ 316 h 654"/>
                  <a:gd name="T90" fmla="*/ 987 w 1193"/>
                  <a:gd name="T91" fmla="*/ 199 h 654"/>
                  <a:gd name="T92" fmla="*/ 996 w 1193"/>
                  <a:gd name="T93" fmla="*/ 195 h 654"/>
                  <a:gd name="T94" fmla="*/ 1128 w 1193"/>
                  <a:gd name="T95" fmla="*/ 326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3" h="654">
                    <a:moveTo>
                      <a:pt x="874" y="472"/>
                    </a:moveTo>
                    <a:lnTo>
                      <a:pt x="874" y="485"/>
                    </a:lnTo>
                    <a:lnTo>
                      <a:pt x="887" y="485"/>
                    </a:lnTo>
                    <a:lnTo>
                      <a:pt x="889" y="489"/>
                    </a:lnTo>
                    <a:lnTo>
                      <a:pt x="891" y="493"/>
                    </a:lnTo>
                    <a:lnTo>
                      <a:pt x="891" y="497"/>
                    </a:lnTo>
                    <a:lnTo>
                      <a:pt x="893" y="501"/>
                    </a:lnTo>
                    <a:lnTo>
                      <a:pt x="891" y="505"/>
                    </a:lnTo>
                    <a:lnTo>
                      <a:pt x="891" y="508"/>
                    </a:lnTo>
                    <a:lnTo>
                      <a:pt x="889" y="512"/>
                    </a:lnTo>
                    <a:lnTo>
                      <a:pt x="887" y="516"/>
                    </a:lnTo>
                    <a:lnTo>
                      <a:pt x="730" y="516"/>
                    </a:lnTo>
                    <a:lnTo>
                      <a:pt x="728" y="512"/>
                    </a:lnTo>
                    <a:lnTo>
                      <a:pt x="726" y="508"/>
                    </a:lnTo>
                    <a:lnTo>
                      <a:pt x="726" y="505"/>
                    </a:lnTo>
                    <a:lnTo>
                      <a:pt x="725" y="501"/>
                    </a:lnTo>
                    <a:lnTo>
                      <a:pt x="726" y="497"/>
                    </a:lnTo>
                    <a:lnTo>
                      <a:pt x="726" y="493"/>
                    </a:lnTo>
                    <a:lnTo>
                      <a:pt x="728" y="489"/>
                    </a:lnTo>
                    <a:lnTo>
                      <a:pt x="730" y="485"/>
                    </a:lnTo>
                    <a:lnTo>
                      <a:pt x="744" y="485"/>
                    </a:lnTo>
                    <a:lnTo>
                      <a:pt x="744" y="472"/>
                    </a:lnTo>
                    <a:lnTo>
                      <a:pt x="533" y="472"/>
                    </a:lnTo>
                    <a:lnTo>
                      <a:pt x="491" y="512"/>
                    </a:lnTo>
                    <a:lnTo>
                      <a:pt x="472" y="512"/>
                    </a:lnTo>
                    <a:lnTo>
                      <a:pt x="476" y="524"/>
                    </a:lnTo>
                    <a:lnTo>
                      <a:pt x="478" y="530"/>
                    </a:lnTo>
                    <a:lnTo>
                      <a:pt x="480" y="537"/>
                    </a:lnTo>
                    <a:lnTo>
                      <a:pt x="480" y="549"/>
                    </a:lnTo>
                    <a:lnTo>
                      <a:pt x="480" y="556"/>
                    </a:lnTo>
                    <a:lnTo>
                      <a:pt x="480" y="562"/>
                    </a:lnTo>
                    <a:lnTo>
                      <a:pt x="478" y="574"/>
                    </a:lnTo>
                    <a:lnTo>
                      <a:pt x="476" y="585"/>
                    </a:lnTo>
                    <a:lnTo>
                      <a:pt x="470" y="597"/>
                    </a:lnTo>
                    <a:lnTo>
                      <a:pt x="464" y="608"/>
                    </a:lnTo>
                    <a:lnTo>
                      <a:pt x="457" y="618"/>
                    </a:lnTo>
                    <a:lnTo>
                      <a:pt x="449" y="626"/>
                    </a:lnTo>
                    <a:lnTo>
                      <a:pt x="440" y="633"/>
                    </a:lnTo>
                    <a:lnTo>
                      <a:pt x="430" y="641"/>
                    </a:lnTo>
                    <a:lnTo>
                      <a:pt x="419" y="647"/>
                    </a:lnTo>
                    <a:lnTo>
                      <a:pt x="407" y="650"/>
                    </a:lnTo>
                    <a:lnTo>
                      <a:pt x="394" y="652"/>
                    </a:lnTo>
                    <a:lnTo>
                      <a:pt x="380" y="654"/>
                    </a:lnTo>
                    <a:lnTo>
                      <a:pt x="367" y="652"/>
                    </a:lnTo>
                    <a:lnTo>
                      <a:pt x="355" y="650"/>
                    </a:lnTo>
                    <a:lnTo>
                      <a:pt x="344" y="647"/>
                    </a:lnTo>
                    <a:lnTo>
                      <a:pt x="332" y="641"/>
                    </a:lnTo>
                    <a:lnTo>
                      <a:pt x="321" y="633"/>
                    </a:lnTo>
                    <a:lnTo>
                      <a:pt x="313" y="626"/>
                    </a:lnTo>
                    <a:lnTo>
                      <a:pt x="308" y="622"/>
                    </a:lnTo>
                    <a:lnTo>
                      <a:pt x="304" y="618"/>
                    </a:lnTo>
                    <a:lnTo>
                      <a:pt x="298" y="608"/>
                    </a:lnTo>
                    <a:lnTo>
                      <a:pt x="292" y="597"/>
                    </a:lnTo>
                    <a:lnTo>
                      <a:pt x="287" y="585"/>
                    </a:lnTo>
                    <a:lnTo>
                      <a:pt x="283" y="574"/>
                    </a:lnTo>
                    <a:lnTo>
                      <a:pt x="281" y="562"/>
                    </a:lnTo>
                    <a:lnTo>
                      <a:pt x="281" y="549"/>
                    </a:lnTo>
                    <a:lnTo>
                      <a:pt x="283" y="537"/>
                    </a:lnTo>
                    <a:lnTo>
                      <a:pt x="285" y="530"/>
                    </a:lnTo>
                    <a:lnTo>
                      <a:pt x="285" y="524"/>
                    </a:lnTo>
                    <a:lnTo>
                      <a:pt x="288" y="518"/>
                    </a:lnTo>
                    <a:lnTo>
                      <a:pt x="290" y="512"/>
                    </a:lnTo>
                    <a:lnTo>
                      <a:pt x="271" y="512"/>
                    </a:lnTo>
                    <a:lnTo>
                      <a:pt x="227" y="472"/>
                    </a:lnTo>
                    <a:lnTo>
                      <a:pt x="46" y="472"/>
                    </a:lnTo>
                    <a:lnTo>
                      <a:pt x="46" y="487"/>
                    </a:lnTo>
                    <a:lnTo>
                      <a:pt x="26" y="487"/>
                    </a:lnTo>
                    <a:lnTo>
                      <a:pt x="26" y="458"/>
                    </a:lnTo>
                    <a:lnTo>
                      <a:pt x="0" y="430"/>
                    </a:lnTo>
                    <a:lnTo>
                      <a:pt x="0" y="282"/>
                    </a:lnTo>
                    <a:lnTo>
                      <a:pt x="21" y="261"/>
                    </a:lnTo>
                    <a:lnTo>
                      <a:pt x="21" y="17"/>
                    </a:lnTo>
                    <a:lnTo>
                      <a:pt x="21" y="13"/>
                    </a:lnTo>
                    <a:lnTo>
                      <a:pt x="23" y="7"/>
                    </a:lnTo>
                    <a:lnTo>
                      <a:pt x="23" y="5"/>
                    </a:lnTo>
                    <a:lnTo>
                      <a:pt x="26" y="3"/>
                    </a:lnTo>
                    <a:lnTo>
                      <a:pt x="28" y="1"/>
                    </a:lnTo>
                    <a:lnTo>
                      <a:pt x="32" y="1"/>
                    </a:lnTo>
                    <a:lnTo>
                      <a:pt x="40" y="0"/>
                    </a:lnTo>
                    <a:lnTo>
                      <a:pt x="904" y="0"/>
                    </a:lnTo>
                    <a:lnTo>
                      <a:pt x="912" y="1"/>
                    </a:lnTo>
                    <a:lnTo>
                      <a:pt x="916" y="1"/>
                    </a:lnTo>
                    <a:lnTo>
                      <a:pt x="918" y="3"/>
                    </a:lnTo>
                    <a:lnTo>
                      <a:pt x="920" y="5"/>
                    </a:lnTo>
                    <a:lnTo>
                      <a:pt x="922" y="7"/>
                    </a:lnTo>
                    <a:lnTo>
                      <a:pt x="923" y="13"/>
                    </a:lnTo>
                    <a:lnTo>
                      <a:pt x="923" y="17"/>
                    </a:lnTo>
                    <a:lnTo>
                      <a:pt x="923" y="428"/>
                    </a:lnTo>
                    <a:lnTo>
                      <a:pt x="931" y="428"/>
                    </a:lnTo>
                    <a:lnTo>
                      <a:pt x="931" y="397"/>
                    </a:lnTo>
                    <a:lnTo>
                      <a:pt x="929" y="366"/>
                    </a:lnTo>
                    <a:lnTo>
                      <a:pt x="931" y="334"/>
                    </a:lnTo>
                    <a:lnTo>
                      <a:pt x="931" y="303"/>
                    </a:lnTo>
                    <a:lnTo>
                      <a:pt x="933" y="274"/>
                    </a:lnTo>
                    <a:lnTo>
                      <a:pt x="935" y="243"/>
                    </a:lnTo>
                    <a:lnTo>
                      <a:pt x="939" y="217"/>
                    </a:lnTo>
                    <a:lnTo>
                      <a:pt x="943" y="192"/>
                    </a:lnTo>
                    <a:lnTo>
                      <a:pt x="943" y="186"/>
                    </a:lnTo>
                    <a:lnTo>
                      <a:pt x="946" y="180"/>
                    </a:lnTo>
                    <a:lnTo>
                      <a:pt x="948" y="176"/>
                    </a:lnTo>
                    <a:lnTo>
                      <a:pt x="954" y="170"/>
                    </a:lnTo>
                    <a:lnTo>
                      <a:pt x="960" y="169"/>
                    </a:lnTo>
                    <a:lnTo>
                      <a:pt x="966" y="165"/>
                    </a:lnTo>
                    <a:lnTo>
                      <a:pt x="975" y="163"/>
                    </a:lnTo>
                    <a:lnTo>
                      <a:pt x="985" y="163"/>
                    </a:lnTo>
                    <a:lnTo>
                      <a:pt x="1021" y="163"/>
                    </a:lnTo>
                    <a:lnTo>
                      <a:pt x="1052" y="163"/>
                    </a:lnTo>
                    <a:lnTo>
                      <a:pt x="1076" y="165"/>
                    </a:lnTo>
                    <a:lnTo>
                      <a:pt x="1097" y="165"/>
                    </a:lnTo>
                    <a:lnTo>
                      <a:pt x="1117" y="167"/>
                    </a:lnTo>
                    <a:lnTo>
                      <a:pt x="1132" y="169"/>
                    </a:lnTo>
                    <a:lnTo>
                      <a:pt x="1145" y="172"/>
                    </a:lnTo>
                    <a:lnTo>
                      <a:pt x="1159" y="176"/>
                    </a:lnTo>
                    <a:lnTo>
                      <a:pt x="1164" y="178"/>
                    </a:lnTo>
                    <a:lnTo>
                      <a:pt x="1168" y="180"/>
                    </a:lnTo>
                    <a:lnTo>
                      <a:pt x="1170" y="184"/>
                    </a:lnTo>
                    <a:lnTo>
                      <a:pt x="1170" y="186"/>
                    </a:lnTo>
                    <a:lnTo>
                      <a:pt x="1170" y="190"/>
                    </a:lnTo>
                    <a:lnTo>
                      <a:pt x="1168" y="192"/>
                    </a:lnTo>
                    <a:lnTo>
                      <a:pt x="1164" y="194"/>
                    </a:lnTo>
                    <a:lnTo>
                      <a:pt x="1161" y="194"/>
                    </a:lnTo>
                    <a:lnTo>
                      <a:pt x="1136" y="194"/>
                    </a:lnTo>
                    <a:lnTo>
                      <a:pt x="1136" y="326"/>
                    </a:lnTo>
                    <a:lnTo>
                      <a:pt x="1184" y="326"/>
                    </a:lnTo>
                    <a:lnTo>
                      <a:pt x="1185" y="347"/>
                    </a:lnTo>
                    <a:lnTo>
                      <a:pt x="1187" y="368"/>
                    </a:lnTo>
                    <a:lnTo>
                      <a:pt x="1187" y="389"/>
                    </a:lnTo>
                    <a:lnTo>
                      <a:pt x="1185" y="410"/>
                    </a:lnTo>
                    <a:lnTo>
                      <a:pt x="1185" y="451"/>
                    </a:lnTo>
                    <a:lnTo>
                      <a:pt x="1184" y="491"/>
                    </a:lnTo>
                    <a:lnTo>
                      <a:pt x="1193" y="491"/>
                    </a:lnTo>
                    <a:lnTo>
                      <a:pt x="1193" y="551"/>
                    </a:lnTo>
                    <a:lnTo>
                      <a:pt x="1143" y="551"/>
                    </a:lnTo>
                    <a:lnTo>
                      <a:pt x="1143" y="531"/>
                    </a:lnTo>
                    <a:lnTo>
                      <a:pt x="1130" y="531"/>
                    </a:lnTo>
                    <a:lnTo>
                      <a:pt x="1132" y="543"/>
                    </a:lnTo>
                    <a:lnTo>
                      <a:pt x="1134" y="556"/>
                    </a:lnTo>
                    <a:lnTo>
                      <a:pt x="1132" y="568"/>
                    </a:lnTo>
                    <a:lnTo>
                      <a:pt x="1130" y="579"/>
                    </a:lnTo>
                    <a:lnTo>
                      <a:pt x="1126" y="589"/>
                    </a:lnTo>
                    <a:lnTo>
                      <a:pt x="1122" y="601"/>
                    </a:lnTo>
                    <a:lnTo>
                      <a:pt x="1115" y="610"/>
                    </a:lnTo>
                    <a:lnTo>
                      <a:pt x="1109" y="620"/>
                    </a:lnTo>
                    <a:lnTo>
                      <a:pt x="1101" y="627"/>
                    </a:lnTo>
                    <a:lnTo>
                      <a:pt x="1092" y="635"/>
                    </a:lnTo>
                    <a:lnTo>
                      <a:pt x="1088" y="637"/>
                    </a:lnTo>
                    <a:lnTo>
                      <a:pt x="1082" y="641"/>
                    </a:lnTo>
                    <a:lnTo>
                      <a:pt x="1073" y="647"/>
                    </a:lnTo>
                    <a:lnTo>
                      <a:pt x="1061" y="650"/>
                    </a:lnTo>
                    <a:lnTo>
                      <a:pt x="1050" y="652"/>
                    </a:lnTo>
                    <a:lnTo>
                      <a:pt x="1038" y="654"/>
                    </a:lnTo>
                    <a:lnTo>
                      <a:pt x="1025" y="652"/>
                    </a:lnTo>
                    <a:lnTo>
                      <a:pt x="1013" y="652"/>
                    </a:lnTo>
                    <a:lnTo>
                      <a:pt x="1002" y="649"/>
                    </a:lnTo>
                    <a:lnTo>
                      <a:pt x="990" y="645"/>
                    </a:lnTo>
                    <a:lnTo>
                      <a:pt x="981" y="639"/>
                    </a:lnTo>
                    <a:lnTo>
                      <a:pt x="971" y="631"/>
                    </a:lnTo>
                    <a:lnTo>
                      <a:pt x="964" y="624"/>
                    </a:lnTo>
                    <a:lnTo>
                      <a:pt x="956" y="616"/>
                    </a:lnTo>
                    <a:lnTo>
                      <a:pt x="948" y="606"/>
                    </a:lnTo>
                    <a:lnTo>
                      <a:pt x="944" y="597"/>
                    </a:lnTo>
                    <a:lnTo>
                      <a:pt x="939" y="585"/>
                    </a:lnTo>
                    <a:lnTo>
                      <a:pt x="937" y="574"/>
                    </a:lnTo>
                    <a:lnTo>
                      <a:pt x="935" y="564"/>
                    </a:lnTo>
                    <a:lnTo>
                      <a:pt x="935" y="553"/>
                    </a:lnTo>
                    <a:lnTo>
                      <a:pt x="935" y="539"/>
                    </a:lnTo>
                    <a:lnTo>
                      <a:pt x="937" y="528"/>
                    </a:lnTo>
                    <a:lnTo>
                      <a:pt x="939" y="522"/>
                    </a:lnTo>
                    <a:lnTo>
                      <a:pt x="941" y="516"/>
                    </a:lnTo>
                    <a:lnTo>
                      <a:pt x="914" y="493"/>
                    </a:lnTo>
                    <a:lnTo>
                      <a:pt x="914" y="472"/>
                    </a:lnTo>
                    <a:lnTo>
                      <a:pt x="874" y="472"/>
                    </a:lnTo>
                    <a:lnTo>
                      <a:pt x="1128" y="326"/>
                    </a:lnTo>
                    <a:lnTo>
                      <a:pt x="1008" y="326"/>
                    </a:lnTo>
                    <a:lnTo>
                      <a:pt x="1000" y="326"/>
                    </a:lnTo>
                    <a:lnTo>
                      <a:pt x="996" y="326"/>
                    </a:lnTo>
                    <a:lnTo>
                      <a:pt x="992" y="324"/>
                    </a:lnTo>
                    <a:lnTo>
                      <a:pt x="988" y="322"/>
                    </a:lnTo>
                    <a:lnTo>
                      <a:pt x="987" y="320"/>
                    </a:lnTo>
                    <a:lnTo>
                      <a:pt x="987" y="316"/>
                    </a:lnTo>
                    <a:lnTo>
                      <a:pt x="985" y="311"/>
                    </a:lnTo>
                    <a:lnTo>
                      <a:pt x="985" y="209"/>
                    </a:lnTo>
                    <a:lnTo>
                      <a:pt x="987" y="203"/>
                    </a:lnTo>
                    <a:lnTo>
                      <a:pt x="987" y="199"/>
                    </a:lnTo>
                    <a:lnTo>
                      <a:pt x="988" y="199"/>
                    </a:lnTo>
                    <a:lnTo>
                      <a:pt x="988" y="197"/>
                    </a:lnTo>
                    <a:lnTo>
                      <a:pt x="992" y="195"/>
                    </a:lnTo>
                    <a:lnTo>
                      <a:pt x="996" y="195"/>
                    </a:lnTo>
                    <a:lnTo>
                      <a:pt x="1000" y="194"/>
                    </a:lnTo>
                    <a:lnTo>
                      <a:pt x="1008" y="194"/>
                    </a:lnTo>
                    <a:lnTo>
                      <a:pt x="1128" y="194"/>
                    </a:lnTo>
                    <a:lnTo>
                      <a:pt x="1128" y="326"/>
                    </a:lnTo>
                    <a:lnTo>
                      <a:pt x="874" y="472"/>
                    </a:lnTo>
                    <a:close/>
                  </a:path>
                </a:pathLst>
              </a:custGeom>
              <a:solidFill>
                <a:srgbClr val="8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686" name="Freeform 566"/>
              <p:cNvSpPr>
                <a:spLocks/>
              </p:cNvSpPr>
              <p:nvPr/>
            </p:nvSpPr>
            <p:spPr bwMode="auto">
              <a:xfrm>
                <a:off x="3471" y="723"/>
                <a:ext cx="597" cy="328"/>
              </a:xfrm>
              <a:custGeom>
                <a:avLst/>
                <a:gdLst>
                  <a:gd name="T0" fmla="*/ 887 w 1193"/>
                  <a:gd name="T1" fmla="*/ 485 h 654"/>
                  <a:gd name="T2" fmla="*/ 891 w 1193"/>
                  <a:gd name="T3" fmla="*/ 497 h 654"/>
                  <a:gd name="T4" fmla="*/ 891 w 1193"/>
                  <a:gd name="T5" fmla="*/ 508 h 654"/>
                  <a:gd name="T6" fmla="*/ 730 w 1193"/>
                  <a:gd name="T7" fmla="*/ 516 h 654"/>
                  <a:gd name="T8" fmla="*/ 726 w 1193"/>
                  <a:gd name="T9" fmla="*/ 505 h 654"/>
                  <a:gd name="T10" fmla="*/ 726 w 1193"/>
                  <a:gd name="T11" fmla="*/ 493 h 654"/>
                  <a:gd name="T12" fmla="*/ 744 w 1193"/>
                  <a:gd name="T13" fmla="*/ 485 h 654"/>
                  <a:gd name="T14" fmla="*/ 491 w 1193"/>
                  <a:gd name="T15" fmla="*/ 512 h 654"/>
                  <a:gd name="T16" fmla="*/ 478 w 1193"/>
                  <a:gd name="T17" fmla="*/ 530 h 654"/>
                  <a:gd name="T18" fmla="*/ 480 w 1193"/>
                  <a:gd name="T19" fmla="*/ 556 h 654"/>
                  <a:gd name="T20" fmla="*/ 476 w 1193"/>
                  <a:gd name="T21" fmla="*/ 585 h 654"/>
                  <a:gd name="T22" fmla="*/ 457 w 1193"/>
                  <a:gd name="T23" fmla="*/ 618 h 654"/>
                  <a:gd name="T24" fmla="*/ 430 w 1193"/>
                  <a:gd name="T25" fmla="*/ 641 h 654"/>
                  <a:gd name="T26" fmla="*/ 394 w 1193"/>
                  <a:gd name="T27" fmla="*/ 652 h 654"/>
                  <a:gd name="T28" fmla="*/ 355 w 1193"/>
                  <a:gd name="T29" fmla="*/ 650 h 654"/>
                  <a:gd name="T30" fmla="*/ 321 w 1193"/>
                  <a:gd name="T31" fmla="*/ 633 h 654"/>
                  <a:gd name="T32" fmla="*/ 304 w 1193"/>
                  <a:gd name="T33" fmla="*/ 618 h 654"/>
                  <a:gd name="T34" fmla="*/ 287 w 1193"/>
                  <a:gd name="T35" fmla="*/ 585 h 654"/>
                  <a:gd name="T36" fmla="*/ 281 w 1193"/>
                  <a:gd name="T37" fmla="*/ 549 h 654"/>
                  <a:gd name="T38" fmla="*/ 285 w 1193"/>
                  <a:gd name="T39" fmla="*/ 524 h 654"/>
                  <a:gd name="T40" fmla="*/ 271 w 1193"/>
                  <a:gd name="T41" fmla="*/ 512 h 654"/>
                  <a:gd name="T42" fmla="*/ 46 w 1193"/>
                  <a:gd name="T43" fmla="*/ 487 h 654"/>
                  <a:gd name="T44" fmla="*/ 0 w 1193"/>
                  <a:gd name="T45" fmla="*/ 430 h 654"/>
                  <a:gd name="T46" fmla="*/ 21 w 1193"/>
                  <a:gd name="T47" fmla="*/ 17 h 654"/>
                  <a:gd name="T48" fmla="*/ 23 w 1193"/>
                  <a:gd name="T49" fmla="*/ 5 h 654"/>
                  <a:gd name="T50" fmla="*/ 32 w 1193"/>
                  <a:gd name="T51" fmla="*/ 1 h 654"/>
                  <a:gd name="T52" fmla="*/ 912 w 1193"/>
                  <a:gd name="T53" fmla="*/ 1 h 654"/>
                  <a:gd name="T54" fmla="*/ 920 w 1193"/>
                  <a:gd name="T55" fmla="*/ 5 h 654"/>
                  <a:gd name="T56" fmla="*/ 923 w 1193"/>
                  <a:gd name="T57" fmla="*/ 17 h 654"/>
                  <a:gd name="T58" fmla="*/ 931 w 1193"/>
                  <a:gd name="T59" fmla="*/ 397 h 654"/>
                  <a:gd name="T60" fmla="*/ 931 w 1193"/>
                  <a:gd name="T61" fmla="*/ 303 h 654"/>
                  <a:gd name="T62" fmla="*/ 939 w 1193"/>
                  <a:gd name="T63" fmla="*/ 217 h 654"/>
                  <a:gd name="T64" fmla="*/ 946 w 1193"/>
                  <a:gd name="T65" fmla="*/ 180 h 654"/>
                  <a:gd name="T66" fmla="*/ 960 w 1193"/>
                  <a:gd name="T67" fmla="*/ 169 h 654"/>
                  <a:gd name="T68" fmla="*/ 985 w 1193"/>
                  <a:gd name="T69" fmla="*/ 163 h 654"/>
                  <a:gd name="T70" fmla="*/ 1076 w 1193"/>
                  <a:gd name="T71" fmla="*/ 165 h 654"/>
                  <a:gd name="T72" fmla="*/ 1132 w 1193"/>
                  <a:gd name="T73" fmla="*/ 169 h 654"/>
                  <a:gd name="T74" fmla="*/ 1164 w 1193"/>
                  <a:gd name="T75" fmla="*/ 178 h 654"/>
                  <a:gd name="T76" fmla="*/ 1170 w 1193"/>
                  <a:gd name="T77" fmla="*/ 186 h 654"/>
                  <a:gd name="T78" fmla="*/ 1164 w 1193"/>
                  <a:gd name="T79" fmla="*/ 194 h 654"/>
                  <a:gd name="T80" fmla="*/ 1136 w 1193"/>
                  <a:gd name="T81" fmla="*/ 326 h 654"/>
                  <a:gd name="T82" fmla="*/ 1187 w 1193"/>
                  <a:gd name="T83" fmla="*/ 368 h 654"/>
                  <a:gd name="T84" fmla="*/ 1185 w 1193"/>
                  <a:gd name="T85" fmla="*/ 451 h 654"/>
                  <a:gd name="T86" fmla="*/ 1193 w 1193"/>
                  <a:gd name="T87" fmla="*/ 551 h 654"/>
                  <a:gd name="T88" fmla="*/ 1130 w 1193"/>
                  <a:gd name="T89" fmla="*/ 531 h 654"/>
                  <a:gd name="T90" fmla="*/ 1132 w 1193"/>
                  <a:gd name="T91" fmla="*/ 568 h 654"/>
                  <a:gd name="T92" fmla="*/ 1122 w 1193"/>
                  <a:gd name="T93" fmla="*/ 601 h 654"/>
                  <a:gd name="T94" fmla="*/ 1101 w 1193"/>
                  <a:gd name="T95" fmla="*/ 627 h 654"/>
                  <a:gd name="T96" fmla="*/ 1082 w 1193"/>
                  <a:gd name="T97" fmla="*/ 641 h 654"/>
                  <a:gd name="T98" fmla="*/ 1050 w 1193"/>
                  <a:gd name="T99" fmla="*/ 652 h 654"/>
                  <a:gd name="T100" fmla="*/ 1013 w 1193"/>
                  <a:gd name="T101" fmla="*/ 652 h 654"/>
                  <a:gd name="T102" fmla="*/ 981 w 1193"/>
                  <a:gd name="T103" fmla="*/ 639 h 654"/>
                  <a:gd name="T104" fmla="*/ 956 w 1193"/>
                  <a:gd name="T105" fmla="*/ 616 h 654"/>
                  <a:gd name="T106" fmla="*/ 939 w 1193"/>
                  <a:gd name="T107" fmla="*/ 585 h 654"/>
                  <a:gd name="T108" fmla="*/ 935 w 1193"/>
                  <a:gd name="T109" fmla="*/ 553 h 654"/>
                  <a:gd name="T110" fmla="*/ 939 w 1193"/>
                  <a:gd name="T111" fmla="*/ 522 h 654"/>
                  <a:gd name="T112" fmla="*/ 914 w 1193"/>
                  <a:gd name="T113" fmla="*/ 472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3" h="654">
                    <a:moveTo>
                      <a:pt x="874" y="472"/>
                    </a:moveTo>
                    <a:lnTo>
                      <a:pt x="874" y="485"/>
                    </a:lnTo>
                    <a:lnTo>
                      <a:pt x="887" y="485"/>
                    </a:lnTo>
                    <a:lnTo>
                      <a:pt x="889" y="489"/>
                    </a:lnTo>
                    <a:lnTo>
                      <a:pt x="891" y="493"/>
                    </a:lnTo>
                    <a:lnTo>
                      <a:pt x="891" y="497"/>
                    </a:lnTo>
                    <a:lnTo>
                      <a:pt x="893" y="501"/>
                    </a:lnTo>
                    <a:lnTo>
                      <a:pt x="891" y="505"/>
                    </a:lnTo>
                    <a:lnTo>
                      <a:pt x="891" y="508"/>
                    </a:lnTo>
                    <a:lnTo>
                      <a:pt x="889" y="512"/>
                    </a:lnTo>
                    <a:lnTo>
                      <a:pt x="887" y="516"/>
                    </a:lnTo>
                    <a:lnTo>
                      <a:pt x="730" y="516"/>
                    </a:lnTo>
                    <a:lnTo>
                      <a:pt x="728" y="512"/>
                    </a:lnTo>
                    <a:lnTo>
                      <a:pt x="726" y="508"/>
                    </a:lnTo>
                    <a:lnTo>
                      <a:pt x="726" y="505"/>
                    </a:lnTo>
                    <a:lnTo>
                      <a:pt x="725" y="501"/>
                    </a:lnTo>
                    <a:lnTo>
                      <a:pt x="726" y="497"/>
                    </a:lnTo>
                    <a:lnTo>
                      <a:pt x="726" y="493"/>
                    </a:lnTo>
                    <a:lnTo>
                      <a:pt x="728" y="489"/>
                    </a:lnTo>
                    <a:lnTo>
                      <a:pt x="730" y="485"/>
                    </a:lnTo>
                    <a:lnTo>
                      <a:pt x="744" y="485"/>
                    </a:lnTo>
                    <a:lnTo>
                      <a:pt x="744" y="472"/>
                    </a:lnTo>
                    <a:lnTo>
                      <a:pt x="533" y="472"/>
                    </a:lnTo>
                    <a:lnTo>
                      <a:pt x="491" y="512"/>
                    </a:lnTo>
                    <a:lnTo>
                      <a:pt x="472" y="512"/>
                    </a:lnTo>
                    <a:lnTo>
                      <a:pt x="476" y="524"/>
                    </a:lnTo>
                    <a:lnTo>
                      <a:pt x="478" y="530"/>
                    </a:lnTo>
                    <a:lnTo>
                      <a:pt x="480" y="537"/>
                    </a:lnTo>
                    <a:lnTo>
                      <a:pt x="480" y="549"/>
                    </a:lnTo>
                    <a:lnTo>
                      <a:pt x="480" y="556"/>
                    </a:lnTo>
                    <a:lnTo>
                      <a:pt x="480" y="562"/>
                    </a:lnTo>
                    <a:lnTo>
                      <a:pt x="478" y="574"/>
                    </a:lnTo>
                    <a:lnTo>
                      <a:pt x="476" y="585"/>
                    </a:lnTo>
                    <a:lnTo>
                      <a:pt x="470" y="597"/>
                    </a:lnTo>
                    <a:lnTo>
                      <a:pt x="464" y="608"/>
                    </a:lnTo>
                    <a:lnTo>
                      <a:pt x="457" y="618"/>
                    </a:lnTo>
                    <a:lnTo>
                      <a:pt x="449" y="626"/>
                    </a:lnTo>
                    <a:lnTo>
                      <a:pt x="440" y="633"/>
                    </a:lnTo>
                    <a:lnTo>
                      <a:pt x="430" y="641"/>
                    </a:lnTo>
                    <a:lnTo>
                      <a:pt x="419" y="647"/>
                    </a:lnTo>
                    <a:lnTo>
                      <a:pt x="407" y="650"/>
                    </a:lnTo>
                    <a:lnTo>
                      <a:pt x="394" y="652"/>
                    </a:lnTo>
                    <a:lnTo>
                      <a:pt x="380" y="654"/>
                    </a:lnTo>
                    <a:lnTo>
                      <a:pt x="367" y="652"/>
                    </a:lnTo>
                    <a:lnTo>
                      <a:pt x="355" y="650"/>
                    </a:lnTo>
                    <a:lnTo>
                      <a:pt x="344" y="647"/>
                    </a:lnTo>
                    <a:lnTo>
                      <a:pt x="332" y="641"/>
                    </a:lnTo>
                    <a:lnTo>
                      <a:pt x="321" y="633"/>
                    </a:lnTo>
                    <a:lnTo>
                      <a:pt x="313" y="626"/>
                    </a:lnTo>
                    <a:lnTo>
                      <a:pt x="308" y="622"/>
                    </a:lnTo>
                    <a:lnTo>
                      <a:pt x="304" y="618"/>
                    </a:lnTo>
                    <a:lnTo>
                      <a:pt x="298" y="608"/>
                    </a:lnTo>
                    <a:lnTo>
                      <a:pt x="292" y="597"/>
                    </a:lnTo>
                    <a:lnTo>
                      <a:pt x="287" y="585"/>
                    </a:lnTo>
                    <a:lnTo>
                      <a:pt x="283" y="574"/>
                    </a:lnTo>
                    <a:lnTo>
                      <a:pt x="281" y="562"/>
                    </a:lnTo>
                    <a:lnTo>
                      <a:pt x="281" y="549"/>
                    </a:lnTo>
                    <a:lnTo>
                      <a:pt x="283" y="537"/>
                    </a:lnTo>
                    <a:lnTo>
                      <a:pt x="285" y="530"/>
                    </a:lnTo>
                    <a:lnTo>
                      <a:pt x="285" y="524"/>
                    </a:lnTo>
                    <a:lnTo>
                      <a:pt x="288" y="518"/>
                    </a:lnTo>
                    <a:lnTo>
                      <a:pt x="290" y="512"/>
                    </a:lnTo>
                    <a:lnTo>
                      <a:pt x="271" y="512"/>
                    </a:lnTo>
                    <a:lnTo>
                      <a:pt x="227" y="472"/>
                    </a:lnTo>
                    <a:lnTo>
                      <a:pt x="46" y="472"/>
                    </a:lnTo>
                    <a:lnTo>
                      <a:pt x="46" y="487"/>
                    </a:lnTo>
                    <a:lnTo>
                      <a:pt x="26" y="487"/>
                    </a:lnTo>
                    <a:lnTo>
                      <a:pt x="26" y="458"/>
                    </a:lnTo>
                    <a:lnTo>
                      <a:pt x="0" y="430"/>
                    </a:lnTo>
                    <a:lnTo>
                      <a:pt x="0" y="282"/>
                    </a:lnTo>
                    <a:lnTo>
                      <a:pt x="21" y="261"/>
                    </a:lnTo>
                    <a:lnTo>
                      <a:pt x="21" y="17"/>
                    </a:lnTo>
                    <a:lnTo>
                      <a:pt x="21" y="13"/>
                    </a:lnTo>
                    <a:lnTo>
                      <a:pt x="23" y="7"/>
                    </a:lnTo>
                    <a:lnTo>
                      <a:pt x="23" y="5"/>
                    </a:lnTo>
                    <a:lnTo>
                      <a:pt x="26" y="3"/>
                    </a:lnTo>
                    <a:lnTo>
                      <a:pt x="28" y="1"/>
                    </a:lnTo>
                    <a:lnTo>
                      <a:pt x="32" y="1"/>
                    </a:lnTo>
                    <a:lnTo>
                      <a:pt x="40" y="0"/>
                    </a:lnTo>
                    <a:lnTo>
                      <a:pt x="904" y="0"/>
                    </a:lnTo>
                    <a:lnTo>
                      <a:pt x="912" y="1"/>
                    </a:lnTo>
                    <a:lnTo>
                      <a:pt x="916" y="1"/>
                    </a:lnTo>
                    <a:lnTo>
                      <a:pt x="918" y="3"/>
                    </a:lnTo>
                    <a:lnTo>
                      <a:pt x="920" y="5"/>
                    </a:lnTo>
                    <a:lnTo>
                      <a:pt x="922" y="7"/>
                    </a:lnTo>
                    <a:lnTo>
                      <a:pt x="923" y="13"/>
                    </a:lnTo>
                    <a:lnTo>
                      <a:pt x="923" y="17"/>
                    </a:lnTo>
                    <a:lnTo>
                      <a:pt x="923" y="428"/>
                    </a:lnTo>
                    <a:lnTo>
                      <a:pt x="931" y="428"/>
                    </a:lnTo>
                    <a:lnTo>
                      <a:pt x="931" y="397"/>
                    </a:lnTo>
                    <a:lnTo>
                      <a:pt x="929" y="366"/>
                    </a:lnTo>
                    <a:lnTo>
                      <a:pt x="931" y="334"/>
                    </a:lnTo>
                    <a:lnTo>
                      <a:pt x="931" y="303"/>
                    </a:lnTo>
                    <a:lnTo>
                      <a:pt x="933" y="274"/>
                    </a:lnTo>
                    <a:lnTo>
                      <a:pt x="935" y="243"/>
                    </a:lnTo>
                    <a:lnTo>
                      <a:pt x="939" y="217"/>
                    </a:lnTo>
                    <a:lnTo>
                      <a:pt x="943" y="192"/>
                    </a:lnTo>
                    <a:lnTo>
                      <a:pt x="943" y="186"/>
                    </a:lnTo>
                    <a:lnTo>
                      <a:pt x="946" y="180"/>
                    </a:lnTo>
                    <a:lnTo>
                      <a:pt x="948" y="176"/>
                    </a:lnTo>
                    <a:lnTo>
                      <a:pt x="954" y="170"/>
                    </a:lnTo>
                    <a:lnTo>
                      <a:pt x="960" y="169"/>
                    </a:lnTo>
                    <a:lnTo>
                      <a:pt x="966" y="165"/>
                    </a:lnTo>
                    <a:lnTo>
                      <a:pt x="975" y="163"/>
                    </a:lnTo>
                    <a:lnTo>
                      <a:pt x="985" y="163"/>
                    </a:lnTo>
                    <a:lnTo>
                      <a:pt x="1021" y="163"/>
                    </a:lnTo>
                    <a:lnTo>
                      <a:pt x="1052" y="163"/>
                    </a:lnTo>
                    <a:lnTo>
                      <a:pt x="1076" y="165"/>
                    </a:lnTo>
                    <a:lnTo>
                      <a:pt x="1097" y="165"/>
                    </a:lnTo>
                    <a:lnTo>
                      <a:pt x="1117" y="167"/>
                    </a:lnTo>
                    <a:lnTo>
                      <a:pt x="1132" y="169"/>
                    </a:lnTo>
                    <a:lnTo>
                      <a:pt x="1145" y="172"/>
                    </a:lnTo>
                    <a:lnTo>
                      <a:pt x="1159" y="176"/>
                    </a:lnTo>
                    <a:lnTo>
                      <a:pt x="1164" y="178"/>
                    </a:lnTo>
                    <a:lnTo>
                      <a:pt x="1168" y="180"/>
                    </a:lnTo>
                    <a:lnTo>
                      <a:pt x="1170" y="184"/>
                    </a:lnTo>
                    <a:lnTo>
                      <a:pt x="1170" y="186"/>
                    </a:lnTo>
                    <a:lnTo>
                      <a:pt x="1170" y="190"/>
                    </a:lnTo>
                    <a:lnTo>
                      <a:pt x="1168" y="192"/>
                    </a:lnTo>
                    <a:lnTo>
                      <a:pt x="1164" y="194"/>
                    </a:lnTo>
                    <a:lnTo>
                      <a:pt x="1161" y="194"/>
                    </a:lnTo>
                    <a:lnTo>
                      <a:pt x="1136" y="194"/>
                    </a:lnTo>
                    <a:lnTo>
                      <a:pt x="1136" y="326"/>
                    </a:lnTo>
                    <a:lnTo>
                      <a:pt x="1184" y="326"/>
                    </a:lnTo>
                    <a:lnTo>
                      <a:pt x="1185" y="347"/>
                    </a:lnTo>
                    <a:lnTo>
                      <a:pt x="1187" y="368"/>
                    </a:lnTo>
                    <a:lnTo>
                      <a:pt x="1187" y="389"/>
                    </a:lnTo>
                    <a:lnTo>
                      <a:pt x="1185" y="410"/>
                    </a:lnTo>
                    <a:lnTo>
                      <a:pt x="1185" y="451"/>
                    </a:lnTo>
                    <a:lnTo>
                      <a:pt x="1184" y="491"/>
                    </a:lnTo>
                    <a:lnTo>
                      <a:pt x="1193" y="491"/>
                    </a:lnTo>
                    <a:lnTo>
                      <a:pt x="1193" y="551"/>
                    </a:lnTo>
                    <a:lnTo>
                      <a:pt x="1143" y="551"/>
                    </a:lnTo>
                    <a:lnTo>
                      <a:pt x="1143" y="531"/>
                    </a:lnTo>
                    <a:lnTo>
                      <a:pt x="1130" y="531"/>
                    </a:lnTo>
                    <a:lnTo>
                      <a:pt x="1132" y="543"/>
                    </a:lnTo>
                    <a:lnTo>
                      <a:pt x="1134" y="556"/>
                    </a:lnTo>
                    <a:lnTo>
                      <a:pt x="1132" y="568"/>
                    </a:lnTo>
                    <a:lnTo>
                      <a:pt x="1130" y="579"/>
                    </a:lnTo>
                    <a:lnTo>
                      <a:pt x="1126" y="589"/>
                    </a:lnTo>
                    <a:lnTo>
                      <a:pt x="1122" y="601"/>
                    </a:lnTo>
                    <a:lnTo>
                      <a:pt x="1115" y="610"/>
                    </a:lnTo>
                    <a:lnTo>
                      <a:pt x="1109" y="620"/>
                    </a:lnTo>
                    <a:lnTo>
                      <a:pt x="1101" y="627"/>
                    </a:lnTo>
                    <a:lnTo>
                      <a:pt x="1092" y="635"/>
                    </a:lnTo>
                    <a:lnTo>
                      <a:pt x="1088" y="637"/>
                    </a:lnTo>
                    <a:lnTo>
                      <a:pt x="1082" y="641"/>
                    </a:lnTo>
                    <a:lnTo>
                      <a:pt x="1073" y="647"/>
                    </a:lnTo>
                    <a:lnTo>
                      <a:pt x="1061" y="650"/>
                    </a:lnTo>
                    <a:lnTo>
                      <a:pt x="1050" y="652"/>
                    </a:lnTo>
                    <a:lnTo>
                      <a:pt x="1038" y="654"/>
                    </a:lnTo>
                    <a:lnTo>
                      <a:pt x="1025" y="652"/>
                    </a:lnTo>
                    <a:lnTo>
                      <a:pt x="1013" y="652"/>
                    </a:lnTo>
                    <a:lnTo>
                      <a:pt x="1002" y="649"/>
                    </a:lnTo>
                    <a:lnTo>
                      <a:pt x="990" y="645"/>
                    </a:lnTo>
                    <a:lnTo>
                      <a:pt x="981" y="639"/>
                    </a:lnTo>
                    <a:lnTo>
                      <a:pt x="971" y="631"/>
                    </a:lnTo>
                    <a:lnTo>
                      <a:pt x="964" y="624"/>
                    </a:lnTo>
                    <a:lnTo>
                      <a:pt x="956" y="616"/>
                    </a:lnTo>
                    <a:lnTo>
                      <a:pt x="948" y="606"/>
                    </a:lnTo>
                    <a:lnTo>
                      <a:pt x="944" y="597"/>
                    </a:lnTo>
                    <a:lnTo>
                      <a:pt x="939" y="585"/>
                    </a:lnTo>
                    <a:lnTo>
                      <a:pt x="937" y="574"/>
                    </a:lnTo>
                    <a:lnTo>
                      <a:pt x="935" y="564"/>
                    </a:lnTo>
                    <a:lnTo>
                      <a:pt x="935" y="553"/>
                    </a:lnTo>
                    <a:lnTo>
                      <a:pt x="935" y="539"/>
                    </a:lnTo>
                    <a:lnTo>
                      <a:pt x="937" y="528"/>
                    </a:lnTo>
                    <a:lnTo>
                      <a:pt x="939" y="522"/>
                    </a:lnTo>
                    <a:lnTo>
                      <a:pt x="941" y="516"/>
                    </a:lnTo>
                    <a:lnTo>
                      <a:pt x="914" y="493"/>
                    </a:lnTo>
                    <a:lnTo>
                      <a:pt x="914" y="472"/>
                    </a:lnTo>
                    <a:lnTo>
                      <a:pt x="874" y="47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687" name="Freeform 567"/>
              <p:cNvSpPr>
                <a:spLocks/>
              </p:cNvSpPr>
              <p:nvPr/>
            </p:nvSpPr>
            <p:spPr bwMode="auto">
              <a:xfrm>
                <a:off x="3963" y="820"/>
                <a:ext cx="72" cy="66"/>
              </a:xfrm>
              <a:custGeom>
                <a:avLst/>
                <a:gdLst>
                  <a:gd name="T0" fmla="*/ 143 w 143"/>
                  <a:gd name="T1" fmla="*/ 132 h 132"/>
                  <a:gd name="T2" fmla="*/ 23 w 143"/>
                  <a:gd name="T3" fmla="*/ 132 h 132"/>
                  <a:gd name="T4" fmla="*/ 15 w 143"/>
                  <a:gd name="T5" fmla="*/ 132 h 132"/>
                  <a:gd name="T6" fmla="*/ 11 w 143"/>
                  <a:gd name="T7" fmla="*/ 132 h 132"/>
                  <a:gd name="T8" fmla="*/ 7 w 143"/>
                  <a:gd name="T9" fmla="*/ 130 h 132"/>
                  <a:gd name="T10" fmla="*/ 3 w 143"/>
                  <a:gd name="T11" fmla="*/ 128 h 132"/>
                  <a:gd name="T12" fmla="*/ 2 w 143"/>
                  <a:gd name="T13" fmla="*/ 126 h 132"/>
                  <a:gd name="T14" fmla="*/ 2 w 143"/>
                  <a:gd name="T15" fmla="*/ 122 h 132"/>
                  <a:gd name="T16" fmla="*/ 0 w 143"/>
                  <a:gd name="T17" fmla="*/ 117 h 132"/>
                  <a:gd name="T18" fmla="*/ 0 w 143"/>
                  <a:gd name="T19" fmla="*/ 15 h 132"/>
                  <a:gd name="T20" fmla="*/ 2 w 143"/>
                  <a:gd name="T21" fmla="*/ 9 h 132"/>
                  <a:gd name="T22" fmla="*/ 2 w 143"/>
                  <a:gd name="T23" fmla="*/ 5 h 132"/>
                  <a:gd name="T24" fmla="*/ 3 w 143"/>
                  <a:gd name="T25" fmla="*/ 5 h 132"/>
                  <a:gd name="T26" fmla="*/ 3 w 143"/>
                  <a:gd name="T27" fmla="*/ 3 h 132"/>
                  <a:gd name="T28" fmla="*/ 7 w 143"/>
                  <a:gd name="T29" fmla="*/ 1 h 132"/>
                  <a:gd name="T30" fmla="*/ 11 w 143"/>
                  <a:gd name="T31" fmla="*/ 1 h 132"/>
                  <a:gd name="T32" fmla="*/ 15 w 143"/>
                  <a:gd name="T33" fmla="*/ 0 h 132"/>
                  <a:gd name="T34" fmla="*/ 23 w 143"/>
                  <a:gd name="T35" fmla="*/ 0 h 132"/>
                  <a:gd name="T36" fmla="*/ 143 w 143"/>
                  <a:gd name="T37" fmla="*/ 0 h 132"/>
                  <a:gd name="T38" fmla="*/ 143 w 143"/>
                  <a:gd name="T3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32">
                    <a:moveTo>
                      <a:pt x="143" y="132"/>
                    </a:moveTo>
                    <a:lnTo>
                      <a:pt x="23" y="132"/>
                    </a:lnTo>
                    <a:lnTo>
                      <a:pt x="15" y="132"/>
                    </a:lnTo>
                    <a:lnTo>
                      <a:pt x="11" y="132"/>
                    </a:lnTo>
                    <a:lnTo>
                      <a:pt x="7" y="130"/>
                    </a:lnTo>
                    <a:lnTo>
                      <a:pt x="3" y="128"/>
                    </a:lnTo>
                    <a:lnTo>
                      <a:pt x="2" y="126"/>
                    </a:lnTo>
                    <a:lnTo>
                      <a:pt x="2" y="122"/>
                    </a:lnTo>
                    <a:lnTo>
                      <a:pt x="0" y="117"/>
                    </a:lnTo>
                    <a:lnTo>
                      <a:pt x="0" y="15"/>
                    </a:lnTo>
                    <a:lnTo>
                      <a:pt x="2" y="9"/>
                    </a:lnTo>
                    <a:lnTo>
                      <a:pt x="2" y="5"/>
                    </a:lnTo>
                    <a:lnTo>
                      <a:pt x="3" y="5"/>
                    </a:lnTo>
                    <a:lnTo>
                      <a:pt x="3" y="3"/>
                    </a:lnTo>
                    <a:lnTo>
                      <a:pt x="7" y="1"/>
                    </a:lnTo>
                    <a:lnTo>
                      <a:pt x="11" y="1"/>
                    </a:lnTo>
                    <a:lnTo>
                      <a:pt x="15" y="0"/>
                    </a:lnTo>
                    <a:lnTo>
                      <a:pt x="23" y="0"/>
                    </a:lnTo>
                    <a:lnTo>
                      <a:pt x="143" y="0"/>
                    </a:lnTo>
                    <a:lnTo>
                      <a:pt x="143" y="13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688" name="Line 568"/>
              <p:cNvSpPr>
                <a:spLocks noChangeShapeType="1"/>
              </p:cNvSpPr>
              <p:nvPr/>
            </p:nvSpPr>
            <p:spPr bwMode="auto">
              <a:xfrm flipH="1">
                <a:off x="3481" y="742"/>
                <a:ext cx="45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689" name="Line 569"/>
              <p:cNvSpPr>
                <a:spLocks noChangeShapeType="1"/>
              </p:cNvSpPr>
              <p:nvPr/>
            </p:nvSpPr>
            <p:spPr bwMode="auto">
              <a:xfrm>
                <a:off x="3494" y="937"/>
                <a:ext cx="1" cy="2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690" name="Line 570"/>
              <p:cNvSpPr>
                <a:spLocks noChangeShapeType="1"/>
              </p:cNvSpPr>
              <p:nvPr/>
            </p:nvSpPr>
            <p:spPr bwMode="auto">
              <a:xfrm flipV="1">
                <a:off x="3484" y="937"/>
                <a:ext cx="1" cy="1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691" name="Line 571"/>
              <p:cNvSpPr>
                <a:spLocks noChangeShapeType="1"/>
              </p:cNvSpPr>
              <p:nvPr/>
            </p:nvSpPr>
            <p:spPr bwMode="auto">
              <a:xfrm>
                <a:off x="3585" y="959"/>
                <a:ext cx="4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692" name="Line 572"/>
              <p:cNvSpPr>
                <a:spLocks noChangeShapeType="1"/>
              </p:cNvSpPr>
              <p:nvPr/>
            </p:nvSpPr>
            <p:spPr bwMode="auto">
              <a:xfrm>
                <a:off x="3691" y="959"/>
                <a:ext cx="4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693" name="Freeform 573"/>
              <p:cNvSpPr>
                <a:spLocks/>
              </p:cNvSpPr>
              <p:nvPr/>
            </p:nvSpPr>
            <p:spPr bwMode="auto">
              <a:xfrm>
                <a:off x="3616" y="950"/>
                <a:ext cx="91" cy="30"/>
              </a:xfrm>
              <a:custGeom>
                <a:avLst/>
                <a:gdLst>
                  <a:gd name="T0" fmla="*/ 0 w 182"/>
                  <a:gd name="T1" fmla="*/ 59 h 59"/>
                  <a:gd name="T2" fmla="*/ 4 w 182"/>
                  <a:gd name="T3" fmla="*/ 52 h 59"/>
                  <a:gd name="T4" fmla="*/ 8 w 182"/>
                  <a:gd name="T5" fmla="*/ 46 h 59"/>
                  <a:gd name="T6" fmla="*/ 12 w 182"/>
                  <a:gd name="T7" fmla="*/ 40 h 59"/>
                  <a:gd name="T8" fmla="*/ 16 w 182"/>
                  <a:gd name="T9" fmla="*/ 34 h 59"/>
                  <a:gd name="T10" fmla="*/ 25 w 182"/>
                  <a:gd name="T11" fmla="*/ 25 h 59"/>
                  <a:gd name="T12" fmla="*/ 37 w 182"/>
                  <a:gd name="T13" fmla="*/ 15 h 59"/>
                  <a:gd name="T14" fmla="*/ 42 w 182"/>
                  <a:gd name="T15" fmla="*/ 11 h 59"/>
                  <a:gd name="T16" fmla="*/ 50 w 182"/>
                  <a:gd name="T17" fmla="*/ 9 h 59"/>
                  <a:gd name="T18" fmla="*/ 64 w 182"/>
                  <a:gd name="T19" fmla="*/ 4 h 59"/>
                  <a:gd name="T20" fmla="*/ 69 w 182"/>
                  <a:gd name="T21" fmla="*/ 2 h 59"/>
                  <a:gd name="T22" fmla="*/ 77 w 182"/>
                  <a:gd name="T23" fmla="*/ 0 h 59"/>
                  <a:gd name="T24" fmla="*/ 85 w 182"/>
                  <a:gd name="T25" fmla="*/ 0 h 59"/>
                  <a:gd name="T26" fmla="*/ 90 w 182"/>
                  <a:gd name="T27" fmla="*/ 0 h 59"/>
                  <a:gd name="T28" fmla="*/ 106 w 182"/>
                  <a:gd name="T29" fmla="*/ 0 h 59"/>
                  <a:gd name="T30" fmla="*/ 113 w 182"/>
                  <a:gd name="T31" fmla="*/ 2 h 59"/>
                  <a:gd name="T32" fmla="*/ 119 w 182"/>
                  <a:gd name="T33" fmla="*/ 4 h 59"/>
                  <a:gd name="T34" fmla="*/ 132 w 182"/>
                  <a:gd name="T35" fmla="*/ 9 h 59"/>
                  <a:gd name="T36" fmla="*/ 144 w 182"/>
                  <a:gd name="T37" fmla="*/ 15 h 59"/>
                  <a:gd name="T38" fmla="*/ 155 w 182"/>
                  <a:gd name="T39" fmla="*/ 25 h 59"/>
                  <a:gd name="T40" fmla="*/ 161 w 182"/>
                  <a:gd name="T41" fmla="*/ 29 h 59"/>
                  <a:gd name="T42" fmla="*/ 165 w 182"/>
                  <a:gd name="T43" fmla="*/ 34 h 59"/>
                  <a:gd name="T44" fmla="*/ 171 w 182"/>
                  <a:gd name="T45" fmla="*/ 40 h 59"/>
                  <a:gd name="T46" fmla="*/ 174 w 182"/>
                  <a:gd name="T47" fmla="*/ 46 h 59"/>
                  <a:gd name="T48" fmla="*/ 178 w 182"/>
                  <a:gd name="T49" fmla="*/ 52 h 59"/>
                  <a:gd name="T50" fmla="*/ 182 w 182"/>
                  <a:gd name="T5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59">
                    <a:moveTo>
                      <a:pt x="0" y="59"/>
                    </a:moveTo>
                    <a:lnTo>
                      <a:pt x="4" y="52"/>
                    </a:lnTo>
                    <a:lnTo>
                      <a:pt x="8" y="46"/>
                    </a:lnTo>
                    <a:lnTo>
                      <a:pt x="12" y="40"/>
                    </a:lnTo>
                    <a:lnTo>
                      <a:pt x="16" y="34"/>
                    </a:lnTo>
                    <a:lnTo>
                      <a:pt x="25" y="25"/>
                    </a:lnTo>
                    <a:lnTo>
                      <a:pt x="37" y="15"/>
                    </a:lnTo>
                    <a:lnTo>
                      <a:pt x="42" y="11"/>
                    </a:lnTo>
                    <a:lnTo>
                      <a:pt x="50" y="9"/>
                    </a:lnTo>
                    <a:lnTo>
                      <a:pt x="64" y="4"/>
                    </a:lnTo>
                    <a:lnTo>
                      <a:pt x="69" y="2"/>
                    </a:lnTo>
                    <a:lnTo>
                      <a:pt x="77" y="0"/>
                    </a:lnTo>
                    <a:lnTo>
                      <a:pt x="85" y="0"/>
                    </a:lnTo>
                    <a:lnTo>
                      <a:pt x="90" y="0"/>
                    </a:lnTo>
                    <a:lnTo>
                      <a:pt x="106" y="0"/>
                    </a:lnTo>
                    <a:lnTo>
                      <a:pt x="113" y="2"/>
                    </a:lnTo>
                    <a:lnTo>
                      <a:pt x="119" y="4"/>
                    </a:lnTo>
                    <a:lnTo>
                      <a:pt x="132" y="9"/>
                    </a:lnTo>
                    <a:lnTo>
                      <a:pt x="144" y="15"/>
                    </a:lnTo>
                    <a:lnTo>
                      <a:pt x="155" y="25"/>
                    </a:lnTo>
                    <a:lnTo>
                      <a:pt x="161" y="29"/>
                    </a:lnTo>
                    <a:lnTo>
                      <a:pt x="165" y="34"/>
                    </a:lnTo>
                    <a:lnTo>
                      <a:pt x="171" y="40"/>
                    </a:lnTo>
                    <a:lnTo>
                      <a:pt x="174" y="46"/>
                    </a:lnTo>
                    <a:lnTo>
                      <a:pt x="178" y="52"/>
                    </a:lnTo>
                    <a:lnTo>
                      <a:pt x="182" y="5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694" name="Freeform 574"/>
              <p:cNvSpPr>
                <a:spLocks/>
              </p:cNvSpPr>
              <p:nvPr/>
            </p:nvSpPr>
            <p:spPr bwMode="auto">
              <a:xfrm>
                <a:off x="3637" y="976"/>
                <a:ext cx="49" cy="49"/>
              </a:xfrm>
              <a:custGeom>
                <a:avLst/>
                <a:gdLst>
                  <a:gd name="T0" fmla="*/ 48 w 98"/>
                  <a:gd name="T1" fmla="*/ 97 h 97"/>
                  <a:gd name="T2" fmla="*/ 56 w 98"/>
                  <a:gd name="T3" fmla="*/ 97 h 97"/>
                  <a:gd name="T4" fmla="*/ 62 w 98"/>
                  <a:gd name="T5" fmla="*/ 96 h 97"/>
                  <a:gd name="T6" fmla="*/ 67 w 98"/>
                  <a:gd name="T7" fmla="*/ 94 h 97"/>
                  <a:gd name="T8" fmla="*/ 73 w 98"/>
                  <a:gd name="T9" fmla="*/ 90 h 97"/>
                  <a:gd name="T10" fmla="*/ 79 w 98"/>
                  <a:gd name="T11" fmla="*/ 86 h 97"/>
                  <a:gd name="T12" fmla="*/ 83 w 98"/>
                  <a:gd name="T13" fmla="*/ 82 h 97"/>
                  <a:gd name="T14" fmla="*/ 88 w 98"/>
                  <a:gd name="T15" fmla="*/ 78 h 97"/>
                  <a:gd name="T16" fmla="*/ 90 w 98"/>
                  <a:gd name="T17" fmla="*/ 73 h 97"/>
                  <a:gd name="T18" fmla="*/ 94 w 98"/>
                  <a:gd name="T19" fmla="*/ 67 h 97"/>
                  <a:gd name="T20" fmla="*/ 96 w 98"/>
                  <a:gd name="T21" fmla="*/ 61 h 97"/>
                  <a:gd name="T22" fmla="*/ 96 w 98"/>
                  <a:gd name="T23" fmla="*/ 55 h 97"/>
                  <a:gd name="T24" fmla="*/ 98 w 98"/>
                  <a:gd name="T25" fmla="*/ 49 h 97"/>
                  <a:gd name="T26" fmla="*/ 98 w 98"/>
                  <a:gd name="T27" fmla="*/ 42 h 97"/>
                  <a:gd name="T28" fmla="*/ 96 w 98"/>
                  <a:gd name="T29" fmla="*/ 36 h 97"/>
                  <a:gd name="T30" fmla="*/ 94 w 98"/>
                  <a:gd name="T31" fmla="*/ 30 h 97"/>
                  <a:gd name="T32" fmla="*/ 90 w 98"/>
                  <a:gd name="T33" fmla="*/ 23 h 97"/>
                  <a:gd name="T34" fmla="*/ 87 w 98"/>
                  <a:gd name="T35" fmla="*/ 17 h 97"/>
                  <a:gd name="T36" fmla="*/ 83 w 98"/>
                  <a:gd name="T37" fmla="*/ 13 h 97"/>
                  <a:gd name="T38" fmla="*/ 77 w 98"/>
                  <a:gd name="T39" fmla="*/ 9 h 97"/>
                  <a:gd name="T40" fmla="*/ 73 w 98"/>
                  <a:gd name="T41" fmla="*/ 5 h 97"/>
                  <a:gd name="T42" fmla="*/ 67 w 98"/>
                  <a:gd name="T43" fmla="*/ 1 h 97"/>
                  <a:gd name="T44" fmla="*/ 62 w 98"/>
                  <a:gd name="T45" fmla="*/ 0 h 97"/>
                  <a:gd name="T46" fmla="*/ 56 w 98"/>
                  <a:gd name="T47" fmla="*/ 0 h 97"/>
                  <a:gd name="T48" fmla="*/ 48 w 98"/>
                  <a:gd name="T49" fmla="*/ 0 h 97"/>
                  <a:gd name="T50" fmla="*/ 43 w 98"/>
                  <a:gd name="T51" fmla="*/ 0 h 97"/>
                  <a:gd name="T52" fmla="*/ 37 w 98"/>
                  <a:gd name="T53" fmla="*/ 0 h 97"/>
                  <a:gd name="T54" fmla="*/ 31 w 98"/>
                  <a:gd name="T55" fmla="*/ 1 h 97"/>
                  <a:gd name="T56" fmla="*/ 25 w 98"/>
                  <a:gd name="T57" fmla="*/ 5 h 97"/>
                  <a:gd name="T58" fmla="*/ 20 w 98"/>
                  <a:gd name="T59" fmla="*/ 9 h 97"/>
                  <a:gd name="T60" fmla="*/ 16 w 98"/>
                  <a:gd name="T61" fmla="*/ 13 h 97"/>
                  <a:gd name="T62" fmla="*/ 10 w 98"/>
                  <a:gd name="T63" fmla="*/ 17 h 97"/>
                  <a:gd name="T64" fmla="*/ 6 w 98"/>
                  <a:gd name="T65" fmla="*/ 23 h 97"/>
                  <a:gd name="T66" fmla="*/ 4 w 98"/>
                  <a:gd name="T67" fmla="*/ 30 h 97"/>
                  <a:gd name="T68" fmla="*/ 2 w 98"/>
                  <a:gd name="T69" fmla="*/ 36 h 97"/>
                  <a:gd name="T70" fmla="*/ 0 w 98"/>
                  <a:gd name="T71" fmla="*/ 42 h 97"/>
                  <a:gd name="T72" fmla="*/ 0 w 98"/>
                  <a:gd name="T73" fmla="*/ 49 h 97"/>
                  <a:gd name="T74" fmla="*/ 0 w 98"/>
                  <a:gd name="T75" fmla="*/ 55 h 97"/>
                  <a:gd name="T76" fmla="*/ 2 w 98"/>
                  <a:gd name="T77" fmla="*/ 61 h 97"/>
                  <a:gd name="T78" fmla="*/ 4 w 98"/>
                  <a:gd name="T79" fmla="*/ 67 h 97"/>
                  <a:gd name="T80" fmla="*/ 6 w 98"/>
                  <a:gd name="T81" fmla="*/ 73 h 97"/>
                  <a:gd name="T82" fmla="*/ 10 w 98"/>
                  <a:gd name="T83" fmla="*/ 78 h 97"/>
                  <a:gd name="T84" fmla="*/ 14 w 98"/>
                  <a:gd name="T85" fmla="*/ 82 h 97"/>
                  <a:gd name="T86" fmla="*/ 20 w 98"/>
                  <a:gd name="T87" fmla="*/ 86 h 97"/>
                  <a:gd name="T88" fmla="*/ 23 w 98"/>
                  <a:gd name="T89" fmla="*/ 90 h 97"/>
                  <a:gd name="T90" fmla="*/ 29 w 98"/>
                  <a:gd name="T91" fmla="*/ 94 h 97"/>
                  <a:gd name="T92" fmla="*/ 35 w 98"/>
                  <a:gd name="T93" fmla="*/ 96 h 97"/>
                  <a:gd name="T94" fmla="*/ 43 w 98"/>
                  <a:gd name="T95" fmla="*/ 97 h 97"/>
                  <a:gd name="T96" fmla="*/ 48 w 98"/>
                  <a:gd name="T9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97">
                    <a:moveTo>
                      <a:pt x="48" y="97"/>
                    </a:moveTo>
                    <a:lnTo>
                      <a:pt x="56" y="97"/>
                    </a:lnTo>
                    <a:lnTo>
                      <a:pt x="62" y="96"/>
                    </a:lnTo>
                    <a:lnTo>
                      <a:pt x="67" y="94"/>
                    </a:lnTo>
                    <a:lnTo>
                      <a:pt x="73" y="90"/>
                    </a:lnTo>
                    <a:lnTo>
                      <a:pt x="79" y="86"/>
                    </a:lnTo>
                    <a:lnTo>
                      <a:pt x="83" y="82"/>
                    </a:lnTo>
                    <a:lnTo>
                      <a:pt x="88" y="78"/>
                    </a:lnTo>
                    <a:lnTo>
                      <a:pt x="90" y="73"/>
                    </a:lnTo>
                    <a:lnTo>
                      <a:pt x="94" y="67"/>
                    </a:lnTo>
                    <a:lnTo>
                      <a:pt x="96" y="61"/>
                    </a:lnTo>
                    <a:lnTo>
                      <a:pt x="96" y="55"/>
                    </a:lnTo>
                    <a:lnTo>
                      <a:pt x="98" y="49"/>
                    </a:lnTo>
                    <a:lnTo>
                      <a:pt x="98" y="42"/>
                    </a:lnTo>
                    <a:lnTo>
                      <a:pt x="96" y="36"/>
                    </a:lnTo>
                    <a:lnTo>
                      <a:pt x="94" y="30"/>
                    </a:lnTo>
                    <a:lnTo>
                      <a:pt x="90" y="23"/>
                    </a:lnTo>
                    <a:lnTo>
                      <a:pt x="87" y="17"/>
                    </a:lnTo>
                    <a:lnTo>
                      <a:pt x="83" y="13"/>
                    </a:lnTo>
                    <a:lnTo>
                      <a:pt x="77" y="9"/>
                    </a:lnTo>
                    <a:lnTo>
                      <a:pt x="73" y="5"/>
                    </a:lnTo>
                    <a:lnTo>
                      <a:pt x="67" y="1"/>
                    </a:lnTo>
                    <a:lnTo>
                      <a:pt x="62" y="0"/>
                    </a:lnTo>
                    <a:lnTo>
                      <a:pt x="56" y="0"/>
                    </a:lnTo>
                    <a:lnTo>
                      <a:pt x="48" y="0"/>
                    </a:lnTo>
                    <a:lnTo>
                      <a:pt x="43" y="0"/>
                    </a:lnTo>
                    <a:lnTo>
                      <a:pt x="37" y="0"/>
                    </a:lnTo>
                    <a:lnTo>
                      <a:pt x="31" y="1"/>
                    </a:lnTo>
                    <a:lnTo>
                      <a:pt x="25" y="5"/>
                    </a:lnTo>
                    <a:lnTo>
                      <a:pt x="20" y="9"/>
                    </a:lnTo>
                    <a:lnTo>
                      <a:pt x="16" y="13"/>
                    </a:lnTo>
                    <a:lnTo>
                      <a:pt x="10" y="17"/>
                    </a:lnTo>
                    <a:lnTo>
                      <a:pt x="6" y="23"/>
                    </a:lnTo>
                    <a:lnTo>
                      <a:pt x="4" y="30"/>
                    </a:lnTo>
                    <a:lnTo>
                      <a:pt x="2" y="36"/>
                    </a:lnTo>
                    <a:lnTo>
                      <a:pt x="0" y="42"/>
                    </a:lnTo>
                    <a:lnTo>
                      <a:pt x="0" y="49"/>
                    </a:lnTo>
                    <a:lnTo>
                      <a:pt x="0" y="55"/>
                    </a:lnTo>
                    <a:lnTo>
                      <a:pt x="2" y="61"/>
                    </a:lnTo>
                    <a:lnTo>
                      <a:pt x="4" y="67"/>
                    </a:lnTo>
                    <a:lnTo>
                      <a:pt x="6" y="73"/>
                    </a:lnTo>
                    <a:lnTo>
                      <a:pt x="10" y="78"/>
                    </a:lnTo>
                    <a:lnTo>
                      <a:pt x="14" y="82"/>
                    </a:lnTo>
                    <a:lnTo>
                      <a:pt x="20" y="86"/>
                    </a:lnTo>
                    <a:lnTo>
                      <a:pt x="23" y="90"/>
                    </a:lnTo>
                    <a:lnTo>
                      <a:pt x="29" y="94"/>
                    </a:lnTo>
                    <a:lnTo>
                      <a:pt x="35" y="96"/>
                    </a:lnTo>
                    <a:lnTo>
                      <a:pt x="43" y="97"/>
                    </a:lnTo>
                    <a:lnTo>
                      <a:pt x="48" y="97"/>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695" name="Freeform 575"/>
              <p:cNvSpPr>
                <a:spLocks/>
              </p:cNvSpPr>
              <p:nvPr/>
            </p:nvSpPr>
            <p:spPr bwMode="auto">
              <a:xfrm>
                <a:off x="3481" y="854"/>
                <a:ext cx="452" cy="83"/>
              </a:xfrm>
              <a:custGeom>
                <a:avLst/>
                <a:gdLst>
                  <a:gd name="T0" fmla="*/ 0 w 902"/>
                  <a:gd name="T1" fmla="*/ 0 h 167"/>
                  <a:gd name="T2" fmla="*/ 0 w 902"/>
                  <a:gd name="T3" fmla="*/ 167 h 167"/>
                  <a:gd name="T4" fmla="*/ 902 w 902"/>
                  <a:gd name="T5" fmla="*/ 167 h 167"/>
                </a:gdLst>
                <a:ahLst/>
                <a:cxnLst>
                  <a:cxn ang="0">
                    <a:pos x="T0" y="T1"/>
                  </a:cxn>
                  <a:cxn ang="0">
                    <a:pos x="T2" y="T3"/>
                  </a:cxn>
                  <a:cxn ang="0">
                    <a:pos x="T4" y="T5"/>
                  </a:cxn>
                </a:cxnLst>
                <a:rect l="0" t="0" r="r" b="b"/>
                <a:pathLst>
                  <a:path w="902" h="167">
                    <a:moveTo>
                      <a:pt x="0" y="0"/>
                    </a:moveTo>
                    <a:lnTo>
                      <a:pt x="0" y="167"/>
                    </a:lnTo>
                    <a:lnTo>
                      <a:pt x="902" y="16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696" name="Line 576"/>
              <p:cNvSpPr>
                <a:spLocks noChangeShapeType="1"/>
              </p:cNvSpPr>
              <p:nvPr/>
            </p:nvSpPr>
            <p:spPr bwMode="auto">
              <a:xfrm flipH="1">
                <a:off x="3843" y="959"/>
                <a:ext cx="6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697" name="Line 577"/>
              <p:cNvSpPr>
                <a:spLocks noChangeShapeType="1"/>
              </p:cNvSpPr>
              <p:nvPr/>
            </p:nvSpPr>
            <p:spPr bwMode="auto">
              <a:xfrm>
                <a:off x="3843" y="966"/>
                <a:ext cx="6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698" name="Line 578"/>
              <p:cNvSpPr>
                <a:spLocks noChangeShapeType="1"/>
              </p:cNvSpPr>
              <p:nvPr/>
            </p:nvSpPr>
            <p:spPr bwMode="auto">
              <a:xfrm>
                <a:off x="3928" y="959"/>
                <a:ext cx="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699" name="Freeform 579"/>
              <p:cNvSpPr>
                <a:spLocks/>
              </p:cNvSpPr>
              <p:nvPr/>
            </p:nvSpPr>
            <p:spPr bwMode="auto">
              <a:xfrm>
                <a:off x="3937" y="937"/>
                <a:ext cx="126" cy="32"/>
              </a:xfrm>
              <a:custGeom>
                <a:avLst/>
                <a:gdLst>
                  <a:gd name="T0" fmla="*/ 0 w 253"/>
                  <a:gd name="T1" fmla="*/ 0 h 63"/>
                  <a:gd name="T2" fmla="*/ 2 w 253"/>
                  <a:gd name="T3" fmla="*/ 27 h 63"/>
                  <a:gd name="T4" fmla="*/ 2 w 253"/>
                  <a:gd name="T5" fmla="*/ 54 h 63"/>
                  <a:gd name="T6" fmla="*/ 8 w 253"/>
                  <a:gd name="T7" fmla="*/ 46 h 63"/>
                  <a:gd name="T8" fmla="*/ 13 w 253"/>
                  <a:gd name="T9" fmla="*/ 40 h 63"/>
                  <a:gd name="T10" fmla="*/ 25 w 253"/>
                  <a:gd name="T11" fmla="*/ 29 h 63"/>
                  <a:gd name="T12" fmla="*/ 31 w 253"/>
                  <a:gd name="T13" fmla="*/ 25 h 63"/>
                  <a:gd name="T14" fmla="*/ 36 w 253"/>
                  <a:gd name="T15" fmla="*/ 21 h 63"/>
                  <a:gd name="T16" fmla="*/ 50 w 253"/>
                  <a:gd name="T17" fmla="*/ 13 h 63"/>
                  <a:gd name="T18" fmla="*/ 57 w 253"/>
                  <a:gd name="T19" fmla="*/ 9 h 63"/>
                  <a:gd name="T20" fmla="*/ 65 w 253"/>
                  <a:gd name="T21" fmla="*/ 7 h 63"/>
                  <a:gd name="T22" fmla="*/ 78 w 253"/>
                  <a:gd name="T23" fmla="*/ 4 h 63"/>
                  <a:gd name="T24" fmla="*/ 94 w 253"/>
                  <a:gd name="T25" fmla="*/ 2 h 63"/>
                  <a:gd name="T26" fmla="*/ 101 w 253"/>
                  <a:gd name="T27" fmla="*/ 2 h 63"/>
                  <a:gd name="T28" fmla="*/ 109 w 253"/>
                  <a:gd name="T29" fmla="*/ 2 h 63"/>
                  <a:gd name="T30" fmla="*/ 115 w 253"/>
                  <a:gd name="T31" fmla="*/ 2 h 63"/>
                  <a:gd name="T32" fmla="*/ 122 w 253"/>
                  <a:gd name="T33" fmla="*/ 4 h 63"/>
                  <a:gd name="T34" fmla="*/ 130 w 253"/>
                  <a:gd name="T35" fmla="*/ 4 h 63"/>
                  <a:gd name="T36" fmla="*/ 138 w 253"/>
                  <a:gd name="T37" fmla="*/ 6 h 63"/>
                  <a:gd name="T38" fmla="*/ 145 w 253"/>
                  <a:gd name="T39" fmla="*/ 9 h 63"/>
                  <a:gd name="T40" fmla="*/ 151 w 253"/>
                  <a:gd name="T41" fmla="*/ 11 h 63"/>
                  <a:gd name="T42" fmla="*/ 165 w 253"/>
                  <a:gd name="T43" fmla="*/ 19 h 63"/>
                  <a:gd name="T44" fmla="*/ 172 w 253"/>
                  <a:gd name="T45" fmla="*/ 23 h 63"/>
                  <a:gd name="T46" fmla="*/ 178 w 253"/>
                  <a:gd name="T47" fmla="*/ 27 h 63"/>
                  <a:gd name="T48" fmla="*/ 189 w 253"/>
                  <a:gd name="T49" fmla="*/ 38 h 63"/>
                  <a:gd name="T50" fmla="*/ 195 w 253"/>
                  <a:gd name="T51" fmla="*/ 44 h 63"/>
                  <a:gd name="T52" fmla="*/ 199 w 253"/>
                  <a:gd name="T53" fmla="*/ 50 h 63"/>
                  <a:gd name="T54" fmla="*/ 205 w 253"/>
                  <a:gd name="T55" fmla="*/ 55 h 63"/>
                  <a:gd name="T56" fmla="*/ 209 w 253"/>
                  <a:gd name="T57" fmla="*/ 63 h 63"/>
                  <a:gd name="T58" fmla="*/ 253 w 253"/>
                  <a:gd name="T5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3" h="63">
                    <a:moveTo>
                      <a:pt x="0" y="0"/>
                    </a:moveTo>
                    <a:lnTo>
                      <a:pt x="2" y="27"/>
                    </a:lnTo>
                    <a:lnTo>
                      <a:pt x="2" y="54"/>
                    </a:lnTo>
                    <a:lnTo>
                      <a:pt x="8" y="46"/>
                    </a:lnTo>
                    <a:lnTo>
                      <a:pt x="13" y="40"/>
                    </a:lnTo>
                    <a:lnTo>
                      <a:pt x="25" y="29"/>
                    </a:lnTo>
                    <a:lnTo>
                      <a:pt x="31" y="25"/>
                    </a:lnTo>
                    <a:lnTo>
                      <a:pt x="36" y="21"/>
                    </a:lnTo>
                    <a:lnTo>
                      <a:pt x="50" y="13"/>
                    </a:lnTo>
                    <a:lnTo>
                      <a:pt x="57" y="9"/>
                    </a:lnTo>
                    <a:lnTo>
                      <a:pt x="65" y="7"/>
                    </a:lnTo>
                    <a:lnTo>
                      <a:pt x="78" y="4"/>
                    </a:lnTo>
                    <a:lnTo>
                      <a:pt x="94" y="2"/>
                    </a:lnTo>
                    <a:lnTo>
                      <a:pt x="101" y="2"/>
                    </a:lnTo>
                    <a:lnTo>
                      <a:pt x="109" y="2"/>
                    </a:lnTo>
                    <a:lnTo>
                      <a:pt x="115" y="2"/>
                    </a:lnTo>
                    <a:lnTo>
                      <a:pt x="122" y="4"/>
                    </a:lnTo>
                    <a:lnTo>
                      <a:pt x="130" y="4"/>
                    </a:lnTo>
                    <a:lnTo>
                      <a:pt x="138" y="6"/>
                    </a:lnTo>
                    <a:lnTo>
                      <a:pt x="145" y="9"/>
                    </a:lnTo>
                    <a:lnTo>
                      <a:pt x="151" y="11"/>
                    </a:lnTo>
                    <a:lnTo>
                      <a:pt x="165" y="19"/>
                    </a:lnTo>
                    <a:lnTo>
                      <a:pt x="172" y="23"/>
                    </a:lnTo>
                    <a:lnTo>
                      <a:pt x="178" y="27"/>
                    </a:lnTo>
                    <a:lnTo>
                      <a:pt x="189" y="38"/>
                    </a:lnTo>
                    <a:lnTo>
                      <a:pt x="195" y="44"/>
                    </a:lnTo>
                    <a:lnTo>
                      <a:pt x="199" y="50"/>
                    </a:lnTo>
                    <a:lnTo>
                      <a:pt x="205" y="55"/>
                    </a:lnTo>
                    <a:lnTo>
                      <a:pt x="209" y="63"/>
                    </a:lnTo>
                    <a:lnTo>
                      <a:pt x="253" y="6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700" name="Line 580"/>
              <p:cNvSpPr>
                <a:spLocks noChangeShapeType="1"/>
              </p:cNvSpPr>
              <p:nvPr/>
            </p:nvSpPr>
            <p:spPr bwMode="auto">
              <a:xfrm flipV="1">
                <a:off x="4043" y="969"/>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701" name="Freeform 581"/>
              <p:cNvSpPr>
                <a:spLocks/>
              </p:cNvSpPr>
              <p:nvPr/>
            </p:nvSpPr>
            <p:spPr bwMode="auto">
              <a:xfrm>
                <a:off x="3941" y="950"/>
                <a:ext cx="95" cy="39"/>
              </a:xfrm>
              <a:custGeom>
                <a:avLst/>
                <a:gdLst>
                  <a:gd name="T0" fmla="*/ 0 w 189"/>
                  <a:gd name="T1" fmla="*/ 63 h 78"/>
                  <a:gd name="T2" fmla="*/ 3 w 189"/>
                  <a:gd name="T3" fmla="*/ 55 h 78"/>
                  <a:gd name="T4" fmla="*/ 7 w 189"/>
                  <a:gd name="T5" fmla="*/ 48 h 78"/>
                  <a:gd name="T6" fmla="*/ 11 w 189"/>
                  <a:gd name="T7" fmla="*/ 42 h 78"/>
                  <a:gd name="T8" fmla="*/ 17 w 189"/>
                  <a:gd name="T9" fmla="*/ 36 h 78"/>
                  <a:gd name="T10" fmla="*/ 23 w 189"/>
                  <a:gd name="T11" fmla="*/ 30 h 78"/>
                  <a:gd name="T12" fmla="*/ 28 w 189"/>
                  <a:gd name="T13" fmla="*/ 25 h 78"/>
                  <a:gd name="T14" fmla="*/ 34 w 189"/>
                  <a:gd name="T15" fmla="*/ 19 h 78"/>
                  <a:gd name="T16" fmla="*/ 40 w 189"/>
                  <a:gd name="T17" fmla="*/ 15 h 78"/>
                  <a:gd name="T18" fmla="*/ 47 w 189"/>
                  <a:gd name="T19" fmla="*/ 11 h 78"/>
                  <a:gd name="T20" fmla="*/ 53 w 189"/>
                  <a:gd name="T21" fmla="*/ 7 h 78"/>
                  <a:gd name="T22" fmla="*/ 61 w 189"/>
                  <a:gd name="T23" fmla="*/ 5 h 78"/>
                  <a:gd name="T24" fmla="*/ 68 w 189"/>
                  <a:gd name="T25" fmla="*/ 2 h 78"/>
                  <a:gd name="T26" fmla="*/ 76 w 189"/>
                  <a:gd name="T27" fmla="*/ 2 h 78"/>
                  <a:gd name="T28" fmla="*/ 84 w 189"/>
                  <a:gd name="T29" fmla="*/ 0 h 78"/>
                  <a:gd name="T30" fmla="*/ 91 w 189"/>
                  <a:gd name="T31" fmla="*/ 0 h 78"/>
                  <a:gd name="T32" fmla="*/ 101 w 189"/>
                  <a:gd name="T33" fmla="*/ 0 h 78"/>
                  <a:gd name="T34" fmla="*/ 109 w 189"/>
                  <a:gd name="T35" fmla="*/ 2 h 78"/>
                  <a:gd name="T36" fmla="*/ 116 w 189"/>
                  <a:gd name="T37" fmla="*/ 2 h 78"/>
                  <a:gd name="T38" fmla="*/ 124 w 189"/>
                  <a:gd name="T39" fmla="*/ 5 h 78"/>
                  <a:gd name="T40" fmla="*/ 132 w 189"/>
                  <a:gd name="T41" fmla="*/ 7 h 78"/>
                  <a:gd name="T42" fmla="*/ 139 w 189"/>
                  <a:gd name="T43" fmla="*/ 11 h 78"/>
                  <a:gd name="T44" fmla="*/ 145 w 189"/>
                  <a:gd name="T45" fmla="*/ 15 h 78"/>
                  <a:gd name="T46" fmla="*/ 151 w 189"/>
                  <a:gd name="T47" fmla="*/ 19 h 78"/>
                  <a:gd name="T48" fmla="*/ 158 w 189"/>
                  <a:gd name="T49" fmla="*/ 25 h 78"/>
                  <a:gd name="T50" fmla="*/ 164 w 189"/>
                  <a:gd name="T51" fmla="*/ 30 h 78"/>
                  <a:gd name="T52" fmla="*/ 168 w 189"/>
                  <a:gd name="T53" fmla="*/ 36 h 78"/>
                  <a:gd name="T54" fmla="*/ 174 w 189"/>
                  <a:gd name="T55" fmla="*/ 42 h 78"/>
                  <a:gd name="T56" fmla="*/ 177 w 189"/>
                  <a:gd name="T57" fmla="*/ 48 h 78"/>
                  <a:gd name="T58" fmla="*/ 181 w 189"/>
                  <a:gd name="T59" fmla="*/ 55 h 78"/>
                  <a:gd name="T60" fmla="*/ 185 w 189"/>
                  <a:gd name="T61" fmla="*/ 63 h 78"/>
                  <a:gd name="T62" fmla="*/ 187 w 189"/>
                  <a:gd name="T63" fmla="*/ 71 h 78"/>
                  <a:gd name="T64" fmla="*/ 189 w 189"/>
                  <a:gd name="T6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78">
                    <a:moveTo>
                      <a:pt x="0" y="63"/>
                    </a:moveTo>
                    <a:lnTo>
                      <a:pt x="3" y="55"/>
                    </a:lnTo>
                    <a:lnTo>
                      <a:pt x="7" y="48"/>
                    </a:lnTo>
                    <a:lnTo>
                      <a:pt x="11" y="42"/>
                    </a:lnTo>
                    <a:lnTo>
                      <a:pt x="17" y="36"/>
                    </a:lnTo>
                    <a:lnTo>
                      <a:pt x="23" y="30"/>
                    </a:lnTo>
                    <a:lnTo>
                      <a:pt x="28" y="25"/>
                    </a:lnTo>
                    <a:lnTo>
                      <a:pt x="34" y="19"/>
                    </a:lnTo>
                    <a:lnTo>
                      <a:pt x="40" y="15"/>
                    </a:lnTo>
                    <a:lnTo>
                      <a:pt x="47" y="11"/>
                    </a:lnTo>
                    <a:lnTo>
                      <a:pt x="53" y="7"/>
                    </a:lnTo>
                    <a:lnTo>
                      <a:pt x="61" y="5"/>
                    </a:lnTo>
                    <a:lnTo>
                      <a:pt x="68" y="2"/>
                    </a:lnTo>
                    <a:lnTo>
                      <a:pt x="76" y="2"/>
                    </a:lnTo>
                    <a:lnTo>
                      <a:pt x="84" y="0"/>
                    </a:lnTo>
                    <a:lnTo>
                      <a:pt x="91" y="0"/>
                    </a:lnTo>
                    <a:lnTo>
                      <a:pt x="101" y="0"/>
                    </a:lnTo>
                    <a:lnTo>
                      <a:pt x="109" y="2"/>
                    </a:lnTo>
                    <a:lnTo>
                      <a:pt x="116" y="2"/>
                    </a:lnTo>
                    <a:lnTo>
                      <a:pt x="124" y="5"/>
                    </a:lnTo>
                    <a:lnTo>
                      <a:pt x="132" y="7"/>
                    </a:lnTo>
                    <a:lnTo>
                      <a:pt x="139" y="11"/>
                    </a:lnTo>
                    <a:lnTo>
                      <a:pt x="145" y="15"/>
                    </a:lnTo>
                    <a:lnTo>
                      <a:pt x="151" y="19"/>
                    </a:lnTo>
                    <a:lnTo>
                      <a:pt x="158" y="25"/>
                    </a:lnTo>
                    <a:lnTo>
                      <a:pt x="164" y="30"/>
                    </a:lnTo>
                    <a:lnTo>
                      <a:pt x="168" y="36"/>
                    </a:lnTo>
                    <a:lnTo>
                      <a:pt x="174" y="42"/>
                    </a:lnTo>
                    <a:lnTo>
                      <a:pt x="177" y="48"/>
                    </a:lnTo>
                    <a:lnTo>
                      <a:pt x="181" y="55"/>
                    </a:lnTo>
                    <a:lnTo>
                      <a:pt x="185" y="63"/>
                    </a:lnTo>
                    <a:lnTo>
                      <a:pt x="187" y="71"/>
                    </a:lnTo>
                    <a:lnTo>
                      <a:pt x="189" y="7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702" name="Freeform 582"/>
              <p:cNvSpPr>
                <a:spLocks/>
              </p:cNvSpPr>
              <p:nvPr/>
            </p:nvSpPr>
            <p:spPr bwMode="auto">
              <a:xfrm>
                <a:off x="3963" y="976"/>
                <a:ext cx="49" cy="49"/>
              </a:xfrm>
              <a:custGeom>
                <a:avLst/>
                <a:gdLst>
                  <a:gd name="T0" fmla="*/ 49 w 97"/>
                  <a:gd name="T1" fmla="*/ 97 h 97"/>
                  <a:gd name="T2" fmla="*/ 55 w 97"/>
                  <a:gd name="T3" fmla="*/ 97 h 97"/>
                  <a:gd name="T4" fmla="*/ 63 w 97"/>
                  <a:gd name="T5" fmla="*/ 96 h 97"/>
                  <a:gd name="T6" fmla="*/ 68 w 97"/>
                  <a:gd name="T7" fmla="*/ 94 h 97"/>
                  <a:gd name="T8" fmla="*/ 74 w 97"/>
                  <a:gd name="T9" fmla="*/ 90 h 97"/>
                  <a:gd name="T10" fmla="*/ 78 w 97"/>
                  <a:gd name="T11" fmla="*/ 86 h 97"/>
                  <a:gd name="T12" fmla="*/ 84 w 97"/>
                  <a:gd name="T13" fmla="*/ 82 h 97"/>
                  <a:gd name="T14" fmla="*/ 88 w 97"/>
                  <a:gd name="T15" fmla="*/ 78 h 97"/>
                  <a:gd name="T16" fmla="*/ 91 w 97"/>
                  <a:gd name="T17" fmla="*/ 73 h 97"/>
                  <a:gd name="T18" fmla="*/ 93 w 97"/>
                  <a:gd name="T19" fmla="*/ 67 h 97"/>
                  <a:gd name="T20" fmla="*/ 95 w 97"/>
                  <a:gd name="T21" fmla="*/ 61 h 97"/>
                  <a:gd name="T22" fmla="*/ 97 w 97"/>
                  <a:gd name="T23" fmla="*/ 55 h 97"/>
                  <a:gd name="T24" fmla="*/ 97 w 97"/>
                  <a:gd name="T25" fmla="*/ 49 h 97"/>
                  <a:gd name="T26" fmla="*/ 97 w 97"/>
                  <a:gd name="T27" fmla="*/ 42 h 97"/>
                  <a:gd name="T28" fmla="*/ 95 w 97"/>
                  <a:gd name="T29" fmla="*/ 36 h 97"/>
                  <a:gd name="T30" fmla="*/ 93 w 97"/>
                  <a:gd name="T31" fmla="*/ 30 h 97"/>
                  <a:gd name="T32" fmla="*/ 91 w 97"/>
                  <a:gd name="T33" fmla="*/ 23 h 97"/>
                  <a:gd name="T34" fmla="*/ 88 w 97"/>
                  <a:gd name="T35" fmla="*/ 17 h 97"/>
                  <a:gd name="T36" fmla="*/ 82 w 97"/>
                  <a:gd name="T37" fmla="*/ 13 h 97"/>
                  <a:gd name="T38" fmla="*/ 78 w 97"/>
                  <a:gd name="T39" fmla="*/ 9 h 97"/>
                  <a:gd name="T40" fmla="*/ 72 w 97"/>
                  <a:gd name="T41" fmla="*/ 5 h 97"/>
                  <a:gd name="T42" fmla="*/ 67 w 97"/>
                  <a:gd name="T43" fmla="*/ 1 h 97"/>
                  <a:gd name="T44" fmla="*/ 61 w 97"/>
                  <a:gd name="T45" fmla="*/ 0 h 97"/>
                  <a:gd name="T46" fmla="*/ 55 w 97"/>
                  <a:gd name="T47" fmla="*/ 0 h 97"/>
                  <a:gd name="T48" fmla="*/ 49 w 97"/>
                  <a:gd name="T49" fmla="*/ 0 h 97"/>
                  <a:gd name="T50" fmla="*/ 42 w 97"/>
                  <a:gd name="T51" fmla="*/ 0 h 97"/>
                  <a:gd name="T52" fmla="*/ 36 w 97"/>
                  <a:gd name="T53" fmla="*/ 0 h 97"/>
                  <a:gd name="T54" fmla="*/ 30 w 97"/>
                  <a:gd name="T55" fmla="*/ 1 h 97"/>
                  <a:gd name="T56" fmla="*/ 24 w 97"/>
                  <a:gd name="T57" fmla="*/ 5 h 97"/>
                  <a:gd name="T58" fmla="*/ 19 w 97"/>
                  <a:gd name="T59" fmla="*/ 9 h 97"/>
                  <a:gd name="T60" fmla="*/ 15 w 97"/>
                  <a:gd name="T61" fmla="*/ 13 h 97"/>
                  <a:gd name="T62" fmla="*/ 11 w 97"/>
                  <a:gd name="T63" fmla="*/ 17 h 97"/>
                  <a:gd name="T64" fmla="*/ 7 w 97"/>
                  <a:gd name="T65" fmla="*/ 23 h 97"/>
                  <a:gd name="T66" fmla="*/ 3 w 97"/>
                  <a:gd name="T67" fmla="*/ 30 h 97"/>
                  <a:gd name="T68" fmla="*/ 2 w 97"/>
                  <a:gd name="T69" fmla="*/ 36 h 97"/>
                  <a:gd name="T70" fmla="*/ 0 w 97"/>
                  <a:gd name="T71" fmla="*/ 42 h 97"/>
                  <a:gd name="T72" fmla="*/ 0 w 97"/>
                  <a:gd name="T73" fmla="*/ 49 h 97"/>
                  <a:gd name="T74" fmla="*/ 0 w 97"/>
                  <a:gd name="T75" fmla="*/ 55 h 97"/>
                  <a:gd name="T76" fmla="*/ 2 w 97"/>
                  <a:gd name="T77" fmla="*/ 61 h 97"/>
                  <a:gd name="T78" fmla="*/ 3 w 97"/>
                  <a:gd name="T79" fmla="*/ 67 h 97"/>
                  <a:gd name="T80" fmla="*/ 7 w 97"/>
                  <a:gd name="T81" fmla="*/ 73 h 97"/>
                  <a:gd name="T82" fmla="*/ 9 w 97"/>
                  <a:gd name="T83" fmla="*/ 78 h 97"/>
                  <a:gd name="T84" fmla="*/ 13 w 97"/>
                  <a:gd name="T85" fmla="*/ 82 h 97"/>
                  <a:gd name="T86" fmla="*/ 19 w 97"/>
                  <a:gd name="T87" fmla="*/ 86 h 97"/>
                  <a:gd name="T88" fmla="*/ 24 w 97"/>
                  <a:gd name="T89" fmla="*/ 90 h 97"/>
                  <a:gd name="T90" fmla="*/ 28 w 97"/>
                  <a:gd name="T91" fmla="*/ 94 h 97"/>
                  <a:gd name="T92" fmla="*/ 36 w 97"/>
                  <a:gd name="T93" fmla="*/ 96 h 97"/>
                  <a:gd name="T94" fmla="*/ 42 w 97"/>
                  <a:gd name="T95" fmla="*/ 97 h 97"/>
                  <a:gd name="T96" fmla="*/ 49 w 97"/>
                  <a:gd name="T9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 h="97">
                    <a:moveTo>
                      <a:pt x="49" y="97"/>
                    </a:moveTo>
                    <a:lnTo>
                      <a:pt x="55" y="97"/>
                    </a:lnTo>
                    <a:lnTo>
                      <a:pt x="63" y="96"/>
                    </a:lnTo>
                    <a:lnTo>
                      <a:pt x="68" y="94"/>
                    </a:lnTo>
                    <a:lnTo>
                      <a:pt x="74" y="90"/>
                    </a:lnTo>
                    <a:lnTo>
                      <a:pt x="78" y="86"/>
                    </a:lnTo>
                    <a:lnTo>
                      <a:pt x="84" y="82"/>
                    </a:lnTo>
                    <a:lnTo>
                      <a:pt x="88" y="78"/>
                    </a:lnTo>
                    <a:lnTo>
                      <a:pt x="91" y="73"/>
                    </a:lnTo>
                    <a:lnTo>
                      <a:pt x="93" y="67"/>
                    </a:lnTo>
                    <a:lnTo>
                      <a:pt x="95" y="61"/>
                    </a:lnTo>
                    <a:lnTo>
                      <a:pt x="97" y="55"/>
                    </a:lnTo>
                    <a:lnTo>
                      <a:pt x="97" y="49"/>
                    </a:lnTo>
                    <a:lnTo>
                      <a:pt x="97" y="42"/>
                    </a:lnTo>
                    <a:lnTo>
                      <a:pt x="95" y="36"/>
                    </a:lnTo>
                    <a:lnTo>
                      <a:pt x="93" y="30"/>
                    </a:lnTo>
                    <a:lnTo>
                      <a:pt x="91" y="23"/>
                    </a:lnTo>
                    <a:lnTo>
                      <a:pt x="88" y="17"/>
                    </a:lnTo>
                    <a:lnTo>
                      <a:pt x="82" y="13"/>
                    </a:lnTo>
                    <a:lnTo>
                      <a:pt x="78" y="9"/>
                    </a:lnTo>
                    <a:lnTo>
                      <a:pt x="72" y="5"/>
                    </a:lnTo>
                    <a:lnTo>
                      <a:pt x="67" y="1"/>
                    </a:lnTo>
                    <a:lnTo>
                      <a:pt x="61" y="0"/>
                    </a:lnTo>
                    <a:lnTo>
                      <a:pt x="55" y="0"/>
                    </a:lnTo>
                    <a:lnTo>
                      <a:pt x="49" y="0"/>
                    </a:lnTo>
                    <a:lnTo>
                      <a:pt x="42" y="0"/>
                    </a:lnTo>
                    <a:lnTo>
                      <a:pt x="36" y="0"/>
                    </a:lnTo>
                    <a:lnTo>
                      <a:pt x="30" y="1"/>
                    </a:lnTo>
                    <a:lnTo>
                      <a:pt x="24" y="5"/>
                    </a:lnTo>
                    <a:lnTo>
                      <a:pt x="19" y="9"/>
                    </a:lnTo>
                    <a:lnTo>
                      <a:pt x="15" y="13"/>
                    </a:lnTo>
                    <a:lnTo>
                      <a:pt x="11" y="17"/>
                    </a:lnTo>
                    <a:lnTo>
                      <a:pt x="7" y="23"/>
                    </a:lnTo>
                    <a:lnTo>
                      <a:pt x="3" y="30"/>
                    </a:lnTo>
                    <a:lnTo>
                      <a:pt x="2" y="36"/>
                    </a:lnTo>
                    <a:lnTo>
                      <a:pt x="0" y="42"/>
                    </a:lnTo>
                    <a:lnTo>
                      <a:pt x="0" y="49"/>
                    </a:lnTo>
                    <a:lnTo>
                      <a:pt x="0" y="55"/>
                    </a:lnTo>
                    <a:lnTo>
                      <a:pt x="2" y="61"/>
                    </a:lnTo>
                    <a:lnTo>
                      <a:pt x="3" y="67"/>
                    </a:lnTo>
                    <a:lnTo>
                      <a:pt x="7" y="73"/>
                    </a:lnTo>
                    <a:lnTo>
                      <a:pt x="9" y="78"/>
                    </a:lnTo>
                    <a:lnTo>
                      <a:pt x="13" y="82"/>
                    </a:lnTo>
                    <a:lnTo>
                      <a:pt x="19" y="86"/>
                    </a:lnTo>
                    <a:lnTo>
                      <a:pt x="24" y="90"/>
                    </a:lnTo>
                    <a:lnTo>
                      <a:pt x="28" y="94"/>
                    </a:lnTo>
                    <a:lnTo>
                      <a:pt x="36" y="96"/>
                    </a:lnTo>
                    <a:lnTo>
                      <a:pt x="42" y="97"/>
                    </a:lnTo>
                    <a:lnTo>
                      <a:pt x="49" y="97"/>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703" name="Line 583"/>
              <p:cNvSpPr>
                <a:spLocks noChangeShapeType="1"/>
              </p:cNvSpPr>
              <p:nvPr/>
            </p:nvSpPr>
            <p:spPr bwMode="auto">
              <a:xfrm>
                <a:off x="4035" y="820"/>
                <a:ext cx="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704" name="Line 584"/>
              <p:cNvSpPr>
                <a:spLocks noChangeShapeType="1"/>
              </p:cNvSpPr>
              <p:nvPr/>
            </p:nvSpPr>
            <p:spPr bwMode="auto">
              <a:xfrm>
                <a:off x="4051" y="820"/>
                <a:ext cx="12" cy="6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705" name="Line 585"/>
              <p:cNvSpPr>
                <a:spLocks noChangeShapeType="1"/>
              </p:cNvSpPr>
              <p:nvPr/>
            </p:nvSpPr>
            <p:spPr bwMode="auto">
              <a:xfrm flipH="1">
                <a:off x="4035" y="886"/>
                <a:ext cx="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706" name="Freeform 586"/>
              <p:cNvSpPr>
                <a:spLocks noEditPoints="1"/>
              </p:cNvSpPr>
              <p:nvPr/>
            </p:nvSpPr>
            <p:spPr bwMode="auto">
              <a:xfrm>
                <a:off x="3611" y="950"/>
                <a:ext cx="427" cy="101"/>
              </a:xfrm>
              <a:custGeom>
                <a:avLst/>
                <a:gdLst>
                  <a:gd name="T0" fmla="*/ 128 w 853"/>
                  <a:gd name="T1" fmla="*/ 197 h 201"/>
                  <a:gd name="T2" fmla="*/ 160 w 853"/>
                  <a:gd name="T3" fmla="*/ 178 h 201"/>
                  <a:gd name="T4" fmla="*/ 191 w 853"/>
                  <a:gd name="T5" fmla="*/ 140 h 201"/>
                  <a:gd name="T6" fmla="*/ 199 w 853"/>
                  <a:gd name="T7" fmla="*/ 101 h 201"/>
                  <a:gd name="T8" fmla="*/ 197 w 853"/>
                  <a:gd name="T9" fmla="*/ 75 h 201"/>
                  <a:gd name="T10" fmla="*/ 174 w 853"/>
                  <a:gd name="T11" fmla="*/ 32 h 201"/>
                  <a:gd name="T12" fmla="*/ 149 w 853"/>
                  <a:gd name="T13" fmla="*/ 11 h 201"/>
                  <a:gd name="T14" fmla="*/ 107 w 853"/>
                  <a:gd name="T15" fmla="*/ 0 h 201"/>
                  <a:gd name="T16" fmla="*/ 74 w 853"/>
                  <a:gd name="T17" fmla="*/ 2 h 201"/>
                  <a:gd name="T18" fmla="*/ 40 w 853"/>
                  <a:gd name="T19" fmla="*/ 19 h 201"/>
                  <a:gd name="T20" fmla="*/ 17 w 853"/>
                  <a:gd name="T21" fmla="*/ 44 h 201"/>
                  <a:gd name="T22" fmla="*/ 2 w 853"/>
                  <a:gd name="T23" fmla="*/ 82 h 201"/>
                  <a:gd name="T24" fmla="*/ 0 w 853"/>
                  <a:gd name="T25" fmla="*/ 107 h 201"/>
                  <a:gd name="T26" fmla="*/ 13 w 853"/>
                  <a:gd name="T27" fmla="*/ 151 h 201"/>
                  <a:gd name="T28" fmla="*/ 38 w 853"/>
                  <a:gd name="T29" fmla="*/ 178 h 201"/>
                  <a:gd name="T30" fmla="*/ 73 w 853"/>
                  <a:gd name="T31" fmla="*/ 197 h 201"/>
                  <a:gd name="T32" fmla="*/ 99 w 853"/>
                  <a:gd name="T33" fmla="*/ 149 h 201"/>
                  <a:gd name="T34" fmla="*/ 124 w 853"/>
                  <a:gd name="T35" fmla="*/ 142 h 201"/>
                  <a:gd name="T36" fmla="*/ 141 w 853"/>
                  <a:gd name="T37" fmla="*/ 125 h 201"/>
                  <a:gd name="T38" fmla="*/ 149 w 853"/>
                  <a:gd name="T39" fmla="*/ 101 h 201"/>
                  <a:gd name="T40" fmla="*/ 141 w 853"/>
                  <a:gd name="T41" fmla="*/ 75 h 201"/>
                  <a:gd name="T42" fmla="*/ 124 w 853"/>
                  <a:gd name="T43" fmla="*/ 57 h 201"/>
                  <a:gd name="T44" fmla="*/ 99 w 853"/>
                  <a:gd name="T45" fmla="*/ 52 h 201"/>
                  <a:gd name="T46" fmla="*/ 76 w 853"/>
                  <a:gd name="T47" fmla="*/ 57 h 201"/>
                  <a:gd name="T48" fmla="*/ 57 w 853"/>
                  <a:gd name="T49" fmla="*/ 75 h 201"/>
                  <a:gd name="T50" fmla="*/ 51 w 853"/>
                  <a:gd name="T51" fmla="*/ 101 h 201"/>
                  <a:gd name="T52" fmla="*/ 57 w 853"/>
                  <a:gd name="T53" fmla="*/ 125 h 201"/>
                  <a:gd name="T54" fmla="*/ 74 w 853"/>
                  <a:gd name="T55" fmla="*/ 142 h 201"/>
                  <a:gd name="T56" fmla="*/ 99 w 853"/>
                  <a:gd name="T57" fmla="*/ 149 h 201"/>
                  <a:gd name="T58" fmla="*/ 767 w 853"/>
                  <a:gd name="T59" fmla="*/ 199 h 201"/>
                  <a:gd name="T60" fmla="*/ 803 w 853"/>
                  <a:gd name="T61" fmla="*/ 186 h 201"/>
                  <a:gd name="T62" fmla="*/ 839 w 853"/>
                  <a:gd name="T63" fmla="*/ 151 h 201"/>
                  <a:gd name="T64" fmla="*/ 853 w 853"/>
                  <a:gd name="T65" fmla="*/ 101 h 201"/>
                  <a:gd name="T66" fmla="*/ 845 w 853"/>
                  <a:gd name="T67" fmla="*/ 63 h 201"/>
                  <a:gd name="T68" fmla="*/ 826 w 853"/>
                  <a:gd name="T69" fmla="*/ 32 h 201"/>
                  <a:gd name="T70" fmla="*/ 801 w 853"/>
                  <a:gd name="T71" fmla="*/ 11 h 201"/>
                  <a:gd name="T72" fmla="*/ 759 w 853"/>
                  <a:gd name="T73" fmla="*/ 0 h 201"/>
                  <a:gd name="T74" fmla="*/ 728 w 853"/>
                  <a:gd name="T75" fmla="*/ 2 h 201"/>
                  <a:gd name="T76" fmla="*/ 694 w 853"/>
                  <a:gd name="T77" fmla="*/ 19 h 201"/>
                  <a:gd name="T78" fmla="*/ 669 w 853"/>
                  <a:gd name="T79" fmla="*/ 44 h 201"/>
                  <a:gd name="T80" fmla="*/ 654 w 853"/>
                  <a:gd name="T81" fmla="*/ 82 h 201"/>
                  <a:gd name="T82" fmla="*/ 654 w 853"/>
                  <a:gd name="T83" fmla="*/ 107 h 201"/>
                  <a:gd name="T84" fmla="*/ 667 w 853"/>
                  <a:gd name="T85" fmla="*/ 151 h 201"/>
                  <a:gd name="T86" fmla="*/ 690 w 853"/>
                  <a:gd name="T87" fmla="*/ 178 h 201"/>
                  <a:gd name="T88" fmla="*/ 725 w 853"/>
                  <a:gd name="T89" fmla="*/ 197 h 201"/>
                  <a:gd name="T90" fmla="*/ 753 w 853"/>
                  <a:gd name="T91" fmla="*/ 149 h 201"/>
                  <a:gd name="T92" fmla="*/ 778 w 853"/>
                  <a:gd name="T93" fmla="*/ 142 h 201"/>
                  <a:gd name="T94" fmla="*/ 795 w 853"/>
                  <a:gd name="T95" fmla="*/ 125 h 201"/>
                  <a:gd name="T96" fmla="*/ 801 w 853"/>
                  <a:gd name="T97" fmla="*/ 101 h 201"/>
                  <a:gd name="T98" fmla="*/ 795 w 853"/>
                  <a:gd name="T99" fmla="*/ 75 h 201"/>
                  <a:gd name="T100" fmla="*/ 776 w 853"/>
                  <a:gd name="T101" fmla="*/ 57 h 201"/>
                  <a:gd name="T102" fmla="*/ 753 w 853"/>
                  <a:gd name="T103" fmla="*/ 52 h 201"/>
                  <a:gd name="T104" fmla="*/ 728 w 853"/>
                  <a:gd name="T105" fmla="*/ 57 h 201"/>
                  <a:gd name="T106" fmla="*/ 711 w 853"/>
                  <a:gd name="T107" fmla="*/ 75 h 201"/>
                  <a:gd name="T108" fmla="*/ 704 w 853"/>
                  <a:gd name="T109" fmla="*/ 101 h 201"/>
                  <a:gd name="T110" fmla="*/ 711 w 853"/>
                  <a:gd name="T111" fmla="*/ 125 h 201"/>
                  <a:gd name="T112" fmla="*/ 728 w 853"/>
                  <a:gd name="T113" fmla="*/ 142 h 201"/>
                  <a:gd name="T114" fmla="*/ 753 w 853"/>
                  <a:gd name="T115" fmla="*/ 14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3" h="201">
                    <a:moveTo>
                      <a:pt x="99" y="201"/>
                    </a:moveTo>
                    <a:lnTo>
                      <a:pt x="107" y="201"/>
                    </a:lnTo>
                    <a:lnTo>
                      <a:pt x="115" y="199"/>
                    </a:lnTo>
                    <a:lnTo>
                      <a:pt x="128" y="197"/>
                    </a:lnTo>
                    <a:lnTo>
                      <a:pt x="134" y="196"/>
                    </a:lnTo>
                    <a:lnTo>
                      <a:pt x="139" y="192"/>
                    </a:lnTo>
                    <a:lnTo>
                      <a:pt x="151" y="186"/>
                    </a:lnTo>
                    <a:lnTo>
                      <a:pt x="160" y="178"/>
                    </a:lnTo>
                    <a:lnTo>
                      <a:pt x="170" y="171"/>
                    </a:lnTo>
                    <a:lnTo>
                      <a:pt x="180" y="161"/>
                    </a:lnTo>
                    <a:lnTo>
                      <a:pt x="185" y="151"/>
                    </a:lnTo>
                    <a:lnTo>
                      <a:pt x="191" y="140"/>
                    </a:lnTo>
                    <a:lnTo>
                      <a:pt x="195" y="126"/>
                    </a:lnTo>
                    <a:lnTo>
                      <a:pt x="199" y="115"/>
                    </a:lnTo>
                    <a:lnTo>
                      <a:pt x="199" y="107"/>
                    </a:lnTo>
                    <a:lnTo>
                      <a:pt x="199" y="101"/>
                    </a:lnTo>
                    <a:lnTo>
                      <a:pt x="199" y="96"/>
                    </a:lnTo>
                    <a:lnTo>
                      <a:pt x="199" y="88"/>
                    </a:lnTo>
                    <a:lnTo>
                      <a:pt x="197" y="82"/>
                    </a:lnTo>
                    <a:lnTo>
                      <a:pt x="197" y="75"/>
                    </a:lnTo>
                    <a:lnTo>
                      <a:pt x="191" y="63"/>
                    </a:lnTo>
                    <a:lnTo>
                      <a:pt x="185" y="50"/>
                    </a:lnTo>
                    <a:lnTo>
                      <a:pt x="178" y="38"/>
                    </a:lnTo>
                    <a:lnTo>
                      <a:pt x="174" y="32"/>
                    </a:lnTo>
                    <a:lnTo>
                      <a:pt x="170" y="29"/>
                    </a:lnTo>
                    <a:lnTo>
                      <a:pt x="159" y="19"/>
                    </a:lnTo>
                    <a:lnTo>
                      <a:pt x="153" y="15"/>
                    </a:lnTo>
                    <a:lnTo>
                      <a:pt x="149" y="11"/>
                    </a:lnTo>
                    <a:lnTo>
                      <a:pt x="138" y="7"/>
                    </a:lnTo>
                    <a:lnTo>
                      <a:pt x="124" y="2"/>
                    </a:lnTo>
                    <a:lnTo>
                      <a:pt x="113" y="0"/>
                    </a:lnTo>
                    <a:lnTo>
                      <a:pt x="107" y="0"/>
                    </a:lnTo>
                    <a:lnTo>
                      <a:pt x="99" y="0"/>
                    </a:lnTo>
                    <a:lnTo>
                      <a:pt x="94" y="0"/>
                    </a:lnTo>
                    <a:lnTo>
                      <a:pt x="88" y="0"/>
                    </a:lnTo>
                    <a:lnTo>
                      <a:pt x="74" y="2"/>
                    </a:lnTo>
                    <a:lnTo>
                      <a:pt x="63" y="7"/>
                    </a:lnTo>
                    <a:lnTo>
                      <a:pt x="51" y="11"/>
                    </a:lnTo>
                    <a:lnTo>
                      <a:pt x="46" y="15"/>
                    </a:lnTo>
                    <a:lnTo>
                      <a:pt x="40" y="19"/>
                    </a:lnTo>
                    <a:lnTo>
                      <a:pt x="30" y="29"/>
                    </a:lnTo>
                    <a:lnTo>
                      <a:pt x="27" y="32"/>
                    </a:lnTo>
                    <a:lnTo>
                      <a:pt x="21" y="38"/>
                    </a:lnTo>
                    <a:lnTo>
                      <a:pt x="17" y="44"/>
                    </a:lnTo>
                    <a:lnTo>
                      <a:pt x="13" y="50"/>
                    </a:lnTo>
                    <a:lnTo>
                      <a:pt x="7" y="63"/>
                    </a:lnTo>
                    <a:lnTo>
                      <a:pt x="4" y="75"/>
                    </a:lnTo>
                    <a:lnTo>
                      <a:pt x="2" y="82"/>
                    </a:lnTo>
                    <a:lnTo>
                      <a:pt x="2" y="88"/>
                    </a:lnTo>
                    <a:lnTo>
                      <a:pt x="0" y="96"/>
                    </a:lnTo>
                    <a:lnTo>
                      <a:pt x="0" y="101"/>
                    </a:lnTo>
                    <a:lnTo>
                      <a:pt x="0" y="107"/>
                    </a:lnTo>
                    <a:lnTo>
                      <a:pt x="2" y="115"/>
                    </a:lnTo>
                    <a:lnTo>
                      <a:pt x="4" y="126"/>
                    </a:lnTo>
                    <a:lnTo>
                      <a:pt x="7" y="140"/>
                    </a:lnTo>
                    <a:lnTo>
                      <a:pt x="13" y="151"/>
                    </a:lnTo>
                    <a:lnTo>
                      <a:pt x="17" y="155"/>
                    </a:lnTo>
                    <a:lnTo>
                      <a:pt x="21" y="161"/>
                    </a:lnTo>
                    <a:lnTo>
                      <a:pt x="29" y="171"/>
                    </a:lnTo>
                    <a:lnTo>
                      <a:pt x="38" y="178"/>
                    </a:lnTo>
                    <a:lnTo>
                      <a:pt x="50" y="186"/>
                    </a:lnTo>
                    <a:lnTo>
                      <a:pt x="61" y="192"/>
                    </a:lnTo>
                    <a:lnTo>
                      <a:pt x="67" y="196"/>
                    </a:lnTo>
                    <a:lnTo>
                      <a:pt x="73" y="197"/>
                    </a:lnTo>
                    <a:lnTo>
                      <a:pt x="86" y="199"/>
                    </a:lnTo>
                    <a:lnTo>
                      <a:pt x="94" y="201"/>
                    </a:lnTo>
                    <a:lnTo>
                      <a:pt x="99" y="201"/>
                    </a:lnTo>
                    <a:lnTo>
                      <a:pt x="99" y="149"/>
                    </a:lnTo>
                    <a:lnTo>
                      <a:pt x="107" y="149"/>
                    </a:lnTo>
                    <a:lnTo>
                      <a:pt x="113" y="148"/>
                    </a:lnTo>
                    <a:lnTo>
                      <a:pt x="118" y="146"/>
                    </a:lnTo>
                    <a:lnTo>
                      <a:pt x="124" y="142"/>
                    </a:lnTo>
                    <a:lnTo>
                      <a:pt x="130" y="138"/>
                    </a:lnTo>
                    <a:lnTo>
                      <a:pt x="134" y="134"/>
                    </a:lnTo>
                    <a:lnTo>
                      <a:pt x="139" y="130"/>
                    </a:lnTo>
                    <a:lnTo>
                      <a:pt x="141" y="125"/>
                    </a:lnTo>
                    <a:lnTo>
                      <a:pt x="145" y="119"/>
                    </a:lnTo>
                    <a:lnTo>
                      <a:pt x="147" y="113"/>
                    </a:lnTo>
                    <a:lnTo>
                      <a:pt x="147" y="107"/>
                    </a:lnTo>
                    <a:lnTo>
                      <a:pt x="149" y="101"/>
                    </a:lnTo>
                    <a:lnTo>
                      <a:pt x="149" y="94"/>
                    </a:lnTo>
                    <a:lnTo>
                      <a:pt x="147" y="88"/>
                    </a:lnTo>
                    <a:lnTo>
                      <a:pt x="145" y="82"/>
                    </a:lnTo>
                    <a:lnTo>
                      <a:pt x="141" y="75"/>
                    </a:lnTo>
                    <a:lnTo>
                      <a:pt x="138" y="69"/>
                    </a:lnTo>
                    <a:lnTo>
                      <a:pt x="134" y="65"/>
                    </a:lnTo>
                    <a:lnTo>
                      <a:pt x="128" y="61"/>
                    </a:lnTo>
                    <a:lnTo>
                      <a:pt x="124" y="57"/>
                    </a:lnTo>
                    <a:lnTo>
                      <a:pt x="118" y="53"/>
                    </a:lnTo>
                    <a:lnTo>
                      <a:pt x="113" y="52"/>
                    </a:lnTo>
                    <a:lnTo>
                      <a:pt x="105" y="52"/>
                    </a:lnTo>
                    <a:lnTo>
                      <a:pt x="99" y="52"/>
                    </a:lnTo>
                    <a:lnTo>
                      <a:pt x="94" y="52"/>
                    </a:lnTo>
                    <a:lnTo>
                      <a:pt x="88" y="52"/>
                    </a:lnTo>
                    <a:lnTo>
                      <a:pt x="82" y="53"/>
                    </a:lnTo>
                    <a:lnTo>
                      <a:pt x="76" y="57"/>
                    </a:lnTo>
                    <a:lnTo>
                      <a:pt x="71" y="61"/>
                    </a:lnTo>
                    <a:lnTo>
                      <a:pt x="67" y="65"/>
                    </a:lnTo>
                    <a:lnTo>
                      <a:pt x="61" y="69"/>
                    </a:lnTo>
                    <a:lnTo>
                      <a:pt x="57" y="75"/>
                    </a:lnTo>
                    <a:lnTo>
                      <a:pt x="55" y="82"/>
                    </a:lnTo>
                    <a:lnTo>
                      <a:pt x="53" y="88"/>
                    </a:lnTo>
                    <a:lnTo>
                      <a:pt x="51" y="94"/>
                    </a:lnTo>
                    <a:lnTo>
                      <a:pt x="51" y="101"/>
                    </a:lnTo>
                    <a:lnTo>
                      <a:pt x="51" y="107"/>
                    </a:lnTo>
                    <a:lnTo>
                      <a:pt x="53" y="113"/>
                    </a:lnTo>
                    <a:lnTo>
                      <a:pt x="55" y="119"/>
                    </a:lnTo>
                    <a:lnTo>
                      <a:pt x="57" y="125"/>
                    </a:lnTo>
                    <a:lnTo>
                      <a:pt x="61" y="130"/>
                    </a:lnTo>
                    <a:lnTo>
                      <a:pt x="65" y="134"/>
                    </a:lnTo>
                    <a:lnTo>
                      <a:pt x="71" y="138"/>
                    </a:lnTo>
                    <a:lnTo>
                      <a:pt x="74" y="142"/>
                    </a:lnTo>
                    <a:lnTo>
                      <a:pt x="80" y="146"/>
                    </a:lnTo>
                    <a:lnTo>
                      <a:pt x="86" y="148"/>
                    </a:lnTo>
                    <a:lnTo>
                      <a:pt x="94" y="149"/>
                    </a:lnTo>
                    <a:lnTo>
                      <a:pt x="99" y="149"/>
                    </a:lnTo>
                    <a:lnTo>
                      <a:pt x="99" y="201"/>
                    </a:lnTo>
                    <a:close/>
                    <a:moveTo>
                      <a:pt x="753" y="201"/>
                    </a:moveTo>
                    <a:lnTo>
                      <a:pt x="759" y="201"/>
                    </a:lnTo>
                    <a:lnTo>
                      <a:pt x="767" y="199"/>
                    </a:lnTo>
                    <a:lnTo>
                      <a:pt x="780" y="197"/>
                    </a:lnTo>
                    <a:lnTo>
                      <a:pt x="786" y="196"/>
                    </a:lnTo>
                    <a:lnTo>
                      <a:pt x="792" y="192"/>
                    </a:lnTo>
                    <a:lnTo>
                      <a:pt x="803" y="186"/>
                    </a:lnTo>
                    <a:lnTo>
                      <a:pt x="815" y="178"/>
                    </a:lnTo>
                    <a:lnTo>
                      <a:pt x="824" y="171"/>
                    </a:lnTo>
                    <a:lnTo>
                      <a:pt x="832" y="161"/>
                    </a:lnTo>
                    <a:lnTo>
                      <a:pt x="839" y="151"/>
                    </a:lnTo>
                    <a:lnTo>
                      <a:pt x="845" y="140"/>
                    </a:lnTo>
                    <a:lnTo>
                      <a:pt x="849" y="126"/>
                    </a:lnTo>
                    <a:lnTo>
                      <a:pt x="851" y="115"/>
                    </a:lnTo>
                    <a:lnTo>
                      <a:pt x="853" y="101"/>
                    </a:lnTo>
                    <a:lnTo>
                      <a:pt x="853" y="96"/>
                    </a:lnTo>
                    <a:lnTo>
                      <a:pt x="851" y="88"/>
                    </a:lnTo>
                    <a:lnTo>
                      <a:pt x="849" y="75"/>
                    </a:lnTo>
                    <a:lnTo>
                      <a:pt x="845" y="63"/>
                    </a:lnTo>
                    <a:lnTo>
                      <a:pt x="841" y="55"/>
                    </a:lnTo>
                    <a:lnTo>
                      <a:pt x="839" y="50"/>
                    </a:lnTo>
                    <a:lnTo>
                      <a:pt x="830" y="38"/>
                    </a:lnTo>
                    <a:lnTo>
                      <a:pt x="826" y="32"/>
                    </a:lnTo>
                    <a:lnTo>
                      <a:pt x="822" y="29"/>
                    </a:lnTo>
                    <a:lnTo>
                      <a:pt x="811" y="19"/>
                    </a:lnTo>
                    <a:lnTo>
                      <a:pt x="807" y="15"/>
                    </a:lnTo>
                    <a:lnTo>
                      <a:pt x="801" y="11"/>
                    </a:lnTo>
                    <a:lnTo>
                      <a:pt x="790" y="7"/>
                    </a:lnTo>
                    <a:lnTo>
                      <a:pt x="778" y="2"/>
                    </a:lnTo>
                    <a:lnTo>
                      <a:pt x="765" y="0"/>
                    </a:lnTo>
                    <a:lnTo>
                      <a:pt x="759" y="0"/>
                    </a:lnTo>
                    <a:lnTo>
                      <a:pt x="753" y="0"/>
                    </a:lnTo>
                    <a:lnTo>
                      <a:pt x="746" y="0"/>
                    </a:lnTo>
                    <a:lnTo>
                      <a:pt x="740" y="0"/>
                    </a:lnTo>
                    <a:lnTo>
                      <a:pt x="728" y="2"/>
                    </a:lnTo>
                    <a:lnTo>
                      <a:pt x="715" y="7"/>
                    </a:lnTo>
                    <a:lnTo>
                      <a:pt x="704" y="11"/>
                    </a:lnTo>
                    <a:lnTo>
                      <a:pt x="698" y="15"/>
                    </a:lnTo>
                    <a:lnTo>
                      <a:pt x="694" y="19"/>
                    </a:lnTo>
                    <a:lnTo>
                      <a:pt x="683" y="29"/>
                    </a:lnTo>
                    <a:lnTo>
                      <a:pt x="679" y="32"/>
                    </a:lnTo>
                    <a:lnTo>
                      <a:pt x="675" y="38"/>
                    </a:lnTo>
                    <a:lnTo>
                      <a:pt x="669" y="44"/>
                    </a:lnTo>
                    <a:lnTo>
                      <a:pt x="667" y="50"/>
                    </a:lnTo>
                    <a:lnTo>
                      <a:pt x="660" y="63"/>
                    </a:lnTo>
                    <a:lnTo>
                      <a:pt x="656" y="75"/>
                    </a:lnTo>
                    <a:lnTo>
                      <a:pt x="654" y="82"/>
                    </a:lnTo>
                    <a:lnTo>
                      <a:pt x="654" y="88"/>
                    </a:lnTo>
                    <a:lnTo>
                      <a:pt x="654" y="96"/>
                    </a:lnTo>
                    <a:lnTo>
                      <a:pt x="654" y="101"/>
                    </a:lnTo>
                    <a:lnTo>
                      <a:pt x="654" y="107"/>
                    </a:lnTo>
                    <a:lnTo>
                      <a:pt x="654" y="115"/>
                    </a:lnTo>
                    <a:lnTo>
                      <a:pt x="658" y="126"/>
                    </a:lnTo>
                    <a:lnTo>
                      <a:pt x="662" y="140"/>
                    </a:lnTo>
                    <a:lnTo>
                      <a:pt x="667" y="151"/>
                    </a:lnTo>
                    <a:lnTo>
                      <a:pt x="669" y="155"/>
                    </a:lnTo>
                    <a:lnTo>
                      <a:pt x="673" y="161"/>
                    </a:lnTo>
                    <a:lnTo>
                      <a:pt x="683" y="171"/>
                    </a:lnTo>
                    <a:lnTo>
                      <a:pt x="690" y="178"/>
                    </a:lnTo>
                    <a:lnTo>
                      <a:pt x="702" y="186"/>
                    </a:lnTo>
                    <a:lnTo>
                      <a:pt x="713" y="192"/>
                    </a:lnTo>
                    <a:lnTo>
                      <a:pt x="719" y="196"/>
                    </a:lnTo>
                    <a:lnTo>
                      <a:pt x="725" y="197"/>
                    </a:lnTo>
                    <a:lnTo>
                      <a:pt x="738" y="199"/>
                    </a:lnTo>
                    <a:lnTo>
                      <a:pt x="746" y="201"/>
                    </a:lnTo>
                    <a:lnTo>
                      <a:pt x="753" y="201"/>
                    </a:lnTo>
                    <a:lnTo>
                      <a:pt x="753" y="149"/>
                    </a:lnTo>
                    <a:lnTo>
                      <a:pt x="759" y="149"/>
                    </a:lnTo>
                    <a:lnTo>
                      <a:pt x="767" y="148"/>
                    </a:lnTo>
                    <a:lnTo>
                      <a:pt x="772" y="146"/>
                    </a:lnTo>
                    <a:lnTo>
                      <a:pt x="778" y="142"/>
                    </a:lnTo>
                    <a:lnTo>
                      <a:pt x="782" y="138"/>
                    </a:lnTo>
                    <a:lnTo>
                      <a:pt x="788" y="134"/>
                    </a:lnTo>
                    <a:lnTo>
                      <a:pt x="792" y="130"/>
                    </a:lnTo>
                    <a:lnTo>
                      <a:pt x="795" y="125"/>
                    </a:lnTo>
                    <a:lnTo>
                      <a:pt x="797" y="119"/>
                    </a:lnTo>
                    <a:lnTo>
                      <a:pt x="799" y="113"/>
                    </a:lnTo>
                    <a:lnTo>
                      <a:pt x="801" y="107"/>
                    </a:lnTo>
                    <a:lnTo>
                      <a:pt x="801" y="101"/>
                    </a:lnTo>
                    <a:lnTo>
                      <a:pt x="801" y="94"/>
                    </a:lnTo>
                    <a:lnTo>
                      <a:pt x="799" y="88"/>
                    </a:lnTo>
                    <a:lnTo>
                      <a:pt x="797" y="82"/>
                    </a:lnTo>
                    <a:lnTo>
                      <a:pt x="795" y="75"/>
                    </a:lnTo>
                    <a:lnTo>
                      <a:pt x="792" y="69"/>
                    </a:lnTo>
                    <a:lnTo>
                      <a:pt x="786" y="65"/>
                    </a:lnTo>
                    <a:lnTo>
                      <a:pt x="782" y="61"/>
                    </a:lnTo>
                    <a:lnTo>
                      <a:pt x="776" y="57"/>
                    </a:lnTo>
                    <a:lnTo>
                      <a:pt x="771" y="53"/>
                    </a:lnTo>
                    <a:lnTo>
                      <a:pt x="765" y="52"/>
                    </a:lnTo>
                    <a:lnTo>
                      <a:pt x="759" y="52"/>
                    </a:lnTo>
                    <a:lnTo>
                      <a:pt x="753" y="52"/>
                    </a:lnTo>
                    <a:lnTo>
                      <a:pt x="746" y="52"/>
                    </a:lnTo>
                    <a:lnTo>
                      <a:pt x="740" y="52"/>
                    </a:lnTo>
                    <a:lnTo>
                      <a:pt x="734" y="53"/>
                    </a:lnTo>
                    <a:lnTo>
                      <a:pt x="728" y="57"/>
                    </a:lnTo>
                    <a:lnTo>
                      <a:pt x="723" y="61"/>
                    </a:lnTo>
                    <a:lnTo>
                      <a:pt x="719" y="65"/>
                    </a:lnTo>
                    <a:lnTo>
                      <a:pt x="715" y="69"/>
                    </a:lnTo>
                    <a:lnTo>
                      <a:pt x="711" y="75"/>
                    </a:lnTo>
                    <a:lnTo>
                      <a:pt x="707" y="82"/>
                    </a:lnTo>
                    <a:lnTo>
                      <a:pt x="706" y="88"/>
                    </a:lnTo>
                    <a:lnTo>
                      <a:pt x="704" y="94"/>
                    </a:lnTo>
                    <a:lnTo>
                      <a:pt x="704" y="101"/>
                    </a:lnTo>
                    <a:lnTo>
                      <a:pt x="704" y="107"/>
                    </a:lnTo>
                    <a:lnTo>
                      <a:pt x="706" y="113"/>
                    </a:lnTo>
                    <a:lnTo>
                      <a:pt x="707" y="119"/>
                    </a:lnTo>
                    <a:lnTo>
                      <a:pt x="711" y="125"/>
                    </a:lnTo>
                    <a:lnTo>
                      <a:pt x="713" y="130"/>
                    </a:lnTo>
                    <a:lnTo>
                      <a:pt x="717" y="134"/>
                    </a:lnTo>
                    <a:lnTo>
                      <a:pt x="723" y="138"/>
                    </a:lnTo>
                    <a:lnTo>
                      <a:pt x="728" y="142"/>
                    </a:lnTo>
                    <a:lnTo>
                      <a:pt x="732" y="146"/>
                    </a:lnTo>
                    <a:lnTo>
                      <a:pt x="740" y="148"/>
                    </a:lnTo>
                    <a:lnTo>
                      <a:pt x="746" y="149"/>
                    </a:lnTo>
                    <a:lnTo>
                      <a:pt x="753" y="149"/>
                    </a:lnTo>
                    <a:lnTo>
                      <a:pt x="753"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707" name="Freeform 587"/>
              <p:cNvSpPr>
                <a:spLocks/>
              </p:cNvSpPr>
              <p:nvPr/>
            </p:nvSpPr>
            <p:spPr bwMode="auto">
              <a:xfrm>
                <a:off x="3611" y="950"/>
                <a:ext cx="100" cy="101"/>
              </a:xfrm>
              <a:custGeom>
                <a:avLst/>
                <a:gdLst>
                  <a:gd name="T0" fmla="*/ 107 w 199"/>
                  <a:gd name="T1" fmla="*/ 201 h 201"/>
                  <a:gd name="T2" fmla="*/ 128 w 199"/>
                  <a:gd name="T3" fmla="*/ 197 h 201"/>
                  <a:gd name="T4" fmla="*/ 139 w 199"/>
                  <a:gd name="T5" fmla="*/ 192 h 201"/>
                  <a:gd name="T6" fmla="*/ 160 w 199"/>
                  <a:gd name="T7" fmla="*/ 178 h 201"/>
                  <a:gd name="T8" fmla="*/ 180 w 199"/>
                  <a:gd name="T9" fmla="*/ 161 h 201"/>
                  <a:gd name="T10" fmla="*/ 191 w 199"/>
                  <a:gd name="T11" fmla="*/ 140 h 201"/>
                  <a:gd name="T12" fmla="*/ 199 w 199"/>
                  <a:gd name="T13" fmla="*/ 115 h 201"/>
                  <a:gd name="T14" fmla="*/ 199 w 199"/>
                  <a:gd name="T15" fmla="*/ 101 h 201"/>
                  <a:gd name="T16" fmla="*/ 199 w 199"/>
                  <a:gd name="T17" fmla="*/ 88 h 201"/>
                  <a:gd name="T18" fmla="*/ 197 w 199"/>
                  <a:gd name="T19" fmla="*/ 75 h 201"/>
                  <a:gd name="T20" fmla="*/ 185 w 199"/>
                  <a:gd name="T21" fmla="*/ 50 h 201"/>
                  <a:gd name="T22" fmla="*/ 174 w 199"/>
                  <a:gd name="T23" fmla="*/ 32 h 201"/>
                  <a:gd name="T24" fmla="*/ 159 w 199"/>
                  <a:gd name="T25" fmla="*/ 19 h 201"/>
                  <a:gd name="T26" fmla="*/ 149 w 199"/>
                  <a:gd name="T27" fmla="*/ 11 h 201"/>
                  <a:gd name="T28" fmla="*/ 124 w 199"/>
                  <a:gd name="T29" fmla="*/ 2 h 201"/>
                  <a:gd name="T30" fmla="*/ 107 w 199"/>
                  <a:gd name="T31" fmla="*/ 0 h 201"/>
                  <a:gd name="T32" fmla="*/ 94 w 199"/>
                  <a:gd name="T33" fmla="*/ 0 h 201"/>
                  <a:gd name="T34" fmla="*/ 74 w 199"/>
                  <a:gd name="T35" fmla="*/ 2 h 201"/>
                  <a:gd name="T36" fmla="*/ 51 w 199"/>
                  <a:gd name="T37" fmla="*/ 11 h 201"/>
                  <a:gd name="T38" fmla="*/ 40 w 199"/>
                  <a:gd name="T39" fmla="*/ 19 h 201"/>
                  <a:gd name="T40" fmla="*/ 27 w 199"/>
                  <a:gd name="T41" fmla="*/ 32 h 201"/>
                  <a:gd name="T42" fmla="*/ 17 w 199"/>
                  <a:gd name="T43" fmla="*/ 44 h 201"/>
                  <a:gd name="T44" fmla="*/ 7 w 199"/>
                  <a:gd name="T45" fmla="*/ 63 h 201"/>
                  <a:gd name="T46" fmla="*/ 2 w 199"/>
                  <a:gd name="T47" fmla="*/ 82 h 201"/>
                  <a:gd name="T48" fmla="*/ 0 w 199"/>
                  <a:gd name="T49" fmla="*/ 96 h 201"/>
                  <a:gd name="T50" fmla="*/ 0 w 199"/>
                  <a:gd name="T51" fmla="*/ 107 h 201"/>
                  <a:gd name="T52" fmla="*/ 4 w 199"/>
                  <a:gd name="T53" fmla="*/ 126 h 201"/>
                  <a:gd name="T54" fmla="*/ 13 w 199"/>
                  <a:gd name="T55" fmla="*/ 151 h 201"/>
                  <a:gd name="T56" fmla="*/ 21 w 199"/>
                  <a:gd name="T57" fmla="*/ 161 h 201"/>
                  <a:gd name="T58" fmla="*/ 38 w 199"/>
                  <a:gd name="T59" fmla="*/ 178 h 201"/>
                  <a:gd name="T60" fmla="*/ 61 w 199"/>
                  <a:gd name="T61" fmla="*/ 192 h 201"/>
                  <a:gd name="T62" fmla="*/ 73 w 199"/>
                  <a:gd name="T63" fmla="*/ 197 h 201"/>
                  <a:gd name="T64" fmla="*/ 94 w 199"/>
                  <a:gd name="T6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201">
                    <a:moveTo>
                      <a:pt x="99" y="201"/>
                    </a:moveTo>
                    <a:lnTo>
                      <a:pt x="107" y="201"/>
                    </a:lnTo>
                    <a:lnTo>
                      <a:pt x="115" y="199"/>
                    </a:lnTo>
                    <a:lnTo>
                      <a:pt x="128" y="197"/>
                    </a:lnTo>
                    <a:lnTo>
                      <a:pt x="134" y="196"/>
                    </a:lnTo>
                    <a:lnTo>
                      <a:pt x="139" y="192"/>
                    </a:lnTo>
                    <a:lnTo>
                      <a:pt x="151" y="186"/>
                    </a:lnTo>
                    <a:lnTo>
                      <a:pt x="160" y="178"/>
                    </a:lnTo>
                    <a:lnTo>
                      <a:pt x="170" y="171"/>
                    </a:lnTo>
                    <a:lnTo>
                      <a:pt x="180" y="161"/>
                    </a:lnTo>
                    <a:lnTo>
                      <a:pt x="185" y="151"/>
                    </a:lnTo>
                    <a:lnTo>
                      <a:pt x="191" y="140"/>
                    </a:lnTo>
                    <a:lnTo>
                      <a:pt x="195" y="126"/>
                    </a:lnTo>
                    <a:lnTo>
                      <a:pt x="199" y="115"/>
                    </a:lnTo>
                    <a:lnTo>
                      <a:pt x="199" y="107"/>
                    </a:lnTo>
                    <a:lnTo>
                      <a:pt x="199" y="101"/>
                    </a:lnTo>
                    <a:lnTo>
                      <a:pt x="199" y="96"/>
                    </a:lnTo>
                    <a:lnTo>
                      <a:pt x="199" y="88"/>
                    </a:lnTo>
                    <a:lnTo>
                      <a:pt x="197" y="82"/>
                    </a:lnTo>
                    <a:lnTo>
                      <a:pt x="197" y="75"/>
                    </a:lnTo>
                    <a:lnTo>
                      <a:pt x="191" y="63"/>
                    </a:lnTo>
                    <a:lnTo>
                      <a:pt x="185" y="50"/>
                    </a:lnTo>
                    <a:lnTo>
                      <a:pt x="178" y="38"/>
                    </a:lnTo>
                    <a:lnTo>
                      <a:pt x="174" y="32"/>
                    </a:lnTo>
                    <a:lnTo>
                      <a:pt x="170" y="29"/>
                    </a:lnTo>
                    <a:lnTo>
                      <a:pt x="159" y="19"/>
                    </a:lnTo>
                    <a:lnTo>
                      <a:pt x="153" y="15"/>
                    </a:lnTo>
                    <a:lnTo>
                      <a:pt x="149" y="11"/>
                    </a:lnTo>
                    <a:lnTo>
                      <a:pt x="138" y="7"/>
                    </a:lnTo>
                    <a:lnTo>
                      <a:pt x="124" y="2"/>
                    </a:lnTo>
                    <a:lnTo>
                      <a:pt x="113" y="0"/>
                    </a:lnTo>
                    <a:lnTo>
                      <a:pt x="107" y="0"/>
                    </a:lnTo>
                    <a:lnTo>
                      <a:pt x="99" y="0"/>
                    </a:lnTo>
                    <a:lnTo>
                      <a:pt x="94" y="0"/>
                    </a:lnTo>
                    <a:lnTo>
                      <a:pt x="88" y="0"/>
                    </a:lnTo>
                    <a:lnTo>
                      <a:pt x="74" y="2"/>
                    </a:lnTo>
                    <a:lnTo>
                      <a:pt x="63" y="7"/>
                    </a:lnTo>
                    <a:lnTo>
                      <a:pt x="51" y="11"/>
                    </a:lnTo>
                    <a:lnTo>
                      <a:pt x="46" y="15"/>
                    </a:lnTo>
                    <a:lnTo>
                      <a:pt x="40" y="19"/>
                    </a:lnTo>
                    <a:lnTo>
                      <a:pt x="30" y="29"/>
                    </a:lnTo>
                    <a:lnTo>
                      <a:pt x="27" y="32"/>
                    </a:lnTo>
                    <a:lnTo>
                      <a:pt x="21" y="38"/>
                    </a:lnTo>
                    <a:lnTo>
                      <a:pt x="17" y="44"/>
                    </a:lnTo>
                    <a:lnTo>
                      <a:pt x="13" y="50"/>
                    </a:lnTo>
                    <a:lnTo>
                      <a:pt x="7" y="63"/>
                    </a:lnTo>
                    <a:lnTo>
                      <a:pt x="4" y="75"/>
                    </a:lnTo>
                    <a:lnTo>
                      <a:pt x="2" y="82"/>
                    </a:lnTo>
                    <a:lnTo>
                      <a:pt x="2" y="88"/>
                    </a:lnTo>
                    <a:lnTo>
                      <a:pt x="0" y="96"/>
                    </a:lnTo>
                    <a:lnTo>
                      <a:pt x="0" y="101"/>
                    </a:lnTo>
                    <a:lnTo>
                      <a:pt x="0" y="107"/>
                    </a:lnTo>
                    <a:lnTo>
                      <a:pt x="2" y="115"/>
                    </a:lnTo>
                    <a:lnTo>
                      <a:pt x="4" y="126"/>
                    </a:lnTo>
                    <a:lnTo>
                      <a:pt x="7" y="140"/>
                    </a:lnTo>
                    <a:lnTo>
                      <a:pt x="13" y="151"/>
                    </a:lnTo>
                    <a:lnTo>
                      <a:pt x="17" y="155"/>
                    </a:lnTo>
                    <a:lnTo>
                      <a:pt x="21" y="161"/>
                    </a:lnTo>
                    <a:lnTo>
                      <a:pt x="29" y="171"/>
                    </a:lnTo>
                    <a:lnTo>
                      <a:pt x="38" y="178"/>
                    </a:lnTo>
                    <a:lnTo>
                      <a:pt x="50" y="186"/>
                    </a:lnTo>
                    <a:lnTo>
                      <a:pt x="61" y="192"/>
                    </a:lnTo>
                    <a:lnTo>
                      <a:pt x="67" y="196"/>
                    </a:lnTo>
                    <a:lnTo>
                      <a:pt x="73" y="197"/>
                    </a:lnTo>
                    <a:lnTo>
                      <a:pt x="86" y="199"/>
                    </a:lnTo>
                    <a:lnTo>
                      <a:pt x="94" y="201"/>
                    </a:lnTo>
                    <a:lnTo>
                      <a:pt x="99" y="20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708" name="Freeform 588"/>
              <p:cNvSpPr>
                <a:spLocks/>
              </p:cNvSpPr>
              <p:nvPr/>
            </p:nvSpPr>
            <p:spPr bwMode="auto">
              <a:xfrm>
                <a:off x="3637" y="976"/>
                <a:ext cx="49" cy="49"/>
              </a:xfrm>
              <a:custGeom>
                <a:avLst/>
                <a:gdLst>
                  <a:gd name="T0" fmla="*/ 48 w 98"/>
                  <a:gd name="T1" fmla="*/ 97 h 97"/>
                  <a:gd name="T2" fmla="*/ 56 w 98"/>
                  <a:gd name="T3" fmla="*/ 97 h 97"/>
                  <a:gd name="T4" fmla="*/ 62 w 98"/>
                  <a:gd name="T5" fmla="*/ 96 h 97"/>
                  <a:gd name="T6" fmla="*/ 67 w 98"/>
                  <a:gd name="T7" fmla="*/ 94 h 97"/>
                  <a:gd name="T8" fmla="*/ 73 w 98"/>
                  <a:gd name="T9" fmla="*/ 90 h 97"/>
                  <a:gd name="T10" fmla="*/ 79 w 98"/>
                  <a:gd name="T11" fmla="*/ 86 h 97"/>
                  <a:gd name="T12" fmla="*/ 83 w 98"/>
                  <a:gd name="T13" fmla="*/ 82 h 97"/>
                  <a:gd name="T14" fmla="*/ 88 w 98"/>
                  <a:gd name="T15" fmla="*/ 78 h 97"/>
                  <a:gd name="T16" fmla="*/ 90 w 98"/>
                  <a:gd name="T17" fmla="*/ 73 h 97"/>
                  <a:gd name="T18" fmla="*/ 94 w 98"/>
                  <a:gd name="T19" fmla="*/ 67 h 97"/>
                  <a:gd name="T20" fmla="*/ 96 w 98"/>
                  <a:gd name="T21" fmla="*/ 61 h 97"/>
                  <a:gd name="T22" fmla="*/ 96 w 98"/>
                  <a:gd name="T23" fmla="*/ 55 h 97"/>
                  <a:gd name="T24" fmla="*/ 98 w 98"/>
                  <a:gd name="T25" fmla="*/ 49 h 97"/>
                  <a:gd name="T26" fmla="*/ 98 w 98"/>
                  <a:gd name="T27" fmla="*/ 42 h 97"/>
                  <a:gd name="T28" fmla="*/ 96 w 98"/>
                  <a:gd name="T29" fmla="*/ 36 h 97"/>
                  <a:gd name="T30" fmla="*/ 94 w 98"/>
                  <a:gd name="T31" fmla="*/ 30 h 97"/>
                  <a:gd name="T32" fmla="*/ 90 w 98"/>
                  <a:gd name="T33" fmla="*/ 23 h 97"/>
                  <a:gd name="T34" fmla="*/ 87 w 98"/>
                  <a:gd name="T35" fmla="*/ 17 h 97"/>
                  <a:gd name="T36" fmla="*/ 83 w 98"/>
                  <a:gd name="T37" fmla="*/ 13 h 97"/>
                  <a:gd name="T38" fmla="*/ 77 w 98"/>
                  <a:gd name="T39" fmla="*/ 9 h 97"/>
                  <a:gd name="T40" fmla="*/ 73 w 98"/>
                  <a:gd name="T41" fmla="*/ 5 h 97"/>
                  <a:gd name="T42" fmla="*/ 67 w 98"/>
                  <a:gd name="T43" fmla="*/ 1 h 97"/>
                  <a:gd name="T44" fmla="*/ 62 w 98"/>
                  <a:gd name="T45" fmla="*/ 0 h 97"/>
                  <a:gd name="T46" fmla="*/ 54 w 98"/>
                  <a:gd name="T47" fmla="*/ 0 h 97"/>
                  <a:gd name="T48" fmla="*/ 48 w 98"/>
                  <a:gd name="T49" fmla="*/ 0 h 97"/>
                  <a:gd name="T50" fmla="*/ 43 w 98"/>
                  <a:gd name="T51" fmla="*/ 0 h 97"/>
                  <a:gd name="T52" fmla="*/ 37 w 98"/>
                  <a:gd name="T53" fmla="*/ 0 h 97"/>
                  <a:gd name="T54" fmla="*/ 31 w 98"/>
                  <a:gd name="T55" fmla="*/ 1 h 97"/>
                  <a:gd name="T56" fmla="*/ 25 w 98"/>
                  <a:gd name="T57" fmla="*/ 5 h 97"/>
                  <a:gd name="T58" fmla="*/ 20 w 98"/>
                  <a:gd name="T59" fmla="*/ 9 h 97"/>
                  <a:gd name="T60" fmla="*/ 16 w 98"/>
                  <a:gd name="T61" fmla="*/ 13 h 97"/>
                  <a:gd name="T62" fmla="*/ 10 w 98"/>
                  <a:gd name="T63" fmla="*/ 17 h 97"/>
                  <a:gd name="T64" fmla="*/ 6 w 98"/>
                  <a:gd name="T65" fmla="*/ 23 h 97"/>
                  <a:gd name="T66" fmla="*/ 4 w 98"/>
                  <a:gd name="T67" fmla="*/ 30 h 97"/>
                  <a:gd name="T68" fmla="*/ 2 w 98"/>
                  <a:gd name="T69" fmla="*/ 36 h 97"/>
                  <a:gd name="T70" fmla="*/ 0 w 98"/>
                  <a:gd name="T71" fmla="*/ 42 h 97"/>
                  <a:gd name="T72" fmla="*/ 0 w 98"/>
                  <a:gd name="T73" fmla="*/ 49 h 97"/>
                  <a:gd name="T74" fmla="*/ 0 w 98"/>
                  <a:gd name="T75" fmla="*/ 55 h 97"/>
                  <a:gd name="T76" fmla="*/ 2 w 98"/>
                  <a:gd name="T77" fmla="*/ 61 h 97"/>
                  <a:gd name="T78" fmla="*/ 4 w 98"/>
                  <a:gd name="T79" fmla="*/ 67 h 97"/>
                  <a:gd name="T80" fmla="*/ 6 w 98"/>
                  <a:gd name="T81" fmla="*/ 73 h 97"/>
                  <a:gd name="T82" fmla="*/ 10 w 98"/>
                  <a:gd name="T83" fmla="*/ 78 h 97"/>
                  <a:gd name="T84" fmla="*/ 14 w 98"/>
                  <a:gd name="T85" fmla="*/ 82 h 97"/>
                  <a:gd name="T86" fmla="*/ 20 w 98"/>
                  <a:gd name="T87" fmla="*/ 86 h 97"/>
                  <a:gd name="T88" fmla="*/ 23 w 98"/>
                  <a:gd name="T89" fmla="*/ 90 h 97"/>
                  <a:gd name="T90" fmla="*/ 29 w 98"/>
                  <a:gd name="T91" fmla="*/ 94 h 97"/>
                  <a:gd name="T92" fmla="*/ 35 w 98"/>
                  <a:gd name="T93" fmla="*/ 96 h 97"/>
                  <a:gd name="T94" fmla="*/ 43 w 98"/>
                  <a:gd name="T95" fmla="*/ 97 h 97"/>
                  <a:gd name="T96" fmla="*/ 48 w 98"/>
                  <a:gd name="T9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97">
                    <a:moveTo>
                      <a:pt x="48" y="97"/>
                    </a:moveTo>
                    <a:lnTo>
                      <a:pt x="56" y="97"/>
                    </a:lnTo>
                    <a:lnTo>
                      <a:pt x="62" y="96"/>
                    </a:lnTo>
                    <a:lnTo>
                      <a:pt x="67" y="94"/>
                    </a:lnTo>
                    <a:lnTo>
                      <a:pt x="73" y="90"/>
                    </a:lnTo>
                    <a:lnTo>
                      <a:pt x="79" y="86"/>
                    </a:lnTo>
                    <a:lnTo>
                      <a:pt x="83" y="82"/>
                    </a:lnTo>
                    <a:lnTo>
                      <a:pt x="88" y="78"/>
                    </a:lnTo>
                    <a:lnTo>
                      <a:pt x="90" y="73"/>
                    </a:lnTo>
                    <a:lnTo>
                      <a:pt x="94" y="67"/>
                    </a:lnTo>
                    <a:lnTo>
                      <a:pt x="96" y="61"/>
                    </a:lnTo>
                    <a:lnTo>
                      <a:pt x="96" y="55"/>
                    </a:lnTo>
                    <a:lnTo>
                      <a:pt x="98" y="49"/>
                    </a:lnTo>
                    <a:lnTo>
                      <a:pt x="98" y="42"/>
                    </a:lnTo>
                    <a:lnTo>
                      <a:pt x="96" y="36"/>
                    </a:lnTo>
                    <a:lnTo>
                      <a:pt x="94" y="30"/>
                    </a:lnTo>
                    <a:lnTo>
                      <a:pt x="90" y="23"/>
                    </a:lnTo>
                    <a:lnTo>
                      <a:pt x="87" y="17"/>
                    </a:lnTo>
                    <a:lnTo>
                      <a:pt x="83" y="13"/>
                    </a:lnTo>
                    <a:lnTo>
                      <a:pt x="77" y="9"/>
                    </a:lnTo>
                    <a:lnTo>
                      <a:pt x="73" y="5"/>
                    </a:lnTo>
                    <a:lnTo>
                      <a:pt x="67" y="1"/>
                    </a:lnTo>
                    <a:lnTo>
                      <a:pt x="62" y="0"/>
                    </a:lnTo>
                    <a:lnTo>
                      <a:pt x="54" y="0"/>
                    </a:lnTo>
                    <a:lnTo>
                      <a:pt x="48" y="0"/>
                    </a:lnTo>
                    <a:lnTo>
                      <a:pt x="43" y="0"/>
                    </a:lnTo>
                    <a:lnTo>
                      <a:pt x="37" y="0"/>
                    </a:lnTo>
                    <a:lnTo>
                      <a:pt x="31" y="1"/>
                    </a:lnTo>
                    <a:lnTo>
                      <a:pt x="25" y="5"/>
                    </a:lnTo>
                    <a:lnTo>
                      <a:pt x="20" y="9"/>
                    </a:lnTo>
                    <a:lnTo>
                      <a:pt x="16" y="13"/>
                    </a:lnTo>
                    <a:lnTo>
                      <a:pt x="10" y="17"/>
                    </a:lnTo>
                    <a:lnTo>
                      <a:pt x="6" y="23"/>
                    </a:lnTo>
                    <a:lnTo>
                      <a:pt x="4" y="30"/>
                    </a:lnTo>
                    <a:lnTo>
                      <a:pt x="2" y="36"/>
                    </a:lnTo>
                    <a:lnTo>
                      <a:pt x="0" y="42"/>
                    </a:lnTo>
                    <a:lnTo>
                      <a:pt x="0" y="49"/>
                    </a:lnTo>
                    <a:lnTo>
                      <a:pt x="0" y="55"/>
                    </a:lnTo>
                    <a:lnTo>
                      <a:pt x="2" y="61"/>
                    </a:lnTo>
                    <a:lnTo>
                      <a:pt x="4" y="67"/>
                    </a:lnTo>
                    <a:lnTo>
                      <a:pt x="6" y="73"/>
                    </a:lnTo>
                    <a:lnTo>
                      <a:pt x="10" y="78"/>
                    </a:lnTo>
                    <a:lnTo>
                      <a:pt x="14" y="82"/>
                    </a:lnTo>
                    <a:lnTo>
                      <a:pt x="20" y="86"/>
                    </a:lnTo>
                    <a:lnTo>
                      <a:pt x="23" y="90"/>
                    </a:lnTo>
                    <a:lnTo>
                      <a:pt x="29" y="94"/>
                    </a:lnTo>
                    <a:lnTo>
                      <a:pt x="35" y="96"/>
                    </a:lnTo>
                    <a:lnTo>
                      <a:pt x="43" y="97"/>
                    </a:lnTo>
                    <a:lnTo>
                      <a:pt x="48" y="97"/>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709" name="Freeform 589"/>
              <p:cNvSpPr>
                <a:spLocks/>
              </p:cNvSpPr>
              <p:nvPr/>
            </p:nvSpPr>
            <p:spPr bwMode="auto">
              <a:xfrm>
                <a:off x="3938" y="950"/>
                <a:ext cx="100" cy="101"/>
              </a:xfrm>
              <a:custGeom>
                <a:avLst/>
                <a:gdLst>
                  <a:gd name="T0" fmla="*/ 105 w 199"/>
                  <a:gd name="T1" fmla="*/ 201 h 201"/>
                  <a:gd name="T2" fmla="*/ 126 w 199"/>
                  <a:gd name="T3" fmla="*/ 197 h 201"/>
                  <a:gd name="T4" fmla="*/ 138 w 199"/>
                  <a:gd name="T5" fmla="*/ 192 h 201"/>
                  <a:gd name="T6" fmla="*/ 161 w 199"/>
                  <a:gd name="T7" fmla="*/ 178 h 201"/>
                  <a:gd name="T8" fmla="*/ 178 w 199"/>
                  <a:gd name="T9" fmla="*/ 161 h 201"/>
                  <a:gd name="T10" fmla="*/ 191 w 199"/>
                  <a:gd name="T11" fmla="*/ 140 h 201"/>
                  <a:gd name="T12" fmla="*/ 197 w 199"/>
                  <a:gd name="T13" fmla="*/ 115 h 201"/>
                  <a:gd name="T14" fmla="*/ 199 w 199"/>
                  <a:gd name="T15" fmla="*/ 96 h 201"/>
                  <a:gd name="T16" fmla="*/ 195 w 199"/>
                  <a:gd name="T17" fmla="*/ 75 h 201"/>
                  <a:gd name="T18" fmla="*/ 187 w 199"/>
                  <a:gd name="T19" fmla="*/ 55 h 201"/>
                  <a:gd name="T20" fmla="*/ 176 w 199"/>
                  <a:gd name="T21" fmla="*/ 38 h 201"/>
                  <a:gd name="T22" fmla="*/ 168 w 199"/>
                  <a:gd name="T23" fmla="*/ 29 h 201"/>
                  <a:gd name="T24" fmla="*/ 153 w 199"/>
                  <a:gd name="T25" fmla="*/ 15 h 201"/>
                  <a:gd name="T26" fmla="*/ 136 w 199"/>
                  <a:gd name="T27" fmla="*/ 7 h 201"/>
                  <a:gd name="T28" fmla="*/ 111 w 199"/>
                  <a:gd name="T29" fmla="*/ 0 h 201"/>
                  <a:gd name="T30" fmla="*/ 99 w 199"/>
                  <a:gd name="T31" fmla="*/ 0 h 201"/>
                  <a:gd name="T32" fmla="*/ 86 w 199"/>
                  <a:gd name="T33" fmla="*/ 0 h 201"/>
                  <a:gd name="T34" fmla="*/ 61 w 199"/>
                  <a:gd name="T35" fmla="*/ 7 h 201"/>
                  <a:gd name="T36" fmla="*/ 44 w 199"/>
                  <a:gd name="T37" fmla="*/ 15 h 201"/>
                  <a:gd name="T38" fmla="*/ 29 w 199"/>
                  <a:gd name="T39" fmla="*/ 29 h 201"/>
                  <a:gd name="T40" fmla="*/ 21 w 199"/>
                  <a:gd name="T41" fmla="*/ 38 h 201"/>
                  <a:gd name="T42" fmla="*/ 13 w 199"/>
                  <a:gd name="T43" fmla="*/ 50 h 201"/>
                  <a:gd name="T44" fmla="*/ 2 w 199"/>
                  <a:gd name="T45" fmla="*/ 75 h 201"/>
                  <a:gd name="T46" fmla="*/ 0 w 199"/>
                  <a:gd name="T47" fmla="*/ 88 h 201"/>
                  <a:gd name="T48" fmla="*/ 0 w 199"/>
                  <a:gd name="T49" fmla="*/ 101 h 201"/>
                  <a:gd name="T50" fmla="*/ 0 w 199"/>
                  <a:gd name="T51" fmla="*/ 115 h 201"/>
                  <a:gd name="T52" fmla="*/ 8 w 199"/>
                  <a:gd name="T53" fmla="*/ 140 h 201"/>
                  <a:gd name="T54" fmla="*/ 15 w 199"/>
                  <a:gd name="T55" fmla="*/ 155 h 201"/>
                  <a:gd name="T56" fmla="*/ 29 w 199"/>
                  <a:gd name="T57" fmla="*/ 171 h 201"/>
                  <a:gd name="T58" fmla="*/ 48 w 199"/>
                  <a:gd name="T59" fmla="*/ 186 h 201"/>
                  <a:gd name="T60" fmla="*/ 65 w 199"/>
                  <a:gd name="T61" fmla="*/ 196 h 201"/>
                  <a:gd name="T62" fmla="*/ 84 w 199"/>
                  <a:gd name="T63" fmla="*/ 199 h 201"/>
                  <a:gd name="T64" fmla="*/ 99 w 199"/>
                  <a:gd name="T6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201">
                    <a:moveTo>
                      <a:pt x="99" y="201"/>
                    </a:moveTo>
                    <a:lnTo>
                      <a:pt x="105" y="201"/>
                    </a:lnTo>
                    <a:lnTo>
                      <a:pt x="113" y="199"/>
                    </a:lnTo>
                    <a:lnTo>
                      <a:pt x="126" y="197"/>
                    </a:lnTo>
                    <a:lnTo>
                      <a:pt x="132" y="196"/>
                    </a:lnTo>
                    <a:lnTo>
                      <a:pt x="138" y="192"/>
                    </a:lnTo>
                    <a:lnTo>
                      <a:pt x="149" y="186"/>
                    </a:lnTo>
                    <a:lnTo>
                      <a:pt x="161" y="178"/>
                    </a:lnTo>
                    <a:lnTo>
                      <a:pt x="170" y="171"/>
                    </a:lnTo>
                    <a:lnTo>
                      <a:pt x="178" y="161"/>
                    </a:lnTo>
                    <a:lnTo>
                      <a:pt x="185" y="151"/>
                    </a:lnTo>
                    <a:lnTo>
                      <a:pt x="191" y="140"/>
                    </a:lnTo>
                    <a:lnTo>
                      <a:pt x="195" y="126"/>
                    </a:lnTo>
                    <a:lnTo>
                      <a:pt x="197" y="115"/>
                    </a:lnTo>
                    <a:lnTo>
                      <a:pt x="199" y="101"/>
                    </a:lnTo>
                    <a:lnTo>
                      <a:pt x="199" y="96"/>
                    </a:lnTo>
                    <a:lnTo>
                      <a:pt x="197" y="88"/>
                    </a:lnTo>
                    <a:lnTo>
                      <a:pt x="195" y="75"/>
                    </a:lnTo>
                    <a:lnTo>
                      <a:pt x="191" y="63"/>
                    </a:lnTo>
                    <a:lnTo>
                      <a:pt x="187" y="55"/>
                    </a:lnTo>
                    <a:lnTo>
                      <a:pt x="185" y="50"/>
                    </a:lnTo>
                    <a:lnTo>
                      <a:pt x="176" y="38"/>
                    </a:lnTo>
                    <a:lnTo>
                      <a:pt x="172" y="32"/>
                    </a:lnTo>
                    <a:lnTo>
                      <a:pt x="168" y="29"/>
                    </a:lnTo>
                    <a:lnTo>
                      <a:pt x="157" y="19"/>
                    </a:lnTo>
                    <a:lnTo>
                      <a:pt x="153" y="15"/>
                    </a:lnTo>
                    <a:lnTo>
                      <a:pt x="147" y="11"/>
                    </a:lnTo>
                    <a:lnTo>
                      <a:pt x="136" y="7"/>
                    </a:lnTo>
                    <a:lnTo>
                      <a:pt x="124" y="2"/>
                    </a:lnTo>
                    <a:lnTo>
                      <a:pt x="111" y="0"/>
                    </a:lnTo>
                    <a:lnTo>
                      <a:pt x="105" y="0"/>
                    </a:lnTo>
                    <a:lnTo>
                      <a:pt x="99" y="0"/>
                    </a:lnTo>
                    <a:lnTo>
                      <a:pt x="92" y="0"/>
                    </a:lnTo>
                    <a:lnTo>
                      <a:pt x="86" y="0"/>
                    </a:lnTo>
                    <a:lnTo>
                      <a:pt x="74" y="2"/>
                    </a:lnTo>
                    <a:lnTo>
                      <a:pt x="61" y="7"/>
                    </a:lnTo>
                    <a:lnTo>
                      <a:pt x="50" y="11"/>
                    </a:lnTo>
                    <a:lnTo>
                      <a:pt x="44" y="15"/>
                    </a:lnTo>
                    <a:lnTo>
                      <a:pt x="40" y="19"/>
                    </a:lnTo>
                    <a:lnTo>
                      <a:pt x="29" y="29"/>
                    </a:lnTo>
                    <a:lnTo>
                      <a:pt x="25" y="32"/>
                    </a:lnTo>
                    <a:lnTo>
                      <a:pt x="21" y="38"/>
                    </a:lnTo>
                    <a:lnTo>
                      <a:pt x="15" y="44"/>
                    </a:lnTo>
                    <a:lnTo>
                      <a:pt x="13" y="50"/>
                    </a:lnTo>
                    <a:lnTo>
                      <a:pt x="6" y="63"/>
                    </a:lnTo>
                    <a:lnTo>
                      <a:pt x="2" y="75"/>
                    </a:lnTo>
                    <a:lnTo>
                      <a:pt x="0" y="82"/>
                    </a:lnTo>
                    <a:lnTo>
                      <a:pt x="0" y="88"/>
                    </a:lnTo>
                    <a:lnTo>
                      <a:pt x="0" y="96"/>
                    </a:lnTo>
                    <a:lnTo>
                      <a:pt x="0" y="101"/>
                    </a:lnTo>
                    <a:lnTo>
                      <a:pt x="0" y="107"/>
                    </a:lnTo>
                    <a:lnTo>
                      <a:pt x="0" y="115"/>
                    </a:lnTo>
                    <a:lnTo>
                      <a:pt x="4" y="126"/>
                    </a:lnTo>
                    <a:lnTo>
                      <a:pt x="8" y="140"/>
                    </a:lnTo>
                    <a:lnTo>
                      <a:pt x="13" y="151"/>
                    </a:lnTo>
                    <a:lnTo>
                      <a:pt x="15" y="155"/>
                    </a:lnTo>
                    <a:lnTo>
                      <a:pt x="19" y="161"/>
                    </a:lnTo>
                    <a:lnTo>
                      <a:pt x="29" y="171"/>
                    </a:lnTo>
                    <a:lnTo>
                      <a:pt x="36" y="178"/>
                    </a:lnTo>
                    <a:lnTo>
                      <a:pt x="48" y="186"/>
                    </a:lnTo>
                    <a:lnTo>
                      <a:pt x="59" y="192"/>
                    </a:lnTo>
                    <a:lnTo>
                      <a:pt x="65" y="196"/>
                    </a:lnTo>
                    <a:lnTo>
                      <a:pt x="71" y="197"/>
                    </a:lnTo>
                    <a:lnTo>
                      <a:pt x="84" y="199"/>
                    </a:lnTo>
                    <a:lnTo>
                      <a:pt x="92" y="201"/>
                    </a:lnTo>
                    <a:lnTo>
                      <a:pt x="99" y="20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710" name="Freeform 590"/>
              <p:cNvSpPr>
                <a:spLocks/>
              </p:cNvSpPr>
              <p:nvPr/>
            </p:nvSpPr>
            <p:spPr bwMode="auto">
              <a:xfrm>
                <a:off x="3963" y="976"/>
                <a:ext cx="49" cy="49"/>
              </a:xfrm>
              <a:custGeom>
                <a:avLst/>
                <a:gdLst>
                  <a:gd name="T0" fmla="*/ 49 w 97"/>
                  <a:gd name="T1" fmla="*/ 97 h 97"/>
                  <a:gd name="T2" fmla="*/ 55 w 97"/>
                  <a:gd name="T3" fmla="*/ 97 h 97"/>
                  <a:gd name="T4" fmla="*/ 63 w 97"/>
                  <a:gd name="T5" fmla="*/ 96 h 97"/>
                  <a:gd name="T6" fmla="*/ 68 w 97"/>
                  <a:gd name="T7" fmla="*/ 94 h 97"/>
                  <a:gd name="T8" fmla="*/ 74 w 97"/>
                  <a:gd name="T9" fmla="*/ 90 h 97"/>
                  <a:gd name="T10" fmla="*/ 78 w 97"/>
                  <a:gd name="T11" fmla="*/ 86 h 97"/>
                  <a:gd name="T12" fmla="*/ 84 w 97"/>
                  <a:gd name="T13" fmla="*/ 82 h 97"/>
                  <a:gd name="T14" fmla="*/ 88 w 97"/>
                  <a:gd name="T15" fmla="*/ 78 h 97"/>
                  <a:gd name="T16" fmla="*/ 91 w 97"/>
                  <a:gd name="T17" fmla="*/ 73 h 97"/>
                  <a:gd name="T18" fmla="*/ 93 w 97"/>
                  <a:gd name="T19" fmla="*/ 67 h 97"/>
                  <a:gd name="T20" fmla="*/ 95 w 97"/>
                  <a:gd name="T21" fmla="*/ 61 h 97"/>
                  <a:gd name="T22" fmla="*/ 97 w 97"/>
                  <a:gd name="T23" fmla="*/ 55 h 97"/>
                  <a:gd name="T24" fmla="*/ 97 w 97"/>
                  <a:gd name="T25" fmla="*/ 49 h 97"/>
                  <a:gd name="T26" fmla="*/ 97 w 97"/>
                  <a:gd name="T27" fmla="*/ 42 h 97"/>
                  <a:gd name="T28" fmla="*/ 95 w 97"/>
                  <a:gd name="T29" fmla="*/ 36 h 97"/>
                  <a:gd name="T30" fmla="*/ 93 w 97"/>
                  <a:gd name="T31" fmla="*/ 30 h 97"/>
                  <a:gd name="T32" fmla="*/ 91 w 97"/>
                  <a:gd name="T33" fmla="*/ 23 h 97"/>
                  <a:gd name="T34" fmla="*/ 88 w 97"/>
                  <a:gd name="T35" fmla="*/ 17 h 97"/>
                  <a:gd name="T36" fmla="*/ 82 w 97"/>
                  <a:gd name="T37" fmla="*/ 13 h 97"/>
                  <a:gd name="T38" fmla="*/ 78 w 97"/>
                  <a:gd name="T39" fmla="*/ 9 h 97"/>
                  <a:gd name="T40" fmla="*/ 72 w 97"/>
                  <a:gd name="T41" fmla="*/ 5 h 97"/>
                  <a:gd name="T42" fmla="*/ 67 w 97"/>
                  <a:gd name="T43" fmla="*/ 1 h 97"/>
                  <a:gd name="T44" fmla="*/ 61 w 97"/>
                  <a:gd name="T45" fmla="*/ 0 h 97"/>
                  <a:gd name="T46" fmla="*/ 55 w 97"/>
                  <a:gd name="T47" fmla="*/ 0 h 97"/>
                  <a:gd name="T48" fmla="*/ 49 w 97"/>
                  <a:gd name="T49" fmla="*/ 0 h 97"/>
                  <a:gd name="T50" fmla="*/ 42 w 97"/>
                  <a:gd name="T51" fmla="*/ 0 h 97"/>
                  <a:gd name="T52" fmla="*/ 36 w 97"/>
                  <a:gd name="T53" fmla="*/ 0 h 97"/>
                  <a:gd name="T54" fmla="*/ 30 w 97"/>
                  <a:gd name="T55" fmla="*/ 1 h 97"/>
                  <a:gd name="T56" fmla="*/ 24 w 97"/>
                  <a:gd name="T57" fmla="*/ 5 h 97"/>
                  <a:gd name="T58" fmla="*/ 19 w 97"/>
                  <a:gd name="T59" fmla="*/ 9 h 97"/>
                  <a:gd name="T60" fmla="*/ 15 w 97"/>
                  <a:gd name="T61" fmla="*/ 13 h 97"/>
                  <a:gd name="T62" fmla="*/ 11 w 97"/>
                  <a:gd name="T63" fmla="*/ 17 h 97"/>
                  <a:gd name="T64" fmla="*/ 7 w 97"/>
                  <a:gd name="T65" fmla="*/ 23 h 97"/>
                  <a:gd name="T66" fmla="*/ 3 w 97"/>
                  <a:gd name="T67" fmla="*/ 30 h 97"/>
                  <a:gd name="T68" fmla="*/ 2 w 97"/>
                  <a:gd name="T69" fmla="*/ 36 h 97"/>
                  <a:gd name="T70" fmla="*/ 0 w 97"/>
                  <a:gd name="T71" fmla="*/ 42 h 97"/>
                  <a:gd name="T72" fmla="*/ 0 w 97"/>
                  <a:gd name="T73" fmla="*/ 49 h 97"/>
                  <a:gd name="T74" fmla="*/ 0 w 97"/>
                  <a:gd name="T75" fmla="*/ 55 h 97"/>
                  <a:gd name="T76" fmla="*/ 2 w 97"/>
                  <a:gd name="T77" fmla="*/ 61 h 97"/>
                  <a:gd name="T78" fmla="*/ 3 w 97"/>
                  <a:gd name="T79" fmla="*/ 67 h 97"/>
                  <a:gd name="T80" fmla="*/ 7 w 97"/>
                  <a:gd name="T81" fmla="*/ 73 h 97"/>
                  <a:gd name="T82" fmla="*/ 9 w 97"/>
                  <a:gd name="T83" fmla="*/ 78 h 97"/>
                  <a:gd name="T84" fmla="*/ 13 w 97"/>
                  <a:gd name="T85" fmla="*/ 82 h 97"/>
                  <a:gd name="T86" fmla="*/ 19 w 97"/>
                  <a:gd name="T87" fmla="*/ 86 h 97"/>
                  <a:gd name="T88" fmla="*/ 24 w 97"/>
                  <a:gd name="T89" fmla="*/ 90 h 97"/>
                  <a:gd name="T90" fmla="*/ 28 w 97"/>
                  <a:gd name="T91" fmla="*/ 94 h 97"/>
                  <a:gd name="T92" fmla="*/ 36 w 97"/>
                  <a:gd name="T93" fmla="*/ 96 h 97"/>
                  <a:gd name="T94" fmla="*/ 42 w 97"/>
                  <a:gd name="T95" fmla="*/ 97 h 97"/>
                  <a:gd name="T96" fmla="*/ 49 w 97"/>
                  <a:gd name="T9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 h="97">
                    <a:moveTo>
                      <a:pt x="49" y="97"/>
                    </a:moveTo>
                    <a:lnTo>
                      <a:pt x="55" y="97"/>
                    </a:lnTo>
                    <a:lnTo>
                      <a:pt x="63" y="96"/>
                    </a:lnTo>
                    <a:lnTo>
                      <a:pt x="68" y="94"/>
                    </a:lnTo>
                    <a:lnTo>
                      <a:pt x="74" y="90"/>
                    </a:lnTo>
                    <a:lnTo>
                      <a:pt x="78" y="86"/>
                    </a:lnTo>
                    <a:lnTo>
                      <a:pt x="84" y="82"/>
                    </a:lnTo>
                    <a:lnTo>
                      <a:pt x="88" y="78"/>
                    </a:lnTo>
                    <a:lnTo>
                      <a:pt x="91" y="73"/>
                    </a:lnTo>
                    <a:lnTo>
                      <a:pt x="93" y="67"/>
                    </a:lnTo>
                    <a:lnTo>
                      <a:pt x="95" y="61"/>
                    </a:lnTo>
                    <a:lnTo>
                      <a:pt x="97" y="55"/>
                    </a:lnTo>
                    <a:lnTo>
                      <a:pt x="97" y="49"/>
                    </a:lnTo>
                    <a:lnTo>
                      <a:pt x="97" y="42"/>
                    </a:lnTo>
                    <a:lnTo>
                      <a:pt x="95" y="36"/>
                    </a:lnTo>
                    <a:lnTo>
                      <a:pt x="93" y="30"/>
                    </a:lnTo>
                    <a:lnTo>
                      <a:pt x="91" y="23"/>
                    </a:lnTo>
                    <a:lnTo>
                      <a:pt x="88" y="17"/>
                    </a:lnTo>
                    <a:lnTo>
                      <a:pt x="82" y="13"/>
                    </a:lnTo>
                    <a:lnTo>
                      <a:pt x="78" y="9"/>
                    </a:lnTo>
                    <a:lnTo>
                      <a:pt x="72" y="5"/>
                    </a:lnTo>
                    <a:lnTo>
                      <a:pt x="67" y="1"/>
                    </a:lnTo>
                    <a:lnTo>
                      <a:pt x="61" y="0"/>
                    </a:lnTo>
                    <a:lnTo>
                      <a:pt x="55" y="0"/>
                    </a:lnTo>
                    <a:lnTo>
                      <a:pt x="49" y="0"/>
                    </a:lnTo>
                    <a:lnTo>
                      <a:pt x="42" y="0"/>
                    </a:lnTo>
                    <a:lnTo>
                      <a:pt x="36" y="0"/>
                    </a:lnTo>
                    <a:lnTo>
                      <a:pt x="30" y="1"/>
                    </a:lnTo>
                    <a:lnTo>
                      <a:pt x="24" y="5"/>
                    </a:lnTo>
                    <a:lnTo>
                      <a:pt x="19" y="9"/>
                    </a:lnTo>
                    <a:lnTo>
                      <a:pt x="15" y="13"/>
                    </a:lnTo>
                    <a:lnTo>
                      <a:pt x="11" y="17"/>
                    </a:lnTo>
                    <a:lnTo>
                      <a:pt x="7" y="23"/>
                    </a:lnTo>
                    <a:lnTo>
                      <a:pt x="3" y="30"/>
                    </a:lnTo>
                    <a:lnTo>
                      <a:pt x="2" y="36"/>
                    </a:lnTo>
                    <a:lnTo>
                      <a:pt x="0" y="42"/>
                    </a:lnTo>
                    <a:lnTo>
                      <a:pt x="0" y="49"/>
                    </a:lnTo>
                    <a:lnTo>
                      <a:pt x="0" y="55"/>
                    </a:lnTo>
                    <a:lnTo>
                      <a:pt x="2" y="61"/>
                    </a:lnTo>
                    <a:lnTo>
                      <a:pt x="3" y="67"/>
                    </a:lnTo>
                    <a:lnTo>
                      <a:pt x="7" y="73"/>
                    </a:lnTo>
                    <a:lnTo>
                      <a:pt x="9" y="78"/>
                    </a:lnTo>
                    <a:lnTo>
                      <a:pt x="13" y="82"/>
                    </a:lnTo>
                    <a:lnTo>
                      <a:pt x="19" y="86"/>
                    </a:lnTo>
                    <a:lnTo>
                      <a:pt x="24" y="90"/>
                    </a:lnTo>
                    <a:lnTo>
                      <a:pt x="28" y="94"/>
                    </a:lnTo>
                    <a:lnTo>
                      <a:pt x="36" y="96"/>
                    </a:lnTo>
                    <a:lnTo>
                      <a:pt x="42" y="97"/>
                    </a:lnTo>
                    <a:lnTo>
                      <a:pt x="49" y="97"/>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grpSp>
          <p:nvGrpSpPr>
            <p:cNvPr id="5856" name="Group 736"/>
            <p:cNvGrpSpPr>
              <a:grpSpLocks/>
            </p:cNvGrpSpPr>
            <p:nvPr/>
          </p:nvGrpSpPr>
          <p:grpSpPr bwMode="auto">
            <a:xfrm>
              <a:off x="249" y="3105"/>
              <a:ext cx="1142" cy="505"/>
              <a:chOff x="504" y="2912"/>
              <a:chExt cx="1142" cy="505"/>
            </a:xfrm>
          </p:grpSpPr>
          <p:sp>
            <p:nvSpPr>
              <p:cNvPr id="5712" name="Freeform 592"/>
              <p:cNvSpPr>
                <a:spLocks/>
              </p:cNvSpPr>
              <p:nvPr/>
            </p:nvSpPr>
            <p:spPr bwMode="auto">
              <a:xfrm>
                <a:off x="504" y="2912"/>
                <a:ext cx="1142" cy="505"/>
              </a:xfrm>
              <a:custGeom>
                <a:avLst/>
                <a:gdLst>
                  <a:gd name="T0" fmla="*/ 1255 w 2286"/>
                  <a:gd name="T1" fmla="*/ 27 h 1010"/>
                  <a:gd name="T2" fmla="*/ 2286 w 2286"/>
                  <a:gd name="T3" fmla="*/ 27 h 1010"/>
                  <a:gd name="T4" fmla="*/ 2286 w 2286"/>
                  <a:gd name="T5" fmla="*/ 1010 h 1010"/>
                  <a:gd name="T6" fmla="*/ 0 w 2286"/>
                  <a:gd name="T7" fmla="*/ 1010 h 1010"/>
                  <a:gd name="T8" fmla="*/ 0 w 2286"/>
                  <a:gd name="T9" fmla="*/ 27 h 1010"/>
                  <a:gd name="T10" fmla="*/ 813 w 2286"/>
                  <a:gd name="T11" fmla="*/ 27 h 1010"/>
                  <a:gd name="T12" fmla="*/ 1106 w 2286"/>
                  <a:gd name="T13" fmla="*/ 0 h 1010"/>
                  <a:gd name="T14" fmla="*/ 1255 w 2286"/>
                  <a:gd name="T15" fmla="*/ 27 h 10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6" h="1010">
                    <a:moveTo>
                      <a:pt x="1255" y="27"/>
                    </a:moveTo>
                    <a:lnTo>
                      <a:pt x="2286" y="27"/>
                    </a:lnTo>
                    <a:lnTo>
                      <a:pt x="2286" y="1010"/>
                    </a:lnTo>
                    <a:lnTo>
                      <a:pt x="0" y="1010"/>
                    </a:lnTo>
                    <a:lnTo>
                      <a:pt x="0" y="27"/>
                    </a:lnTo>
                    <a:lnTo>
                      <a:pt x="813" y="27"/>
                    </a:lnTo>
                    <a:lnTo>
                      <a:pt x="1106" y="0"/>
                    </a:lnTo>
                    <a:lnTo>
                      <a:pt x="1255" y="27"/>
                    </a:lnTo>
                    <a:close/>
                  </a:path>
                </a:pathLst>
              </a:custGeom>
              <a:solidFill>
                <a:srgbClr val="000000"/>
              </a:solidFill>
              <a:ln w="1588">
                <a:solidFill>
                  <a:srgbClr val="000000"/>
                </a:solidFill>
                <a:prstDash val="solid"/>
                <a:round/>
                <a:headEnd/>
                <a:tailEnd/>
              </a:ln>
            </p:spPr>
            <p:txBody>
              <a:bodyPr/>
              <a:lstStyle/>
              <a:p>
                <a:endParaRPr lang="en-AU"/>
              </a:p>
            </p:txBody>
          </p:sp>
          <p:sp>
            <p:nvSpPr>
              <p:cNvPr id="5713" name="Freeform 593"/>
              <p:cNvSpPr>
                <a:spLocks/>
              </p:cNvSpPr>
              <p:nvPr/>
            </p:nvSpPr>
            <p:spPr bwMode="auto">
              <a:xfrm>
                <a:off x="606" y="2914"/>
                <a:ext cx="451" cy="49"/>
              </a:xfrm>
              <a:custGeom>
                <a:avLst/>
                <a:gdLst>
                  <a:gd name="T0" fmla="*/ 903 w 903"/>
                  <a:gd name="T1" fmla="*/ 0 h 98"/>
                  <a:gd name="T2" fmla="*/ 220 w 903"/>
                  <a:gd name="T3" fmla="*/ 77 h 98"/>
                  <a:gd name="T4" fmla="*/ 17 w 903"/>
                  <a:gd name="T5" fmla="*/ 98 h 98"/>
                  <a:gd name="T6" fmla="*/ 0 w 903"/>
                  <a:gd name="T7" fmla="*/ 91 h 98"/>
                  <a:gd name="T8" fmla="*/ 899 w 903"/>
                  <a:gd name="T9" fmla="*/ 0 h 98"/>
                  <a:gd name="T10" fmla="*/ 903 w 903"/>
                  <a:gd name="T11" fmla="*/ 0 h 98"/>
                  <a:gd name="T12" fmla="*/ 903 w 903"/>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903" h="98">
                    <a:moveTo>
                      <a:pt x="903" y="0"/>
                    </a:moveTo>
                    <a:lnTo>
                      <a:pt x="220" y="77"/>
                    </a:lnTo>
                    <a:lnTo>
                      <a:pt x="17" y="98"/>
                    </a:lnTo>
                    <a:lnTo>
                      <a:pt x="0" y="91"/>
                    </a:lnTo>
                    <a:lnTo>
                      <a:pt x="899" y="0"/>
                    </a:lnTo>
                    <a:lnTo>
                      <a:pt x="903" y="0"/>
                    </a:lnTo>
                    <a:lnTo>
                      <a:pt x="903" y="0"/>
                    </a:lnTo>
                    <a:close/>
                  </a:path>
                </a:pathLst>
              </a:custGeom>
              <a:solidFill>
                <a:srgbClr val="838383"/>
              </a:solidFill>
              <a:ln w="1588">
                <a:solidFill>
                  <a:srgbClr val="000000"/>
                </a:solidFill>
                <a:prstDash val="solid"/>
                <a:round/>
                <a:headEnd/>
                <a:tailEnd/>
              </a:ln>
            </p:spPr>
            <p:txBody>
              <a:bodyPr/>
              <a:lstStyle/>
              <a:p>
                <a:endParaRPr lang="en-AU"/>
              </a:p>
            </p:txBody>
          </p:sp>
          <p:sp>
            <p:nvSpPr>
              <p:cNvPr id="5714" name="Freeform 594"/>
              <p:cNvSpPr>
                <a:spLocks/>
              </p:cNvSpPr>
              <p:nvPr/>
            </p:nvSpPr>
            <p:spPr bwMode="auto">
              <a:xfrm>
                <a:off x="1061" y="2914"/>
                <a:ext cx="501" cy="109"/>
              </a:xfrm>
              <a:custGeom>
                <a:avLst/>
                <a:gdLst>
                  <a:gd name="T0" fmla="*/ 1002 w 1002"/>
                  <a:gd name="T1" fmla="*/ 212 h 217"/>
                  <a:gd name="T2" fmla="*/ 980 w 1002"/>
                  <a:gd name="T3" fmla="*/ 217 h 217"/>
                  <a:gd name="T4" fmla="*/ 972 w 1002"/>
                  <a:gd name="T5" fmla="*/ 213 h 217"/>
                  <a:gd name="T6" fmla="*/ 698 w 1002"/>
                  <a:gd name="T7" fmla="*/ 154 h 217"/>
                  <a:gd name="T8" fmla="*/ 429 w 1002"/>
                  <a:gd name="T9" fmla="*/ 94 h 217"/>
                  <a:gd name="T10" fmla="*/ 96 w 1002"/>
                  <a:gd name="T11" fmla="*/ 23 h 217"/>
                  <a:gd name="T12" fmla="*/ 2 w 1002"/>
                  <a:gd name="T13" fmla="*/ 2 h 217"/>
                  <a:gd name="T14" fmla="*/ 0 w 1002"/>
                  <a:gd name="T15" fmla="*/ 0 h 217"/>
                  <a:gd name="T16" fmla="*/ 605 w 1002"/>
                  <a:gd name="T17" fmla="*/ 127 h 217"/>
                  <a:gd name="T18" fmla="*/ 1002 w 1002"/>
                  <a:gd name="T19" fmla="*/ 2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2" h="217">
                    <a:moveTo>
                      <a:pt x="1002" y="212"/>
                    </a:moveTo>
                    <a:lnTo>
                      <a:pt x="980" y="217"/>
                    </a:lnTo>
                    <a:lnTo>
                      <a:pt x="972" y="213"/>
                    </a:lnTo>
                    <a:lnTo>
                      <a:pt x="698" y="154"/>
                    </a:lnTo>
                    <a:lnTo>
                      <a:pt x="429" y="94"/>
                    </a:lnTo>
                    <a:lnTo>
                      <a:pt x="96" y="23"/>
                    </a:lnTo>
                    <a:lnTo>
                      <a:pt x="2" y="2"/>
                    </a:lnTo>
                    <a:lnTo>
                      <a:pt x="0" y="0"/>
                    </a:lnTo>
                    <a:lnTo>
                      <a:pt x="605" y="127"/>
                    </a:lnTo>
                    <a:lnTo>
                      <a:pt x="1002" y="212"/>
                    </a:lnTo>
                    <a:close/>
                  </a:path>
                </a:pathLst>
              </a:custGeom>
              <a:solidFill>
                <a:srgbClr val="D9D9D9"/>
              </a:solidFill>
              <a:ln w="1588">
                <a:solidFill>
                  <a:srgbClr val="000000"/>
                </a:solidFill>
                <a:prstDash val="solid"/>
                <a:round/>
                <a:headEnd/>
                <a:tailEnd/>
              </a:ln>
            </p:spPr>
            <p:txBody>
              <a:bodyPr/>
              <a:lstStyle/>
              <a:p>
                <a:endParaRPr lang="en-AU"/>
              </a:p>
            </p:txBody>
          </p:sp>
          <p:sp>
            <p:nvSpPr>
              <p:cNvPr id="5715" name="Freeform 595"/>
              <p:cNvSpPr>
                <a:spLocks/>
              </p:cNvSpPr>
              <p:nvPr/>
            </p:nvSpPr>
            <p:spPr bwMode="auto">
              <a:xfrm>
                <a:off x="619" y="2917"/>
                <a:ext cx="927" cy="207"/>
              </a:xfrm>
              <a:custGeom>
                <a:avLst/>
                <a:gdLst>
                  <a:gd name="T0" fmla="*/ 816 w 1853"/>
                  <a:gd name="T1" fmla="*/ 15 h 415"/>
                  <a:gd name="T2" fmla="*/ 597 w 1853"/>
                  <a:gd name="T3" fmla="*/ 42 h 415"/>
                  <a:gd name="T4" fmla="*/ 593 w 1853"/>
                  <a:gd name="T5" fmla="*/ 46 h 415"/>
                  <a:gd name="T6" fmla="*/ 593 w 1853"/>
                  <a:gd name="T7" fmla="*/ 67 h 415"/>
                  <a:gd name="T8" fmla="*/ 598 w 1853"/>
                  <a:gd name="T9" fmla="*/ 83 h 415"/>
                  <a:gd name="T10" fmla="*/ 616 w 1853"/>
                  <a:gd name="T11" fmla="*/ 88 h 415"/>
                  <a:gd name="T12" fmla="*/ 719 w 1853"/>
                  <a:gd name="T13" fmla="*/ 75 h 415"/>
                  <a:gd name="T14" fmla="*/ 943 w 1853"/>
                  <a:gd name="T15" fmla="*/ 46 h 415"/>
                  <a:gd name="T16" fmla="*/ 945 w 1853"/>
                  <a:gd name="T17" fmla="*/ 48 h 415"/>
                  <a:gd name="T18" fmla="*/ 948 w 1853"/>
                  <a:gd name="T19" fmla="*/ 42 h 415"/>
                  <a:gd name="T20" fmla="*/ 952 w 1853"/>
                  <a:gd name="T21" fmla="*/ 33 h 415"/>
                  <a:gd name="T22" fmla="*/ 952 w 1853"/>
                  <a:gd name="T23" fmla="*/ 17 h 415"/>
                  <a:gd name="T24" fmla="*/ 1210 w 1853"/>
                  <a:gd name="T25" fmla="*/ 73 h 415"/>
                  <a:gd name="T26" fmla="*/ 1384 w 1853"/>
                  <a:gd name="T27" fmla="*/ 110 h 415"/>
                  <a:gd name="T28" fmla="*/ 1384 w 1853"/>
                  <a:gd name="T29" fmla="*/ 110 h 415"/>
                  <a:gd name="T30" fmla="*/ 1038 w 1853"/>
                  <a:gd name="T31" fmla="*/ 161 h 415"/>
                  <a:gd name="T32" fmla="*/ 1034 w 1853"/>
                  <a:gd name="T33" fmla="*/ 165 h 415"/>
                  <a:gd name="T34" fmla="*/ 1034 w 1853"/>
                  <a:gd name="T35" fmla="*/ 192 h 415"/>
                  <a:gd name="T36" fmla="*/ 1038 w 1853"/>
                  <a:gd name="T37" fmla="*/ 198 h 415"/>
                  <a:gd name="T38" fmla="*/ 1044 w 1853"/>
                  <a:gd name="T39" fmla="*/ 211 h 415"/>
                  <a:gd name="T40" fmla="*/ 1069 w 1853"/>
                  <a:gd name="T41" fmla="*/ 217 h 415"/>
                  <a:gd name="T42" fmla="*/ 1417 w 1853"/>
                  <a:gd name="T43" fmla="*/ 159 h 415"/>
                  <a:gd name="T44" fmla="*/ 1440 w 1853"/>
                  <a:gd name="T45" fmla="*/ 156 h 415"/>
                  <a:gd name="T46" fmla="*/ 1449 w 1853"/>
                  <a:gd name="T47" fmla="*/ 144 h 415"/>
                  <a:gd name="T48" fmla="*/ 1449 w 1853"/>
                  <a:gd name="T49" fmla="*/ 125 h 415"/>
                  <a:gd name="T50" fmla="*/ 1853 w 1853"/>
                  <a:gd name="T51" fmla="*/ 211 h 415"/>
                  <a:gd name="T52" fmla="*/ 1727 w 1853"/>
                  <a:gd name="T53" fmla="*/ 234 h 415"/>
                  <a:gd name="T54" fmla="*/ 1126 w 1853"/>
                  <a:gd name="T55" fmla="*/ 342 h 415"/>
                  <a:gd name="T56" fmla="*/ 719 w 1853"/>
                  <a:gd name="T57" fmla="*/ 415 h 415"/>
                  <a:gd name="T58" fmla="*/ 325 w 1853"/>
                  <a:gd name="T59" fmla="*/ 240 h 415"/>
                  <a:gd name="T60" fmla="*/ 0 w 1853"/>
                  <a:gd name="T61" fmla="*/ 96 h 415"/>
                  <a:gd name="T62" fmla="*/ 424 w 1853"/>
                  <a:gd name="T63" fmla="*/ 48 h 415"/>
                  <a:gd name="T64" fmla="*/ 551 w 1853"/>
                  <a:gd name="T65" fmla="*/ 35 h 415"/>
                  <a:gd name="T66" fmla="*/ 574 w 1853"/>
                  <a:gd name="T67" fmla="*/ 31 h 415"/>
                  <a:gd name="T68" fmla="*/ 583 w 1853"/>
                  <a:gd name="T69" fmla="*/ 31 h 415"/>
                  <a:gd name="T70" fmla="*/ 641 w 1853"/>
                  <a:gd name="T71" fmla="*/ 25 h 415"/>
                  <a:gd name="T72" fmla="*/ 874 w 1853"/>
                  <a:gd name="T73" fmla="*/ 0 h 415"/>
                  <a:gd name="T74" fmla="*/ 903 w 1853"/>
                  <a:gd name="T75" fmla="*/ 6 h 415"/>
                  <a:gd name="T76" fmla="*/ 816 w 1853"/>
                  <a:gd name="T77" fmla="*/ 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53" h="415">
                    <a:moveTo>
                      <a:pt x="816" y="15"/>
                    </a:moveTo>
                    <a:lnTo>
                      <a:pt x="597" y="42"/>
                    </a:lnTo>
                    <a:lnTo>
                      <a:pt x="593" y="46"/>
                    </a:lnTo>
                    <a:lnTo>
                      <a:pt x="593" y="67"/>
                    </a:lnTo>
                    <a:lnTo>
                      <a:pt x="598" y="83"/>
                    </a:lnTo>
                    <a:lnTo>
                      <a:pt x="616" y="88"/>
                    </a:lnTo>
                    <a:lnTo>
                      <a:pt x="719" y="75"/>
                    </a:lnTo>
                    <a:lnTo>
                      <a:pt x="943" y="46"/>
                    </a:lnTo>
                    <a:lnTo>
                      <a:pt x="945" y="48"/>
                    </a:lnTo>
                    <a:lnTo>
                      <a:pt x="948" y="42"/>
                    </a:lnTo>
                    <a:lnTo>
                      <a:pt x="952" y="33"/>
                    </a:lnTo>
                    <a:lnTo>
                      <a:pt x="952" y="17"/>
                    </a:lnTo>
                    <a:lnTo>
                      <a:pt x="1210" y="73"/>
                    </a:lnTo>
                    <a:lnTo>
                      <a:pt x="1384" y="110"/>
                    </a:lnTo>
                    <a:lnTo>
                      <a:pt x="1384" y="110"/>
                    </a:lnTo>
                    <a:lnTo>
                      <a:pt x="1038" y="161"/>
                    </a:lnTo>
                    <a:lnTo>
                      <a:pt x="1034" y="165"/>
                    </a:lnTo>
                    <a:lnTo>
                      <a:pt x="1034" y="192"/>
                    </a:lnTo>
                    <a:lnTo>
                      <a:pt x="1038" y="198"/>
                    </a:lnTo>
                    <a:lnTo>
                      <a:pt x="1044" y="211"/>
                    </a:lnTo>
                    <a:lnTo>
                      <a:pt x="1069" y="217"/>
                    </a:lnTo>
                    <a:lnTo>
                      <a:pt x="1417" y="159"/>
                    </a:lnTo>
                    <a:lnTo>
                      <a:pt x="1440" y="156"/>
                    </a:lnTo>
                    <a:lnTo>
                      <a:pt x="1449" y="144"/>
                    </a:lnTo>
                    <a:lnTo>
                      <a:pt x="1449" y="125"/>
                    </a:lnTo>
                    <a:lnTo>
                      <a:pt x="1853" y="211"/>
                    </a:lnTo>
                    <a:lnTo>
                      <a:pt x="1727" y="234"/>
                    </a:lnTo>
                    <a:lnTo>
                      <a:pt x="1126" y="342"/>
                    </a:lnTo>
                    <a:lnTo>
                      <a:pt x="719" y="415"/>
                    </a:lnTo>
                    <a:lnTo>
                      <a:pt x="325" y="240"/>
                    </a:lnTo>
                    <a:lnTo>
                      <a:pt x="0" y="96"/>
                    </a:lnTo>
                    <a:lnTo>
                      <a:pt x="424" y="48"/>
                    </a:lnTo>
                    <a:lnTo>
                      <a:pt x="551" y="35"/>
                    </a:lnTo>
                    <a:lnTo>
                      <a:pt x="574" y="31"/>
                    </a:lnTo>
                    <a:lnTo>
                      <a:pt x="583" y="31"/>
                    </a:lnTo>
                    <a:lnTo>
                      <a:pt x="641" y="25"/>
                    </a:lnTo>
                    <a:lnTo>
                      <a:pt x="874" y="0"/>
                    </a:lnTo>
                    <a:lnTo>
                      <a:pt x="903" y="6"/>
                    </a:lnTo>
                    <a:lnTo>
                      <a:pt x="816" y="15"/>
                    </a:lnTo>
                    <a:close/>
                  </a:path>
                </a:pathLst>
              </a:custGeom>
              <a:solidFill>
                <a:srgbClr val="595959"/>
              </a:solidFill>
              <a:ln w="1588">
                <a:solidFill>
                  <a:srgbClr val="000000"/>
                </a:solidFill>
                <a:prstDash val="solid"/>
                <a:round/>
                <a:headEnd/>
                <a:tailEnd/>
              </a:ln>
            </p:spPr>
            <p:txBody>
              <a:bodyPr/>
              <a:lstStyle/>
              <a:p>
                <a:endParaRPr lang="en-AU"/>
              </a:p>
            </p:txBody>
          </p:sp>
          <p:sp>
            <p:nvSpPr>
              <p:cNvPr id="5716" name="Freeform 596"/>
              <p:cNvSpPr>
                <a:spLocks/>
              </p:cNvSpPr>
              <p:nvPr/>
            </p:nvSpPr>
            <p:spPr bwMode="auto">
              <a:xfrm>
                <a:off x="923" y="2922"/>
                <a:ext cx="163" cy="20"/>
              </a:xfrm>
              <a:custGeom>
                <a:avLst/>
                <a:gdLst>
                  <a:gd name="T0" fmla="*/ 327 w 327"/>
                  <a:gd name="T1" fmla="*/ 4 h 40"/>
                  <a:gd name="T2" fmla="*/ 17 w 327"/>
                  <a:gd name="T3" fmla="*/ 40 h 40"/>
                  <a:gd name="T4" fmla="*/ 0 w 327"/>
                  <a:gd name="T5" fmla="*/ 34 h 40"/>
                  <a:gd name="T6" fmla="*/ 308 w 327"/>
                  <a:gd name="T7" fmla="*/ 0 h 40"/>
                  <a:gd name="T8" fmla="*/ 325 w 327"/>
                  <a:gd name="T9" fmla="*/ 4 h 40"/>
                  <a:gd name="T10" fmla="*/ 327 w 327"/>
                  <a:gd name="T11" fmla="*/ 4 h 40"/>
                </a:gdLst>
                <a:ahLst/>
                <a:cxnLst>
                  <a:cxn ang="0">
                    <a:pos x="T0" y="T1"/>
                  </a:cxn>
                  <a:cxn ang="0">
                    <a:pos x="T2" y="T3"/>
                  </a:cxn>
                  <a:cxn ang="0">
                    <a:pos x="T4" y="T5"/>
                  </a:cxn>
                  <a:cxn ang="0">
                    <a:pos x="T6" y="T7"/>
                  </a:cxn>
                  <a:cxn ang="0">
                    <a:pos x="T8" y="T9"/>
                  </a:cxn>
                  <a:cxn ang="0">
                    <a:pos x="T10" y="T11"/>
                  </a:cxn>
                </a:cxnLst>
                <a:rect l="0" t="0" r="r" b="b"/>
                <a:pathLst>
                  <a:path w="327" h="40">
                    <a:moveTo>
                      <a:pt x="327" y="4"/>
                    </a:moveTo>
                    <a:lnTo>
                      <a:pt x="17" y="40"/>
                    </a:lnTo>
                    <a:lnTo>
                      <a:pt x="0" y="34"/>
                    </a:lnTo>
                    <a:lnTo>
                      <a:pt x="308" y="0"/>
                    </a:lnTo>
                    <a:lnTo>
                      <a:pt x="325" y="4"/>
                    </a:lnTo>
                    <a:lnTo>
                      <a:pt x="327" y="4"/>
                    </a:lnTo>
                    <a:close/>
                  </a:path>
                </a:pathLst>
              </a:custGeom>
              <a:solidFill>
                <a:srgbClr val="ABABAB"/>
              </a:solidFill>
              <a:ln w="1588">
                <a:solidFill>
                  <a:srgbClr val="000000"/>
                </a:solidFill>
                <a:prstDash val="solid"/>
                <a:round/>
                <a:headEnd/>
                <a:tailEnd/>
              </a:ln>
            </p:spPr>
            <p:txBody>
              <a:bodyPr/>
              <a:lstStyle/>
              <a:p>
                <a:endParaRPr lang="en-AU"/>
              </a:p>
            </p:txBody>
          </p:sp>
          <p:sp>
            <p:nvSpPr>
              <p:cNvPr id="5717" name="Freeform 597"/>
              <p:cNvSpPr>
                <a:spLocks/>
              </p:cNvSpPr>
              <p:nvPr/>
            </p:nvSpPr>
            <p:spPr bwMode="auto">
              <a:xfrm>
                <a:off x="933" y="2926"/>
                <a:ext cx="162" cy="27"/>
              </a:xfrm>
              <a:custGeom>
                <a:avLst/>
                <a:gdLst>
                  <a:gd name="T0" fmla="*/ 323 w 323"/>
                  <a:gd name="T1" fmla="*/ 12 h 54"/>
                  <a:gd name="T2" fmla="*/ 321 w 323"/>
                  <a:gd name="T3" fmla="*/ 12 h 54"/>
                  <a:gd name="T4" fmla="*/ 321 w 323"/>
                  <a:gd name="T5" fmla="*/ 14 h 54"/>
                  <a:gd name="T6" fmla="*/ 0 w 323"/>
                  <a:gd name="T7" fmla="*/ 54 h 54"/>
                  <a:gd name="T8" fmla="*/ 0 w 323"/>
                  <a:gd name="T9" fmla="*/ 37 h 54"/>
                  <a:gd name="T10" fmla="*/ 304 w 323"/>
                  <a:gd name="T11" fmla="*/ 0 h 54"/>
                  <a:gd name="T12" fmla="*/ 318 w 323"/>
                  <a:gd name="T13" fmla="*/ 0 h 54"/>
                  <a:gd name="T14" fmla="*/ 321 w 323"/>
                  <a:gd name="T15" fmla="*/ 0 h 54"/>
                  <a:gd name="T16" fmla="*/ 323 w 323"/>
                  <a:gd name="T1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54">
                    <a:moveTo>
                      <a:pt x="323" y="12"/>
                    </a:moveTo>
                    <a:lnTo>
                      <a:pt x="321" y="12"/>
                    </a:lnTo>
                    <a:lnTo>
                      <a:pt x="321" y="14"/>
                    </a:lnTo>
                    <a:lnTo>
                      <a:pt x="0" y="54"/>
                    </a:lnTo>
                    <a:lnTo>
                      <a:pt x="0" y="37"/>
                    </a:lnTo>
                    <a:lnTo>
                      <a:pt x="304" y="0"/>
                    </a:lnTo>
                    <a:lnTo>
                      <a:pt x="318" y="0"/>
                    </a:lnTo>
                    <a:lnTo>
                      <a:pt x="321" y="0"/>
                    </a:lnTo>
                    <a:lnTo>
                      <a:pt x="323" y="12"/>
                    </a:lnTo>
                    <a:close/>
                  </a:path>
                </a:pathLst>
              </a:custGeom>
              <a:solidFill>
                <a:srgbClr val="838383"/>
              </a:solidFill>
              <a:ln w="1588">
                <a:solidFill>
                  <a:srgbClr val="000000"/>
                </a:solidFill>
                <a:prstDash val="solid"/>
                <a:round/>
                <a:headEnd/>
                <a:tailEnd/>
              </a:ln>
            </p:spPr>
            <p:txBody>
              <a:bodyPr/>
              <a:lstStyle/>
              <a:p>
                <a:endParaRPr lang="en-AU"/>
              </a:p>
            </p:txBody>
          </p:sp>
          <p:sp>
            <p:nvSpPr>
              <p:cNvPr id="5718" name="Freeform 598"/>
              <p:cNvSpPr>
                <a:spLocks/>
              </p:cNvSpPr>
              <p:nvPr/>
            </p:nvSpPr>
            <p:spPr bwMode="auto">
              <a:xfrm>
                <a:off x="973" y="2930"/>
                <a:ext cx="671" cy="406"/>
              </a:xfrm>
              <a:custGeom>
                <a:avLst/>
                <a:gdLst>
                  <a:gd name="T0" fmla="*/ 1343 w 1343"/>
                  <a:gd name="T1" fmla="*/ 0 h 812"/>
                  <a:gd name="T2" fmla="*/ 1343 w 1343"/>
                  <a:gd name="T3" fmla="*/ 501 h 812"/>
                  <a:gd name="T4" fmla="*/ 176 w 1343"/>
                  <a:gd name="T5" fmla="*/ 812 h 812"/>
                  <a:gd name="T6" fmla="*/ 0 w 1343"/>
                  <a:gd name="T7" fmla="*/ 709 h 812"/>
                  <a:gd name="T8" fmla="*/ 0 w 1343"/>
                  <a:gd name="T9" fmla="*/ 705 h 812"/>
                  <a:gd name="T10" fmla="*/ 94 w 1343"/>
                  <a:gd name="T11" fmla="*/ 760 h 812"/>
                  <a:gd name="T12" fmla="*/ 337 w 1343"/>
                  <a:gd name="T13" fmla="*/ 699 h 812"/>
                  <a:gd name="T14" fmla="*/ 412 w 1343"/>
                  <a:gd name="T15" fmla="*/ 737 h 812"/>
                  <a:gd name="T16" fmla="*/ 559 w 1343"/>
                  <a:gd name="T17" fmla="*/ 697 h 812"/>
                  <a:gd name="T18" fmla="*/ 559 w 1343"/>
                  <a:gd name="T19" fmla="*/ 661 h 812"/>
                  <a:gd name="T20" fmla="*/ 534 w 1343"/>
                  <a:gd name="T21" fmla="*/ 647 h 812"/>
                  <a:gd name="T22" fmla="*/ 1117 w 1343"/>
                  <a:gd name="T23" fmla="*/ 503 h 812"/>
                  <a:gd name="T24" fmla="*/ 1117 w 1343"/>
                  <a:gd name="T25" fmla="*/ 392 h 812"/>
                  <a:gd name="T26" fmla="*/ 1194 w 1343"/>
                  <a:gd name="T27" fmla="*/ 371 h 812"/>
                  <a:gd name="T28" fmla="*/ 1194 w 1343"/>
                  <a:gd name="T29" fmla="*/ 181 h 812"/>
                  <a:gd name="T30" fmla="*/ 337 w 1343"/>
                  <a:gd name="T31" fmla="*/ 0 h 812"/>
                  <a:gd name="T32" fmla="*/ 1343 w 1343"/>
                  <a:gd name="T33"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3" h="812">
                    <a:moveTo>
                      <a:pt x="1343" y="0"/>
                    </a:moveTo>
                    <a:lnTo>
                      <a:pt x="1343" y="501"/>
                    </a:lnTo>
                    <a:lnTo>
                      <a:pt x="176" y="812"/>
                    </a:lnTo>
                    <a:lnTo>
                      <a:pt x="0" y="709"/>
                    </a:lnTo>
                    <a:lnTo>
                      <a:pt x="0" y="705"/>
                    </a:lnTo>
                    <a:lnTo>
                      <a:pt x="94" y="760"/>
                    </a:lnTo>
                    <a:lnTo>
                      <a:pt x="337" y="699"/>
                    </a:lnTo>
                    <a:lnTo>
                      <a:pt x="412" y="737"/>
                    </a:lnTo>
                    <a:lnTo>
                      <a:pt x="559" y="697"/>
                    </a:lnTo>
                    <a:lnTo>
                      <a:pt x="559" y="661"/>
                    </a:lnTo>
                    <a:lnTo>
                      <a:pt x="534" y="647"/>
                    </a:lnTo>
                    <a:lnTo>
                      <a:pt x="1117" y="503"/>
                    </a:lnTo>
                    <a:lnTo>
                      <a:pt x="1117" y="392"/>
                    </a:lnTo>
                    <a:lnTo>
                      <a:pt x="1194" y="371"/>
                    </a:lnTo>
                    <a:lnTo>
                      <a:pt x="1194" y="181"/>
                    </a:lnTo>
                    <a:lnTo>
                      <a:pt x="337" y="0"/>
                    </a:lnTo>
                    <a:lnTo>
                      <a:pt x="1343" y="0"/>
                    </a:lnTo>
                    <a:close/>
                  </a:path>
                </a:pathLst>
              </a:custGeom>
              <a:solidFill>
                <a:srgbClr val="00FF00"/>
              </a:solidFill>
              <a:ln w="1588">
                <a:solidFill>
                  <a:srgbClr val="000000"/>
                </a:solidFill>
                <a:prstDash val="solid"/>
                <a:round/>
                <a:headEnd/>
                <a:tailEnd/>
              </a:ln>
            </p:spPr>
            <p:txBody>
              <a:bodyPr/>
              <a:lstStyle/>
              <a:p>
                <a:endParaRPr lang="en-AU"/>
              </a:p>
            </p:txBody>
          </p:sp>
          <p:sp>
            <p:nvSpPr>
              <p:cNvPr id="5719" name="Freeform 599"/>
              <p:cNvSpPr>
                <a:spLocks/>
              </p:cNvSpPr>
              <p:nvPr/>
            </p:nvSpPr>
            <p:spPr bwMode="auto">
              <a:xfrm>
                <a:off x="507" y="2930"/>
                <a:ext cx="373" cy="170"/>
              </a:xfrm>
              <a:custGeom>
                <a:avLst/>
                <a:gdLst>
                  <a:gd name="T0" fmla="*/ 191 w 748"/>
                  <a:gd name="T1" fmla="*/ 54 h 342"/>
                  <a:gd name="T2" fmla="*/ 191 w 748"/>
                  <a:gd name="T3" fmla="*/ 217 h 342"/>
                  <a:gd name="T4" fmla="*/ 287 w 748"/>
                  <a:gd name="T5" fmla="*/ 275 h 342"/>
                  <a:gd name="T6" fmla="*/ 287 w 748"/>
                  <a:gd name="T7" fmla="*/ 317 h 342"/>
                  <a:gd name="T8" fmla="*/ 325 w 748"/>
                  <a:gd name="T9" fmla="*/ 340 h 342"/>
                  <a:gd name="T10" fmla="*/ 325 w 748"/>
                  <a:gd name="T11" fmla="*/ 342 h 342"/>
                  <a:gd name="T12" fmla="*/ 0 w 748"/>
                  <a:gd name="T13" fmla="*/ 146 h 342"/>
                  <a:gd name="T14" fmla="*/ 0 w 748"/>
                  <a:gd name="T15" fmla="*/ 0 h 342"/>
                  <a:gd name="T16" fmla="*/ 748 w 748"/>
                  <a:gd name="T17" fmla="*/ 0 h 342"/>
                  <a:gd name="T18" fmla="*/ 191 w 748"/>
                  <a:gd name="T19" fmla="*/ 5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8" h="342">
                    <a:moveTo>
                      <a:pt x="191" y="54"/>
                    </a:moveTo>
                    <a:lnTo>
                      <a:pt x="191" y="217"/>
                    </a:lnTo>
                    <a:lnTo>
                      <a:pt x="287" y="275"/>
                    </a:lnTo>
                    <a:lnTo>
                      <a:pt x="287" y="317"/>
                    </a:lnTo>
                    <a:lnTo>
                      <a:pt x="325" y="340"/>
                    </a:lnTo>
                    <a:lnTo>
                      <a:pt x="325" y="342"/>
                    </a:lnTo>
                    <a:lnTo>
                      <a:pt x="0" y="146"/>
                    </a:lnTo>
                    <a:lnTo>
                      <a:pt x="0" y="0"/>
                    </a:lnTo>
                    <a:lnTo>
                      <a:pt x="748" y="0"/>
                    </a:lnTo>
                    <a:lnTo>
                      <a:pt x="191" y="54"/>
                    </a:lnTo>
                    <a:close/>
                  </a:path>
                </a:pathLst>
              </a:custGeom>
              <a:solidFill>
                <a:srgbClr val="00FF00"/>
              </a:solidFill>
              <a:ln w="1588">
                <a:solidFill>
                  <a:srgbClr val="000000"/>
                </a:solidFill>
                <a:prstDash val="solid"/>
                <a:round/>
                <a:headEnd/>
                <a:tailEnd/>
              </a:ln>
            </p:spPr>
            <p:txBody>
              <a:bodyPr/>
              <a:lstStyle/>
              <a:p>
                <a:endParaRPr lang="en-AU"/>
              </a:p>
            </p:txBody>
          </p:sp>
          <p:sp>
            <p:nvSpPr>
              <p:cNvPr id="5720" name="Freeform 600"/>
              <p:cNvSpPr>
                <a:spLocks/>
              </p:cNvSpPr>
              <p:nvPr/>
            </p:nvSpPr>
            <p:spPr bwMode="auto">
              <a:xfrm>
                <a:off x="929" y="2935"/>
                <a:ext cx="164" cy="23"/>
              </a:xfrm>
              <a:custGeom>
                <a:avLst/>
                <a:gdLst>
                  <a:gd name="T0" fmla="*/ 324 w 327"/>
                  <a:gd name="T1" fmla="*/ 5 h 46"/>
                  <a:gd name="T2" fmla="*/ 0 w 327"/>
                  <a:gd name="T3" fmla="*/ 46 h 46"/>
                  <a:gd name="T4" fmla="*/ 2 w 327"/>
                  <a:gd name="T5" fmla="*/ 40 h 46"/>
                  <a:gd name="T6" fmla="*/ 314 w 327"/>
                  <a:gd name="T7" fmla="*/ 1 h 46"/>
                  <a:gd name="T8" fmla="*/ 324 w 327"/>
                  <a:gd name="T9" fmla="*/ 0 h 46"/>
                  <a:gd name="T10" fmla="*/ 327 w 327"/>
                  <a:gd name="T11" fmla="*/ 0 h 46"/>
                  <a:gd name="T12" fmla="*/ 324 w 327"/>
                  <a:gd name="T13" fmla="*/ 5 h 46"/>
                </a:gdLst>
                <a:ahLst/>
                <a:cxnLst>
                  <a:cxn ang="0">
                    <a:pos x="T0" y="T1"/>
                  </a:cxn>
                  <a:cxn ang="0">
                    <a:pos x="T2" y="T3"/>
                  </a:cxn>
                  <a:cxn ang="0">
                    <a:pos x="T4" y="T5"/>
                  </a:cxn>
                  <a:cxn ang="0">
                    <a:pos x="T6" y="T7"/>
                  </a:cxn>
                  <a:cxn ang="0">
                    <a:pos x="T8" y="T9"/>
                  </a:cxn>
                  <a:cxn ang="0">
                    <a:pos x="T10" y="T11"/>
                  </a:cxn>
                  <a:cxn ang="0">
                    <a:pos x="T12" y="T13"/>
                  </a:cxn>
                </a:cxnLst>
                <a:rect l="0" t="0" r="r" b="b"/>
                <a:pathLst>
                  <a:path w="327" h="46">
                    <a:moveTo>
                      <a:pt x="324" y="5"/>
                    </a:moveTo>
                    <a:lnTo>
                      <a:pt x="0" y="46"/>
                    </a:lnTo>
                    <a:lnTo>
                      <a:pt x="2" y="40"/>
                    </a:lnTo>
                    <a:lnTo>
                      <a:pt x="314" y="1"/>
                    </a:lnTo>
                    <a:lnTo>
                      <a:pt x="324" y="0"/>
                    </a:lnTo>
                    <a:lnTo>
                      <a:pt x="327" y="0"/>
                    </a:lnTo>
                    <a:lnTo>
                      <a:pt x="324" y="5"/>
                    </a:lnTo>
                    <a:close/>
                  </a:path>
                </a:pathLst>
              </a:custGeom>
              <a:solidFill>
                <a:srgbClr val="595959"/>
              </a:solidFill>
              <a:ln w="1588">
                <a:solidFill>
                  <a:srgbClr val="000000"/>
                </a:solidFill>
                <a:prstDash val="solid"/>
                <a:round/>
                <a:headEnd/>
                <a:tailEnd/>
              </a:ln>
            </p:spPr>
            <p:txBody>
              <a:bodyPr/>
              <a:lstStyle/>
              <a:p>
                <a:endParaRPr lang="en-AU"/>
              </a:p>
            </p:txBody>
          </p:sp>
          <p:sp>
            <p:nvSpPr>
              <p:cNvPr id="5721" name="Freeform 601"/>
              <p:cNvSpPr>
                <a:spLocks/>
              </p:cNvSpPr>
              <p:nvPr/>
            </p:nvSpPr>
            <p:spPr bwMode="auto">
              <a:xfrm>
                <a:off x="918" y="2940"/>
                <a:ext cx="12" cy="18"/>
              </a:xfrm>
              <a:custGeom>
                <a:avLst/>
                <a:gdLst>
                  <a:gd name="T0" fmla="*/ 24 w 24"/>
                  <a:gd name="T1" fmla="*/ 10 h 37"/>
                  <a:gd name="T2" fmla="*/ 22 w 24"/>
                  <a:gd name="T3" fmla="*/ 25 h 37"/>
                  <a:gd name="T4" fmla="*/ 19 w 24"/>
                  <a:gd name="T5" fmla="*/ 33 h 37"/>
                  <a:gd name="T6" fmla="*/ 17 w 24"/>
                  <a:gd name="T7" fmla="*/ 37 h 37"/>
                  <a:gd name="T8" fmla="*/ 13 w 24"/>
                  <a:gd name="T9" fmla="*/ 37 h 37"/>
                  <a:gd name="T10" fmla="*/ 7 w 24"/>
                  <a:gd name="T11" fmla="*/ 35 h 37"/>
                  <a:gd name="T12" fmla="*/ 5 w 24"/>
                  <a:gd name="T13" fmla="*/ 35 h 37"/>
                  <a:gd name="T14" fmla="*/ 0 w 24"/>
                  <a:gd name="T15" fmla="*/ 21 h 37"/>
                  <a:gd name="T16" fmla="*/ 0 w 24"/>
                  <a:gd name="T17" fmla="*/ 0 h 37"/>
                  <a:gd name="T18" fmla="*/ 22 w 24"/>
                  <a:gd name="T19" fmla="*/ 8 h 37"/>
                  <a:gd name="T20" fmla="*/ 24 w 24"/>
                  <a:gd name="T21"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7">
                    <a:moveTo>
                      <a:pt x="24" y="10"/>
                    </a:moveTo>
                    <a:lnTo>
                      <a:pt x="22" y="25"/>
                    </a:lnTo>
                    <a:lnTo>
                      <a:pt x="19" y="33"/>
                    </a:lnTo>
                    <a:lnTo>
                      <a:pt x="17" y="37"/>
                    </a:lnTo>
                    <a:lnTo>
                      <a:pt x="13" y="37"/>
                    </a:lnTo>
                    <a:lnTo>
                      <a:pt x="7" y="35"/>
                    </a:lnTo>
                    <a:lnTo>
                      <a:pt x="5" y="35"/>
                    </a:lnTo>
                    <a:lnTo>
                      <a:pt x="0" y="21"/>
                    </a:lnTo>
                    <a:lnTo>
                      <a:pt x="0" y="0"/>
                    </a:lnTo>
                    <a:lnTo>
                      <a:pt x="22" y="8"/>
                    </a:lnTo>
                    <a:lnTo>
                      <a:pt x="24" y="10"/>
                    </a:lnTo>
                    <a:close/>
                  </a:path>
                </a:pathLst>
              </a:custGeom>
              <a:solidFill>
                <a:srgbClr val="D9D9D9"/>
              </a:solidFill>
              <a:ln w="1588">
                <a:solidFill>
                  <a:srgbClr val="000000"/>
                </a:solidFill>
                <a:prstDash val="solid"/>
                <a:round/>
                <a:headEnd/>
                <a:tailEnd/>
              </a:ln>
            </p:spPr>
            <p:txBody>
              <a:bodyPr/>
              <a:lstStyle/>
              <a:p>
                <a:endParaRPr lang="en-AU"/>
              </a:p>
            </p:txBody>
          </p:sp>
          <p:sp>
            <p:nvSpPr>
              <p:cNvPr id="5722" name="Freeform 602"/>
              <p:cNvSpPr>
                <a:spLocks/>
              </p:cNvSpPr>
              <p:nvPr/>
            </p:nvSpPr>
            <p:spPr bwMode="auto">
              <a:xfrm>
                <a:off x="703" y="2948"/>
                <a:ext cx="145" cy="39"/>
              </a:xfrm>
              <a:custGeom>
                <a:avLst/>
                <a:gdLst>
                  <a:gd name="T0" fmla="*/ 289 w 291"/>
                  <a:gd name="T1" fmla="*/ 9 h 78"/>
                  <a:gd name="T2" fmla="*/ 291 w 291"/>
                  <a:gd name="T3" fmla="*/ 13 h 78"/>
                  <a:gd name="T4" fmla="*/ 289 w 291"/>
                  <a:gd name="T5" fmla="*/ 32 h 78"/>
                  <a:gd name="T6" fmla="*/ 283 w 291"/>
                  <a:gd name="T7" fmla="*/ 42 h 78"/>
                  <a:gd name="T8" fmla="*/ 283 w 291"/>
                  <a:gd name="T9" fmla="*/ 44 h 78"/>
                  <a:gd name="T10" fmla="*/ 274 w 291"/>
                  <a:gd name="T11" fmla="*/ 46 h 78"/>
                  <a:gd name="T12" fmla="*/ 16 w 291"/>
                  <a:gd name="T13" fmla="*/ 78 h 78"/>
                  <a:gd name="T14" fmla="*/ 4 w 291"/>
                  <a:gd name="T15" fmla="*/ 74 h 78"/>
                  <a:gd name="T16" fmla="*/ 2 w 291"/>
                  <a:gd name="T17" fmla="*/ 59 h 78"/>
                  <a:gd name="T18" fmla="*/ 0 w 291"/>
                  <a:gd name="T19" fmla="*/ 49 h 78"/>
                  <a:gd name="T20" fmla="*/ 0 w 291"/>
                  <a:gd name="T21" fmla="*/ 30 h 78"/>
                  <a:gd name="T22" fmla="*/ 6 w 291"/>
                  <a:gd name="T23" fmla="*/ 28 h 78"/>
                  <a:gd name="T24" fmla="*/ 251 w 291"/>
                  <a:gd name="T25" fmla="*/ 0 h 78"/>
                  <a:gd name="T26" fmla="*/ 264 w 291"/>
                  <a:gd name="T27" fmla="*/ 1 h 78"/>
                  <a:gd name="T28" fmla="*/ 289 w 291"/>
                  <a:gd name="T29"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78">
                    <a:moveTo>
                      <a:pt x="289" y="9"/>
                    </a:moveTo>
                    <a:lnTo>
                      <a:pt x="291" y="13"/>
                    </a:lnTo>
                    <a:lnTo>
                      <a:pt x="289" y="32"/>
                    </a:lnTo>
                    <a:lnTo>
                      <a:pt x="283" y="42"/>
                    </a:lnTo>
                    <a:lnTo>
                      <a:pt x="283" y="44"/>
                    </a:lnTo>
                    <a:lnTo>
                      <a:pt x="274" y="46"/>
                    </a:lnTo>
                    <a:lnTo>
                      <a:pt x="16" y="78"/>
                    </a:lnTo>
                    <a:lnTo>
                      <a:pt x="4" y="74"/>
                    </a:lnTo>
                    <a:lnTo>
                      <a:pt x="2" y="59"/>
                    </a:lnTo>
                    <a:lnTo>
                      <a:pt x="0" y="49"/>
                    </a:lnTo>
                    <a:lnTo>
                      <a:pt x="0" y="30"/>
                    </a:lnTo>
                    <a:lnTo>
                      <a:pt x="6" y="28"/>
                    </a:lnTo>
                    <a:lnTo>
                      <a:pt x="251" y="0"/>
                    </a:lnTo>
                    <a:lnTo>
                      <a:pt x="264" y="1"/>
                    </a:lnTo>
                    <a:lnTo>
                      <a:pt x="289" y="9"/>
                    </a:lnTo>
                    <a:close/>
                  </a:path>
                </a:pathLst>
              </a:custGeom>
              <a:solidFill>
                <a:srgbClr val="000000"/>
              </a:solidFill>
              <a:ln w="1588">
                <a:solidFill>
                  <a:srgbClr val="000000"/>
                </a:solidFill>
                <a:prstDash val="solid"/>
                <a:round/>
                <a:headEnd/>
                <a:tailEnd/>
              </a:ln>
            </p:spPr>
            <p:txBody>
              <a:bodyPr/>
              <a:lstStyle/>
              <a:p>
                <a:endParaRPr lang="en-AU"/>
              </a:p>
            </p:txBody>
          </p:sp>
          <p:sp>
            <p:nvSpPr>
              <p:cNvPr id="5723" name="Freeform 603"/>
              <p:cNvSpPr>
                <a:spLocks/>
              </p:cNvSpPr>
              <p:nvPr/>
            </p:nvSpPr>
            <p:spPr bwMode="auto">
              <a:xfrm>
                <a:off x="708" y="2950"/>
                <a:ext cx="132" cy="17"/>
              </a:xfrm>
              <a:custGeom>
                <a:avLst/>
                <a:gdLst>
                  <a:gd name="T0" fmla="*/ 264 w 264"/>
                  <a:gd name="T1" fmla="*/ 6 h 35"/>
                  <a:gd name="T2" fmla="*/ 13 w 264"/>
                  <a:gd name="T3" fmla="*/ 35 h 35"/>
                  <a:gd name="T4" fmla="*/ 0 w 264"/>
                  <a:gd name="T5" fmla="*/ 29 h 35"/>
                  <a:gd name="T6" fmla="*/ 191 w 264"/>
                  <a:gd name="T7" fmla="*/ 6 h 35"/>
                  <a:gd name="T8" fmla="*/ 241 w 264"/>
                  <a:gd name="T9" fmla="*/ 0 h 35"/>
                  <a:gd name="T10" fmla="*/ 250 w 264"/>
                  <a:gd name="T11" fmla="*/ 2 h 35"/>
                  <a:gd name="T12" fmla="*/ 264 w 264"/>
                  <a:gd name="T13" fmla="*/ 6 h 35"/>
                </a:gdLst>
                <a:ahLst/>
                <a:cxnLst>
                  <a:cxn ang="0">
                    <a:pos x="T0" y="T1"/>
                  </a:cxn>
                  <a:cxn ang="0">
                    <a:pos x="T2" y="T3"/>
                  </a:cxn>
                  <a:cxn ang="0">
                    <a:pos x="T4" y="T5"/>
                  </a:cxn>
                  <a:cxn ang="0">
                    <a:pos x="T6" y="T7"/>
                  </a:cxn>
                  <a:cxn ang="0">
                    <a:pos x="T8" y="T9"/>
                  </a:cxn>
                  <a:cxn ang="0">
                    <a:pos x="T10" y="T11"/>
                  </a:cxn>
                  <a:cxn ang="0">
                    <a:pos x="T12" y="T13"/>
                  </a:cxn>
                </a:cxnLst>
                <a:rect l="0" t="0" r="r" b="b"/>
                <a:pathLst>
                  <a:path w="264" h="35">
                    <a:moveTo>
                      <a:pt x="264" y="6"/>
                    </a:moveTo>
                    <a:lnTo>
                      <a:pt x="13" y="35"/>
                    </a:lnTo>
                    <a:lnTo>
                      <a:pt x="0" y="29"/>
                    </a:lnTo>
                    <a:lnTo>
                      <a:pt x="191" y="6"/>
                    </a:lnTo>
                    <a:lnTo>
                      <a:pt x="241" y="0"/>
                    </a:lnTo>
                    <a:lnTo>
                      <a:pt x="250" y="2"/>
                    </a:lnTo>
                    <a:lnTo>
                      <a:pt x="264" y="6"/>
                    </a:lnTo>
                    <a:close/>
                  </a:path>
                </a:pathLst>
              </a:custGeom>
              <a:solidFill>
                <a:srgbClr val="ABABAB"/>
              </a:solidFill>
              <a:ln w="1588">
                <a:solidFill>
                  <a:srgbClr val="000000"/>
                </a:solidFill>
                <a:prstDash val="solid"/>
                <a:round/>
                <a:headEnd/>
                <a:tailEnd/>
              </a:ln>
            </p:spPr>
            <p:txBody>
              <a:bodyPr/>
              <a:lstStyle/>
              <a:p>
                <a:endParaRPr lang="en-AU"/>
              </a:p>
            </p:txBody>
          </p:sp>
          <p:sp>
            <p:nvSpPr>
              <p:cNvPr id="5724" name="Freeform 604"/>
              <p:cNvSpPr>
                <a:spLocks/>
              </p:cNvSpPr>
              <p:nvPr/>
            </p:nvSpPr>
            <p:spPr bwMode="auto">
              <a:xfrm>
                <a:off x="716" y="2954"/>
                <a:ext cx="130" cy="24"/>
              </a:xfrm>
              <a:custGeom>
                <a:avLst/>
                <a:gdLst>
                  <a:gd name="T0" fmla="*/ 260 w 260"/>
                  <a:gd name="T1" fmla="*/ 17 h 48"/>
                  <a:gd name="T2" fmla="*/ 0 w 260"/>
                  <a:gd name="T3" fmla="*/ 48 h 48"/>
                  <a:gd name="T4" fmla="*/ 2 w 260"/>
                  <a:gd name="T5" fmla="*/ 31 h 48"/>
                  <a:gd name="T6" fmla="*/ 258 w 260"/>
                  <a:gd name="T7" fmla="*/ 0 h 48"/>
                  <a:gd name="T8" fmla="*/ 260 w 260"/>
                  <a:gd name="T9" fmla="*/ 4 h 48"/>
                  <a:gd name="T10" fmla="*/ 260 w 260"/>
                  <a:gd name="T11" fmla="*/ 17 h 48"/>
                </a:gdLst>
                <a:ahLst/>
                <a:cxnLst>
                  <a:cxn ang="0">
                    <a:pos x="T0" y="T1"/>
                  </a:cxn>
                  <a:cxn ang="0">
                    <a:pos x="T2" y="T3"/>
                  </a:cxn>
                  <a:cxn ang="0">
                    <a:pos x="T4" y="T5"/>
                  </a:cxn>
                  <a:cxn ang="0">
                    <a:pos x="T6" y="T7"/>
                  </a:cxn>
                  <a:cxn ang="0">
                    <a:pos x="T8" y="T9"/>
                  </a:cxn>
                  <a:cxn ang="0">
                    <a:pos x="T10" y="T11"/>
                  </a:cxn>
                </a:cxnLst>
                <a:rect l="0" t="0" r="r" b="b"/>
                <a:pathLst>
                  <a:path w="260" h="48">
                    <a:moveTo>
                      <a:pt x="260" y="17"/>
                    </a:moveTo>
                    <a:lnTo>
                      <a:pt x="0" y="48"/>
                    </a:lnTo>
                    <a:lnTo>
                      <a:pt x="2" y="31"/>
                    </a:lnTo>
                    <a:lnTo>
                      <a:pt x="258" y="0"/>
                    </a:lnTo>
                    <a:lnTo>
                      <a:pt x="260" y="4"/>
                    </a:lnTo>
                    <a:lnTo>
                      <a:pt x="260" y="17"/>
                    </a:lnTo>
                    <a:close/>
                  </a:path>
                </a:pathLst>
              </a:custGeom>
              <a:solidFill>
                <a:srgbClr val="838383"/>
              </a:solidFill>
              <a:ln w="1588">
                <a:solidFill>
                  <a:srgbClr val="000000"/>
                </a:solidFill>
                <a:prstDash val="solid"/>
                <a:round/>
                <a:headEnd/>
                <a:tailEnd/>
              </a:ln>
            </p:spPr>
            <p:txBody>
              <a:bodyPr/>
              <a:lstStyle/>
              <a:p>
                <a:endParaRPr lang="en-AU"/>
              </a:p>
            </p:txBody>
          </p:sp>
          <p:sp>
            <p:nvSpPr>
              <p:cNvPr id="5725" name="Freeform 605"/>
              <p:cNvSpPr>
                <a:spLocks/>
              </p:cNvSpPr>
              <p:nvPr/>
            </p:nvSpPr>
            <p:spPr bwMode="auto">
              <a:xfrm>
                <a:off x="603" y="2961"/>
                <a:ext cx="374" cy="285"/>
              </a:xfrm>
              <a:custGeom>
                <a:avLst/>
                <a:gdLst>
                  <a:gd name="T0" fmla="*/ 744 w 748"/>
                  <a:gd name="T1" fmla="*/ 329 h 571"/>
                  <a:gd name="T2" fmla="*/ 746 w 748"/>
                  <a:gd name="T3" fmla="*/ 331 h 571"/>
                  <a:gd name="T4" fmla="*/ 748 w 748"/>
                  <a:gd name="T5" fmla="*/ 571 h 571"/>
                  <a:gd name="T6" fmla="*/ 746 w 748"/>
                  <a:gd name="T7" fmla="*/ 571 h 571"/>
                  <a:gd name="T8" fmla="*/ 706 w 748"/>
                  <a:gd name="T9" fmla="*/ 550 h 571"/>
                  <a:gd name="T10" fmla="*/ 278 w 748"/>
                  <a:gd name="T11" fmla="*/ 308 h 571"/>
                  <a:gd name="T12" fmla="*/ 0 w 748"/>
                  <a:gd name="T13" fmla="*/ 152 h 571"/>
                  <a:gd name="T14" fmla="*/ 0 w 748"/>
                  <a:gd name="T15" fmla="*/ 0 h 571"/>
                  <a:gd name="T16" fmla="*/ 2 w 748"/>
                  <a:gd name="T17" fmla="*/ 0 h 571"/>
                  <a:gd name="T18" fmla="*/ 586 w 748"/>
                  <a:gd name="T19" fmla="*/ 260 h 571"/>
                  <a:gd name="T20" fmla="*/ 744 w 748"/>
                  <a:gd name="T21" fmla="*/ 32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8" h="571">
                    <a:moveTo>
                      <a:pt x="744" y="329"/>
                    </a:moveTo>
                    <a:lnTo>
                      <a:pt x="746" y="331"/>
                    </a:lnTo>
                    <a:lnTo>
                      <a:pt x="748" y="571"/>
                    </a:lnTo>
                    <a:lnTo>
                      <a:pt x="746" y="571"/>
                    </a:lnTo>
                    <a:lnTo>
                      <a:pt x="706" y="550"/>
                    </a:lnTo>
                    <a:lnTo>
                      <a:pt x="278" y="308"/>
                    </a:lnTo>
                    <a:lnTo>
                      <a:pt x="0" y="152"/>
                    </a:lnTo>
                    <a:lnTo>
                      <a:pt x="0" y="0"/>
                    </a:lnTo>
                    <a:lnTo>
                      <a:pt x="2" y="0"/>
                    </a:lnTo>
                    <a:lnTo>
                      <a:pt x="586" y="260"/>
                    </a:lnTo>
                    <a:lnTo>
                      <a:pt x="744" y="329"/>
                    </a:lnTo>
                    <a:close/>
                  </a:path>
                </a:pathLst>
              </a:custGeom>
              <a:solidFill>
                <a:srgbClr val="D9D9D9"/>
              </a:solidFill>
              <a:ln w="1588">
                <a:solidFill>
                  <a:srgbClr val="000000"/>
                </a:solidFill>
                <a:prstDash val="solid"/>
                <a:round/>
                <a:headEnd/>
                <a:tailEnd/>
              </a:ln>
            </p:spPr>
            <p:txBody>
              <a:bodyPr/>
              <a:lstStyle/>
              <a:p>
                <a:endParaRPr lang="en-AU"/>
              </a:p>
            </p:txBody>
          </p:sp>
          <p:sp>
            <p:nvSpPr>
              <p:cNvPr id="5726" name="Freeform 606"/>
              <p:cNvSpPr>
                <a:spLocks/>
              </p:cNvSpPr>
              <p:nvPr/>
            </p:nvSpPr>
            <p:spPr bwMode="auto">
              <a:xfrm>
                <a:off x="704" y="2965"/>
                <a:ext cx="11" cy="19"/>
              </a:xfrm>
              <a:custGeom>
                <a:avLst/>
                <a:gdLst>
                  <a:gd name="T0" fmla="*/ 21 w 23"/>
                  <a:gd name="T1" fmla="*/ 27 h 38"/>
                  <a:gd name="T2" fmla="*/ 15 w 23"/>
                  <a:gd name="T3" fmla="*/ 33 h 38"/>
                  <a:gd name="T4" fmla="*/ 14 w 23"/>
                  <a:gd name="T5" fmla="*/ 38 h 38"/>
                  <a:gd name="T6" fmla="*/ 6 w 23"/>
                  <a:gd name="T7" fmla="*/ 37 h 38"/>
                  <a:gd name="T8" fmla="*/ 0 w 23"/>
                  <a:gd name="T9" fmla="*/ 15 h 38"/>
                  <a:gd name="T10" fmla="*/ 2 w 23"/>
                  <a:gd name="T11" fmla="*/ 0 h 38"/>
                  <a:gd name="T12" fmla="*/ 23 w 23"/>
                  <a:gd name="T13" fmla="*/ 8 h 38"/>
                  <a:gd name="T14" fmla="*/ 21 w 23"/>
                  <a:gd name="T15" fmla="*/ 27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8">
                    <a:moveTo>
                      <a:pt x="21" y="27"/>
                    </a:moveTo>
                    <a:lnTo>
                      <a:pt x="15" y="33"/>
                    </a:lnTo>
                    <a:lnTo>
                      <a:pt x="14" y="38"/>
                    </a:lnTo>
                    <a:lnTo>
                      <a:pt x="6" y="37"/>
                    </a:lnTo>
                    <a:lnTo>
                      <a:pt x="0" y="15"/>
                    </a:lnTo>
                    <a:lnTo>
                      <a:pt x="2" y="0"/>
                    </a:lnTo>
                    <a:lnTo>
                      <a:pt x="23" y="8"/>
                    </a:lnTo>
                    <a:lnTo>
                      <a:pt x="21" y="27"/>
                    </a:lnTo>
                    <a:close/>
                  </a:path>
                </a:pathLst>
              </a:custGeom>
              <a:solidFill>
                <a:srgbClr val="D9D9D9"/>
              </a:solidFill>
              <a:ln w="1588">
                <a:solidFill>
                  <a:srgbClr val="000000"/>
                </a:solidFill>
                <a:prstDash val="solid"/>
                <a:round/>
                <a:headEnd/>
                <a:tailEnd/>
              </a:ln>
            </p:spPr>
            <p:txBody>
              <a:bodyPr/>
              <a:lstStyle/>
              <a:p>
                <a:endParaRPr lang="en-AU"/>
              </a:p>
            </p:txBody>
          </p:sp>
          <p:sp>
            <p:nvSpPr>
              <p:cNvPr id="5727" name="Freeform 607"/>
              <p:cNvSpPr>
                <a:spLocks/>
              </p:cNvSpPr>
              <p:nvPr/>
            </p:nvSpPr>
            <p:spPr bwMode="auto">
              <a:xfrm>
                <a:off x="712" y="2965"/>
                <a:ext cx="131" cy="20"/>
              </a:xfrm>
              <a:custGeom>
                <a:avLst/>
                <a:gdLst>
                  <a:gd name="T0" fmla="*/ 260 w 262"/>
                  <a:gd name="T1" fmla="*/ 8 h 40"/>
                  <a:gd name="T2" fmla="*/ 257 w 262"/>
                  <a:gd name="T3" fmla="*/ 10 h 40"/>
                  <a:gd name="T4" fmla="*/ 0 w 262"/>
                  <a:gd name="T5" fmla="*/ 40 h 40"/>
                  <a:gd name="T6" fmla="*/ 4 w 262"/>
                  <a:gd name="T7" fmla="*/ 33 h 40"/>
                  <a:gd name="T8" fmla="*/ 10 w 262"/>
                  <a:gd name="T9" fmla="*/ 33 h 40"/>
                  <a:gd name="T10" fmla="*/ 259 w 262"/>
                  <a:gd name="T11" fmla="*/ 0 h 40"/>
                  <a:gd name="T12" fmla="*/ 262 w 262"/>
                  <a:gd name="T13" fmla="*/ 0 h 40"/>
                  <a:gd name="T14" fmla="*/ 260 w 262"/>
                  <a:gd name="T15" fmla="*/ 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40">
                    <a:moveTo>
                      <a:pt x="260" y="8"/>
                    </a:moveTo>
                    <a:lnTo>
                      <a:pt x="257" y="10"/>
                    </a:lnTo>
                    <a:lnTo>
                      <a:pt x="0" y="40"/>
                    </a:lnTo>
                    <a:lnTo>
                      <a:pt x="4" y="33"/>
                    </a:lnTo>
                    <a:lnTo>
                      <a:pt x="10" y="33"/>
                    </a:lnTo>
                    <a:lnTo>
                      <a:pt x="259" y="0"/>
                    </a:lnTo>
                    <a:lnTo>
                      <a:pt x="262" y="0"/>
                    </a:lnTo>
                    <a:lnTo>
                      <a:pt x="260" y="8"/>
                    </a:lnTo>
                    <a:close/>
                  </a:path>
                </a:pathLst>
              </a:custGeom>
              <a:solidFill>
                <a:srgbClr val="595959"/>
              </a:solidFill>
              <a:ln w="1588">
                <a:solidFill>
                  <a:srgbClr val="000000"/>
                </a:solidFill>
                <a:prstDash val="solid"/>
                <a:round/>
                <a:headEnd/>
                <a:tailEnd/>
              </a:ln>
            </p:spPr>
            <p:txBody>
              <a:bodyPr/>
              <a:lstStyle/>
              <a:p>
                <a:endParaRPr lang="en-AU"/>
              </a:p>
            </p:txBody>
          </p:sp>
          <p:sp>
            <p:nvSpPr>
              <p:cNvPr id="5728" name="Freeform 608"/>
              <p:cNvSpPr>
                <a:spLocks/>
              </p:cNvSpPr>
              <p:nvPr/>
            </p:nvSpPr>
            <p:spPr bwMode="auto">
              <a:xfrm>
                <a:off x="1046" y="2967"/>
                <a:ext cx="35" cy="14"/>
              </a:xfrm>
              <a:custGeom>
                <a:avLst/>
                <a:gdLst>
                  <a:gd name="T0" fmla="*/ 69 w 71"/>
                  <a:gd name="T1" fmla="*/ 13 h 29"/>
                  <a:gd name="T2" fmla="*/ 71 w 71"/>
                  <a:gd name="T3" fmla="*/ 17 h 29"/>
                  <a:gd name="T4" fmla="*/ 71 w 71"/>
                  <a:gd name="T5" fmla="*/ 21 h 29"/>
                  <a:gd name="T6" fmla="*/ 65 w 71"/>
                  <a:gd name="T7" fmla="*/ 25 h 29"/>
                  <a:gd name="T8" fmla="*/ 34 w 71"/>
                  <a:gd name="T9" fmla="*/ 29 h 29"/>
                  <a:gd name="T10" fmla="*/ 0 w 71"/>
                  <a:gd name="T11" fmla="*/ 17 h 29"/>
                  <a:gd name="T12" fmla="*/ 0 w 71"/>
                  <a:gd name="T13" fmla="*/ 15 h 29"/>
                  <a:gd name="T14" fmla="*/ 6 w 71"/>
                  <a:gd name="T15" fmla="*/ 8 h 29"/>
                  <a:gd name="T16" fmla="*/ 17 w 71"/>
                  <a:gd name="T17" fmla="*/ 0 h 29"/>
                  <a:gd name="T18" fmla="*/ 25 w 71"/>
                  <a:gd name="T19" fmla="*/ 0 h 29"/>
                  <a:gd name="T20" fmla="*/ 40 w 71"/>
                  <a:gd name="T21" fmla="*/ 0 h 29"/>
                  <a:gd name="T22" fmla="*/ 69 w 71"/>
                  <a:gd name="T2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9">
                    <a:moveTo>
                      <a:pt x="69" y="13"/>
                    </a:moveTo>
                    <a:lnTo>
                      <a:pt x="71" y="17"/>
                    </a:lnTo>
                    <a:lnTo>
                      <a:pt x="71" y="21"/>
                    </a:lnTo>
                    <a:lnTo>
                      <a:pt x="65" y="25"/>
                    </a:lnTo>
                    <a:lnTo>
                      <a:pt x="34" y="29"/>
                    </a:lnTo>
                    <a:lnTo>
                      <a:pt x="0" y="17"/>
                    </a:lnTo>
                    <a:lnTo>
                      <a:pt x="0" y="15"/>
                    </a:lnTo>
                    <a:lnTo>
                      <a:pt x="6" y="8"/>
                    </a:lnTo>
                    <a:lnTo>
                      <a:pt x="17" y="0"/>
                    </a:lnTo>
                    <a:lnTo>
                      <a:pt x="25" y="0"/>
                    </a:lnTo>
                    <a:lnTo>
                      <a:pt x="40" y="0"/>
                    </a:lnTo>
                    <a:lnTo>
                      <a:pt x="69" y="13"/>
                    </a:lnTo>
                    <a:close/>
                  </a:path>
                </a:pathLst>
              </a:custGeom>
              <a:solidFill>
                <a:srgbClr val="000000"/>
              </a:solidFill>
              <a:ln w="1588">
                <a:solidFill>
                  <a:srgbClr val="000000"/>
                </a:solidFill>
                <a:prstDash val="solid"/>
                <a:round/>
                <a:headEnd/>
                <a:tailEnd/>
              </a:ln>
            </p:spPr>
            <p:txBody>
              <a:bodyPr/>
              <a:lstStyle/>
              <a:p>
                <a:endParaRPr lang="en-AU"/>
              </a:p>
            </p:txBody>
          </p:sp>
          <p:sp>
            <p:nvSpPr>
              <p:cNvPr id="5729" name="Freeform 609"/>
              <p:cNvSpPr>
                <a:spLocks/>
              </p:cNvSpPr>
              <p:nvPr/>
            </p:nvSpPr>
            <p:spPr bwMode="auto">
              <a:xfrm>
                <a:off x="1049" y="2969"/>
                <a:ext cx="24" cy="10"/>
              </a:xfrm>
              <a:custGeom>
                <a:avLst/>
                <a:gdLst>
                  <a:gd name="T0" fmla="*/ 47 w 47"/>
                  <a:gd name="T1" fmla="*/ 7 h 21"/>
                  <a:gd name="T2" fmla="*/ 34 w 47"/>
                  <a:gd name="T3" fmla="*/ 11 h 21"/>
                  <a:gd name="T4" fmla="*/ 28 w 47"/>
                  <a:gd name="T5" fmla="*/ 17 h 21"/>
                  <a:gd name="T6" fmla="*/ 28 w 47"/>
                  <a:gd name="T7" fmla="*/ 21 h 21"/>
                  <a:gd name="T8" fmla="*/ 0 w 47"/>
                  <a:gd name="T9" fmla="*/ 13 h 21"/>
                  <a:gd name="T10" fmla="*/ 0 w 47"/>
                  <a:gd name="T11" fmla="*/ 7 h 21"/>
                  <a:gd name="T12" fmla="*/ 5 w 47"/>
                  <a:gd name="T13" fmla="*/ 2 h 21"/>
                  <a:gd name="T14" fmla="*/ 9 w 47"/>
                  <a:gd name="T15" fmla="*/ 0 h 21"/>
                  <a:gd name="T16" fmla="*/ 15 w 47"/>
                  <a:gd name="T17" fmla="*/ 0 h 21"/>
                  <a:gd name="T18" fmla="*/ 17 w 47"/>
                  <a:gd name="T19" fmla="*/ 0 h 21"/>
                  <a:gd name="T20" fmla="*/ 28 w 47"/>
                  <a:gd name="T21" fmla="*/ 0 h 21"/>
                  <a:gd name="T22" fmla="*/ 47 w 47"/>
                  <a:gd name="T2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1">
                    <a:moveTo>
                      <a:pt x="47" y="7"/>
                    </a:moveTo>
                    <a:lnTo>
                      <a:pt x="34" y="11"/>
                    </a:lnTo>
                    <a:lnTo>
                      <a:pt x="28" y="17"/>
                    </a:lnTo>
                    <a:lnTo>
                      <a:pt x="28" y="21"/>
                    </a:lnTo>
                    <a:lnTo>
                      <a:pt x="0" y="13"/>
                    </a:lnTo>
                    <a:lnTo>
                      <a:pt x="0" y="7"/>
                    </a:lnTo>
                    <a:lnTo>
                      <a:pt x="5" y="2"/>
                    </a:lnTo>
                    <a:lnTo>
                      <a:pt x="9" y="0"/>
                    </a:lnTo>
                    <a:lnTo>
                      <a:pt x="15" y="0"/>
                    </a:lnTo>
                    <a:lnTo>
                      <a:pt x="17" y="0"/>
                    </a:lnTo>
                    <a:lnTo>
                      <a:pt x="28" y="0"/>
                    </a:lnTo>
                    <a:lnTo>
                      <a:pt x="47" y="7"/>
                    </a:lnTo>
                    <a:close/>
                  </a:path>
                </a:pathLst>
              </a:custGeom>
              <a:solidFill>
                <a:srgbClr val="ABABAB"/>
              </a:solidFill>
              <a:ln w="1588">
                <a:solidFill>
                  <a:srgbClr val="000000"/>
                </a:solidFill>
                <a:prstDash val="solid"/>
                <a:round/>
                <a:headEnd/>
                <a:tailEnd/>
              </a:ln>
            </p:spPr>
            <p:txBody>
              <a:bodyPr/>
              <a:lstStyle/>
              <a:p>
                <a:endParaRPr lang="en-AU"/>
              </a:p>
            </p:txBody>
          </p:sp>
          <p:sp>
            <p:nvSpPr>
              <p:cNvPr id="5730" name="Freeform 610"/>
              <p:cNvSpPr>
                <a:spLocks/>
              </p:cNvSpPr>
              <p:nvPr/>
            </p:nvSpPr>
            <p:spPr bwMode="auto">
              <a:xfrm>
                <a:off x="1144" y="2974"/>
                <a:ext cx="191" cy="29"/>
              </a:xfrm>
              <a:custGeom>
                <a:avLst/>
                <a:gdLst>
                  <a:gd name="T0" fmla="*/ 378 w 380"/>
                  <a:gd name="T1" fmla="*/ 6 h 60"/>
                  <a:gd name="T2" fmla="*/ 380 w 380"/>
                  <a:gd name="T3" fmla="*/ 6 h 60"/>
                  <a:gd name="T4" fmla="*/ 120 w 380"/>
                  <a:gd name="T5" fmla="*/ 45 h 60"/>
                  <a:gd name="T6" fmla="*/ 28 w 380"/>
                  <a:gd name="T7" fmla="*/ 60 h 60"/>
                  <a:gd name="T8" fmla="*/ 0 w 380"/>
                  <a:gd name="T9" fmla="*/ 52 h 60"/>
                  <a:gd name="T10" fmla="*/ 180 w 380"/>
                  <a:gd name="T11" fmla="*/ 25 h 60"/>
                  <a:gd name="T12" fmla="*/ 344 w 380"/>
                  <a:gd name="T13" fmla="*/ 0 h 60"/>
                  <a:gd name="T14" fmla="*/ 367 w 380"/>
                  <a:gd name="T15" fmla="*/ 4 h 60"/>
                  <a:gd name="T16" fmla="*/ 378 w 380"/>
                  <a:gd name="T17"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60">
                    <a:moveTo>
                      <a:pt x="378" y="6"/>
                    </a:moveTo>
                    <a:lnTo>
                      <a:pt x="380" y="6"/>
                    </a:lnTo>
                    <a:lnTo>
                      <a:pt x="120" y="45"/>
                    </a:lnTo>
                    <a:lnTo>
                      <a:pt x="28" y="60"/>
                    </a:lnTo>
                    <a:lnTo>
                      <a:pt x="0" y="52"/>
                    </a:lnTo>
                    <a:lnTo>
                      <a:pt x="180" y="25"/>
                    </a:lnTo>
                    <a:lnTo>
                      <a:pt x="344" y="0"/>
                    </a:lnTo>
                    <a:lnTo>
                      <a:pt x="367" y="4"/>
                    </a:lnTo>
                    <a:lnTo>
                      <a:pt x="378" y="6"/>
                    </a:lnTo>
                    <a:close/>
                  </a:path>
                </a:pathLst>
              </a:custGeom>
              <a:solidFill>
                <a:srgbClr val="ABABAB"/>
              </a:solidFill>
              <a:ln w="1588">
                <a:solidFill>
                  <a:srgbClr val="000000"/>
                </a:solidFill>
                <a:prstDash val="solid"/>
                <a:round/>
                <a:headEnd/>
                <a:tailEnd/>
              </a:ln>
            </p:spPr>
            <p:txBody>
              <a:bodyPr/>
              <a:lstStyle/>
              <a:p>
                <a:endParaRPr lang="en-AU"/>
              </a:p>
            </p:txBody>
          </p:sp>
          <p:sp>
            <p:nvSpPr>
              <p:cNvPr id="5731" name="Freeform 611"/>
              <p:cNvSpPr>
                <a:spLocks/>
              </p:cNvSpPr>
              <p:nvPr/>
            </p:nvSpPr>
            <p:spPr bwMode="auto">
              <a:xfrm>
                <a:off x="1066" y="2975"/>
                <a:ext cx="14" cy="4"/>
              </a:xfrm>
              <a:custGeom>
                <a:avLst/>
                <a:gdLst>
                  <a:gd name="T0" fmla="*/ 29 w 29"/>
                  <a:gd name="T1" fmla="*/ 4 h 10"/>
                  <a:gd name="T2" fmla="*/ 23 w 29"/>
                  <a:gd name="T3" fmla="*/ 6 h 10"/>
                  <a:gd name="T4" fmla="*/ 0 w 29"/>
                  <a:gd name="T5" fmla="*/ 10 h 10"/>
                  <a:gd name="T6" fmla="*/ 0 w 29"/>
                  <a:gd name="T7" fmla="*/ 2 h 10"/>
                  <a:gd name="T8" fmla="*/ 15 w 29"/>
                  <a:gd name="T9" fmla="*/ 0 h 10"/>
                  <a:gd name="T10" fmla="*/ 23 w 29"/>
                  <a:gd name="T11" fmla="*/ 0 h 10"/>
                  <a:gd name="T12" fmla="*/ 29 w 29"/>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9" h="10">
                    <a:moveTo>
                      <a:pt x="29" y="4"/>
                    </a:moveTo>
                    <a:lnTo>
                      <a:pt x="23" y="6"/>
                    </a:lnTo>
                    <a:lnTo>
                      <a:pt x="0" y="10"/>
                    </a:lnTo>
                    <a:lnTo>
                      <a:pt x="0" y="2"/>
                    </a:lnTo>
                    <a:lnTo>
                      <a:pt x="15" y="0"/>
                    </a:lnTo>
                    <a:lnTo>
                      <a:pt x="23" y="0"/>
                    </a:lnTo>
                    <a:lnTo>
                      <a:pt x="29" y="4"/>
                    </a:lnTo>
                    <a:close/>
                  </a:path>
                </a:pathLst>
              </a:custGeom>
              <a:solidFill>
                <a:srgbClr val="838383"/>
              </a:solidFill>
              <a:ln w="1588">
                <a:solidFill>
                  <a:srgbClr val="000000"/>
                </a:solidFill>
                <a:prstDash val="solid"/>
                <a:round/>
                <a:headEnd/>
                <a:tailEnd/>
              </a:ln>
            </p:spPr>
            <p:txBody>
              <a:bodyPr/>
              <a:lstStyle/>
              <a:p>
                <a:endParaRPr lang="en-AU"/>
              </a:p>
            </p:txBody>
          </p:sp>
          <p:sp>
            <p:nvSpPr>
              <p:cNvPr id="5732" name="Freeform 612"/>
              <p:cNvSpPr>
                <a:spLocks/>
              </p:cNvSpPr>
              <p:nvPr/>
            </p:nvSpPr>
            <p:spPr bwMode="auto">
              <a:xfrm>
                <a:off x="1160" y="2978"/>
                <a:ext cx="181" cy="38"/>
              </a:xfrm>
              <a:custGeom>
                <a:avLst/>
                <a:gdLst>
                  <a:gd name="T0" fmla="*/ 364 w 364"/>
                  <a:gd name="T1" fmla="*/ 12 h 77"/>
                  <a:gd name="T2" fmla="*/ 364 w 364"/>
                  <a:gd name="T3" fmla="*/ 21 h 77"/>
                  <a:gd name="T4" fmla="*/ 109 w 364"/>
                  <a:gd name="T5" fmla="*/ 61 h 77"/>
                  <a:gd name="T6" fmla="*/ 4 w 364"/>
                  <a:gd name="T7" fmla="*/ 77 h 77"/>
                  <a:gd name="T8" fmla="*/ 2 w 364"/>
                  <a:gd name="T9" fmla="*/ 77 h 77"/>
                  <a:gd name="T10" fmla="*/ 0 w 364"/>
                  <a:gd name="T11" fmla="*/ 58 h 77"/>
                  <a:gd name="T12" fmla="*/ 0 w 364"/>
                  <a:gd name="T13" fmla="*/ 56 h 77"/>
                  <a:gd name="T14" fmla="*/ 358 w 364"/>
                  <a:gd name="T15" fmla="*/ 0 h 77"/>
                  <a:gd name="T16" fmla="*/ 364 w 364"/>
                  <a:gd name="T17" fmla="*/ 2 h 77"/>
                  <a:gd name="T18" fmla="*/ 364 w 364"/>
                  <a:gd name="T19"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4" h="77">
                    <a:moveTo>
                      <a:pt x="364" y="12"/>
                    </a:moveTo>
                    <a:lnTo>
                      <a:pt x="364" y="21"/>
                    </a:lnTo>
                    <a:lnTo>
                      <a:pt x="109" y="61"/>
                    </a:lnTo>
                    <a:lnTo>
                      <a:pt x="4" y="77"/>
                    </a:lnTo>
                    <a:lnTo>
                      <a:pt x="2" y="77"/>
                    </a:lnTo>
                    <a:lnTo>
                      <a:pt x="0" y="58"/>
                    </a:lnTo>
                    <a:lnTo>
                      <a:pt x="0" y="56"/>
                    </a:lnTo>
                    <a:lnTo>
                      <a:pt x="358" y="0"/>
                    </a:lnTo>
                    <a:lnTo>
                      <a:pt x="364" y="2"/>
                    </a:lnTo>
                    <a:lnTo>
                      <a:pt x="364" y="12"/>
                    </a:lnTo>
                    <a:close/>
                  </a:path>
                </a:pathLst>
              </a:custGeom>
              <a:solidFill>
                <a:srgbClr val="838383"/>
              </a:solidFill>
              <a:ln w="1588">
                <a:solidFill>
                  <a:srgbClr val="000000"/>
                </a:solidFill>
                <a:prstDash val="solid"/>
                <a:round/>
                <a:headEnd/>
                <a:tailEnd/>
              </a:ln>
            </p:spPr>
            <p:txBody>
              <a:bodyPr/>
              <a:lstStyle/>
              <a:p>
                <a:endParaRPr lang="en-AU"/>
              </a:p>
            </p:txBody>
          </p:sp>
          <p:sp>
            <p:nvSpPr>
              <p:cNvPr id="5733" name="Freeform 613"/>
              <p:cNvSpPr>
                <a:spLocks/>
              </p:cNvSpPr>
              <p:nvPr/>
            </p:nvSpPr>
            <p:spPr bwMode="auto">
              <a:xfrm>
                <a:off x="924" y="2979"/>
                <a:ext cx="36" cy="15"/>
              </a:xfrm>
              <a:custGeom>
                <a:avLst/>
                <a:gdLst>
                  <a:gd name="T0" fmla="*/ 61 w 71"/>
                  <a:gd name="T1" fmla="*/ 11 h 29"/>
                  <a:gd name="T2" fmla="*/ 69 w 71"/>
                  <a:gd name="T3" fmla="*/ 17 h 29"/>
                  <a:gd name="T4" fmla="*/ 71 w 71"/>
                  <a:gd name="T5" fmla="*/ 21 h 29"/>
                  <a:gd name="T6" fmla="*/ 71 w 71"/>
                  <a:gd name="T7" fmla="*/ 21 h 29"/>
                  <a:gd name="T8" fmla="*/ 32 w 71"/>
                  <a:gd name="T9" fmla="*/ 29 h 29"/>
                  <a:gd name="T10" fmla="*/ 0 w 71"/>
                  <a:gd name="T11" fmla="*/ 17 h 29"/>
                  <a:gd name="T12" fmla="*/ 0 w 71"/>
                  <a:gd name="T13" fmla="*/ 15 h 29"/>
                  <a:gd name="T14" fmla="*/ 6 w 71"/>
                  <a:gd name="T15" fmla="*/ 8 h 29"/>
                  <a:gd name="T16" fmla="*/ 17 w 71"/>
                  <a:gd name="T17" fmla="*/ 2 h 29"/>
                  <a:gd name="T18" fmla="*/ 29 w 71"/>
                  <a:gd name="T19" fmla="*/ 0 h 29"/>
                  <a:gd name="T20" fmla="*/ 46 w 71"/>
                  <a:gd name="T21" fmla="*/ 4 h 29"/>
                  <a:gd name="T22" fmla="*/ 61 w 71"/>
                  <a:gd name="T2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9">
                    <a:moveTo>
                      <a:pt x="61" y="11"/>
                    </a:moveTo>
                    <a:lnTo>
                      <a:pt x="69" y="17"/>
                    </a:lnTo>
                    <a:lnTo>
                      <a:pt x="71" y="21"/>
                    </a:lnTo>
                    <a:lnTo>
                      <a:pt x="71" y="21"/>
                    </a:lnTo>
                    <a:lnTo>
                      <a:pt x="32" y="29"/>
                    </a:lnTo>
                    <a:lnTo>
                      <a:pt x="0" y="17"/>
                    </a:lnTo>
                    <a:lnTo>
                      <a:pt x="0" y="15"/>
                    </a:lnTo>
                    <a:lnTo>
                      <a:pt x="6" y="8"/>
                    </a:lnTo>
                    <a:lnTo>
                      <a:pt x="17" y="2"/>
                    </a:lnTo>
                    <a:lnTo>
                      <a:pt x="29" y="0"/>
                    </a:lnTo>
                    <a:lnTo>
                      <a:pt x="46" y="4"/>
                    </a:lnTo>
                    <a:lnTo>
                      <a:pt x="61" y="11"/>
                    </a:lnTo>
                    <a:close/>
                  </a:path>
                </a:pathLst>
              </a:custGeom>
              <a:solidFill>
                <a:srgbClr val="000000"/>
              </a:solidFill>
              <a:ln w="1588">
                <a:solidFill>
                  <a:srgbClr val="000000"/>
                </a:solidFill>
                <a:prstDash val="solid"/>
                <a:round/>
                <a:headEnd/>
                <a:tailEnd/>
              </a:ln>
            </p:spPr>
            <p:txBody>
              <a:bodyPr/>
              <a:lstStyle/>
              <a:p>
                <a:endParaRPr lang="en-AU"/>
              </a:p>
            </p:txBody>
          </p:sp>
          <p:sp>
            <p:nvSpPr>
              <p:cNvPr id="5734" name="Freeform 614"/>
              <p:cNvSpPr>
                <a:spLocks/>
              </p:cNvSpPr>
              <p:nvPr/>
            </p:nvSpPr>
            <p:spPr bwMode="auto">
              <a:xfrm>
                <a:off x="927" y="2981"/>
                <a:ext cx="23" cy="11"/>
              </a:xfrm>
              <a:custGeom>
                <a:avLst/>
                <a:gdLst>
                  <a:gd name="T0" fmla="*/ 46 w 46"/>
                  <a:gd name="T1" fmla="*/ 7 h 21"/>
                  <a:gd name="T2" fmla="*/ 32 w 46"/>
                  <a:gd name="T3" fmla="*/ 11 h 21"/>
                  <a:gd name="T4" fmla="*/ 26 w 46"/>
                  <a:gd name="T5" fmla="*/ 15 h 21"/>
                  <a:gd name="T6" fmla="*/ 26 w 46"/>
                  <a:gd name="T7" fmla="*/ 21 h 21"/>
                  <a:gd name="T8" fmla="*/ 0 w 46"/>
                  <a:gd name="T9" fmla="*/ 11 h 21"/>
                  <a:gd name="T10" fmla="*/ 3 w 46"/>
                  <a:gd name="T11" fmla="*/ 5 h 21"/>
                  <a:gd name="T12" fmla="*/ 15 w 46"/>
                  <a:gd name="T13" fmla="*/ 0 h 21"/>
                  <a:gd name="T14" fmla="*/ 23 w 46"/>
                  <a:gd name="T15" fmla="*/ 0 h 21"/>
                  <a:gd name="T16" fmla="*/ 44 w 46"/>
                  <a:gd name="T17" fmla="*/ 5 h 21"/>
                  <a:gd name="T18" fmla="*/ 46 w 46"/>
                  <a:gd name="T1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1">
                    <a:moveTo>
                      <a:pt x="46" y="7"/>
                    </a:moveTo>
                    <a:lnTo>
                      <a:pt x="32" y="11"/>
                    </a:lnTo>
                    <a:lnTo>
                      <a:pt x="26" y="15"/>
                    </a:lnTo>
                    <a:lnTo>
                      <a:pt x="26" y="21"/>
                    </a:lnTo>
                    <a:lnTo>
                      <a:pt x="0" y="11"/>
                    </a:lnTo>
                    <a:lnTo>
                      <a:pt x="3" y="5"/>
                    </a:lnTo>
                    <a:lnTo>
                      <a:pt x="15" y="0"/>
                    </a:lnTo>
                    <a:lnTo>
                      <a:pt x="23" y="0"/>
                    </a:lnTo>
                    <a:lnTo>
                      <a:pt x="44" y="5"/>
                    </a:lnTo>
                    <a:lnTo>
                      <a:pt x="46" y="7"/>
                    </a:lnTo>
                    <a:close/>
                  </a:path>
                </a:pathLst>
              </a:custGeom>
              <a:solidFill>
                <a:srgbClr val="ABABAB"/>
              </a:solidFill>
              <a:ln w="1588">
                <a:solidFill>
                  <a:srgbClr val="000000"/>
                </a:solidFill>
                <a:prstDash val="solid"/>
                <a:round/>
                <a:headEnd/>
                <a:tailEnd/>
              </a:ln>
            </p:spPr>
            <p:txBody>
              <a:bodyPr/>
              <a:lstStyle/>
              <a:p>
                <a:endParaRPr lang="en-AU"/>
              </a:p>
            </p:txBody>
          </p:sp>
          <p:sp>
            <p:nvSpPr>
              <p:cNvPr id="5735" name="Freeform 615"/>
              <p:cNvSpPr>
                <a:spLocks/>
              </p:cNvSpPr>
              <p:nvPr/>
            </p:nvSpPr>
            <p:spPr bwMode="auto">
              <a:xfrm>
                <a:off x="606" y="2981"/>
                <a:ext cx="356" cy="188"/>
              </a:xfrm>
              <a:custGeom>
                <a:avLst/>
                <a:gdLst>
                  <a:gd name="T0" fmla="*/ 711 w 711"/>
                  <a:gd name="T1" fmla="*/ 336 h 374"/>
                  <a:gd name="T2" fmla="*/ 710 w 711"/>
                  <a:gd name="T3" fmla="*/ 374 h 374"/>
                  <a:gd name="T4" fmla="*/ 687 w 711"/>
                  <a:gd name="T5" fmla="*/ 365 h 374"/>
                  <a:gd name="T6" fmla="*/ 396 w 711"/>
                  <a:gd name="T7" fmla="*/ 219 h 374"/>
                  <a:gd name="T8" fmla="*/ 2 w 711"/>
                  <a:gd name="T9" fmla="*/ 27 h 374"/>
                  <a:gd name="T10" fmla="*/ 0 w 711"/>
                  <a:gd name="T11" fmla="*/ 4 h 374"/>
                  <a:gd name="T12" fmla="*/ 4 w 711"/>
                  <a:gd name="T13" fmla="*/ 0 h 374"/>
                  <a:gd name="T14" fmla="*/ 520 w 711"/>
                  <a:gd name="T15" fmla="*/ 245 h 374"/>
                  <a:gd name="T16" fmla="*/ 711 w 711"/>
                  <a:gd name="T17" fmla="*/ 33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4">
                    <a:moveTo>
                      <a:pt x="711" y="336"/>
                    </a:moveTo>
                    <a:lnTo>
                      <a:pt x="710" y="374"/>
                    </a:lnTo>
                    <a:lnTo>
                      <a:pt x="687" y="365"/>
                    </a:lnTo>
                    <a:lnTo>
                      <a:pt x="396" y="219"/>
                    </a:lnTo>
                    <a:lnTo>
                      <a:pt x="2" y="27"/>
                    </a:lnTo>
                    <a:lnTo>
                      <a:pt x="0" y="4"/>
                    </a:lnTo>
                    <a:lnTo>
                      <a:pt x="4" y="0"/>
                    </a:lnTo>
                    <a:lnTo>
                      <a:pt x="520" y="245"/>
                    </a:lnTo>
                    <a:lnTo>
                      <a:pt x="711" y="336"/>
                    </a:lnTo>
                    <a:close/>
                  </a:path>
                </a:pathLst>
              </a:custGeom>
              <a:solidFill>
                <a:srgbClr val="000000"/>
              </a:solidFill>
              <a:ln w="1588">
                <a:solidFill>
                  <a:srgbClr val="000000"/>
                </a:solidFill>
                <a:prstDash val="solid"/>
                <a:round/>
                <a:headEnd/>
                <a:tailEnd/>
              </a:ln>
            </p:spPr>
            <p:txBody>
              <a:bodyPr/>
              <a:lstStyle/>
              <a:p>
                <a:endParaRPr lang="en-AU"/>
              </a:p>
            </p:txBody>
          </p:sp>
          <p:sp>
            <p:nvSpPr>
              <p:cNvPr id="5736" name="Freeform 616"/>
              <p:cNvSpPr>
                <a:spLocks/>
              </p:cNvSpPr>
              <p:nvPr/>
            </p:nvSpPr>
            <p:spPr bwMode="auto">
              <a:xfrm>
                <a:off x="609" y="2985"/>
                <a:ext cx="351" cy="182"/>
              </a:xfrm>
              <a:custGeom>
                <a:avLst/>
                <a:gdLst>
                  <a:gd name="T0" fmla="*/ 702 w 702"/>
                  <a:gd name="T1" fmla="*/ 331 h 363"/>
                  <a:gd name="T2" fmla="*/ 702 w 702"/>
                  <a:gd name="T3" fmla="*/ 363 h 363"/>
                  <a:gd name="T4" fmla="*/ 476 w 702"/>
                  <a:gd name="T5" fmla="*/ 252 h 363"/>
                  <a:gd name="T6" fmla="*/ 302 w 702"/>
                  <a:gd name="T7" fmla="*/ 166 h 363"/>
                  <a:gd name="T8" fmla="*/ 0 w 702"/>
                  <a:gd name="T9" fmla="*/ 18 h 363"/>
                  <a:gd name="T10" fmla="*/ 0 w 702"/>
                  <a:gd name="T11" fmla="*/ 0 h 363"/>
                  <a:gd name="T12" fmla="*/ 489 w 702"/>
                  <a:gd name="T13" fmla="*/ 231 h 363"/>
                  <a:gd name="T14" fmla="*/ 702 w 702"/>
                  <a:gd name="T15" fmla="*/ 331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2" h="363">
                    <a:moveTo>
                      <a:pt x="702" y="331"/>
                    </a:moveTo>
                    <a:lnTo>
                      <a:pt x="702" y="363"/>
                    </a:lnTo>
                    <a:lnTo>
                      <a:pt x="476" y="252"/>
                    </a:lnTo>
                    <a:lnTo>
                      <a:pt x="302" y="166"/>
                    </a:lnTo>
                    <a:lnTo>
                      <a:pt x="0" y="18"/>
                    </a:lnTo>
                    <a:lnTo>
                      <a:pt x="0" y="0"/>
                    </a:lnTo>
                    <a:lnTo>
                      <a:pt x="489" y="231"/>
                    </a:lnTo>
                    <a:lnTo>
                      <a:pt x="702" y="331"/>
                    </a:lnTo>
                    <a:close/>
                  </a:path>
                </a:pathLst>
              </a:custGeom>
              <a:solidFill>
                <a:srgbClr val="ABABAB"/>
              </a:solidFill>
              <a:ln w="1588">
                <a:solidFill>
                  <a:srgbClr val="000000"/>
                </a:solidFill>
                <a:prstDash val="solid"/>
                <a:round/>
                <a:headEnd/>
                <a:tailEnd/>
              </a:ln>
            </p:spPr>
            <p:txBody>
              <a:bodyPr/>
              <a:lstStyle/>
              <a:p>
                <a:endParaRPr lang="en-AU"/>
              </a:p>
            </p:txBody>
          </p:sp>
          <p:sp>
            <p:nvSpPr>
              <p:cNvPr id="5737" name="Freeform 617"/>
              <p:cNvSpPr>
                <a:spLocks/>
              </p:cNvSpPr>
              <p:nvPr/>
            </p:nvSpPr>
            <p:spPr bwMode="auto">
              <a:xfrm>
                <a:off x="610" y="2986"/>
                <a:ext cx="348" cy="177"/>
              </a:xfrm>
              <a:custGeom>
                <a:avLst/>
                <a:gdLst>
                  <a:gd name="T0" fmla="*/ 696 w 696"/>
                  <a:gd name="T1" fmla="*/ 332 h 354"/>
                  <a:gd name="T2" fmla="*/ 696 w 696"/>
                  <a:gd name="T3" fmla="*/ 350 h 354"/>
                  <a:gd name="T4" fmla="*/ 696 w 696"/>
                  <a:gd name="T5" fmla="*/ 354 h 354"/>
                  <a:gd name="T6" fmla="*/ 420 w 696"/>
                  <a:gd name="T7" fmla="*/ 219 h 354"/>
                  <a:gd name="T8" fmla="*/ 0 w 696"/>
                  <a:gd name="T9" fmla="*/ 14 h 354"/>
                  <a:gd name="T10" fmla="*/ 0 w 696"/>
                  <a:gd name="T11" fmla="*/ 0 h 354"/>
                  <a:gd name="T12" fmla="*/ 197 w 696"/>
                  <a:gd name="T13" fmla="*/ 94 h 354"/>
                  <a:gd name="T14" fmla="*/ 696 w 696"/>
                  <a:gd name="T15" fmla="*/ 332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6" h="354">
                    <a:moveTo>
                      <a:pt x="696" y="332"/>
                    </a:moveTo>
                    <a:lnTo>
                      <a:pt x="696" y="350"/>
                    </a:lnTo>
                    <a:lnTo>
                      <a:pt x="696" y="354"/>
                    </a:lnTo>
                    <a:lnTo>
                      <a:pt x="420" y="219"/>
                    </a:lnTo>
                    <a:lnTo>
                      <a:pt x="0" y="14"/>
                    </a:lnTo>
                    <a:lnTo>
                      <a:pt x="0" y="0"/>
                    </a:lnTo>
                    <a:lnTo>
                      <a:pt x="197" y="94"/>
                    </a:lnTo>
                    <a:lnTo>
                      <a:pt x="696" y="332"/>
                    </a:lnTo>
                    <a:close/>
                  </a:path>
                </a:pathLst>
              </a:custGeom>
              <a:solidFill>
                <a:srgbClr val="000000"/>
              </a:solidFill>
              <a:ln w="1588">
                <a:solidFill>
                  <a:srgbClr val="000000"/>
                </a:solidFill>
                <a:prstDash val="solid"/>
                <a:round/>
                <a:headEnd/>
                <a:tailEnd/>
              </a:ln>
            </p:spPr>
            <p:txBody>
              <a:bodyPr/>
              <a:lstStyle/>
              <a:p>
                <a:endParaRPr lang="en-AU"/>
              </a:p>
            </p:txBody>
          </p:sp>
          <p:sp>
            <p:nvSpPr>
              <p:cNvPr id="5738" name="Freeform 618"/>
              <p:cNvSpPr>
                <a:spLocks/>
              </p:cNvSpPr>
              <p:nvPr/>
            </p:nvSpPr>
            <p:spPr bwMode="auto">
              <a:xfrm>
                <a:off x="942" y="2987"/>
                <a:ext cx="15" cy="4"/>
              </a:xfrm>
              <a:custGeom>
                <a:avLst/>
                <a:gdLst>
                  <a:gd name="T0" fmla="*/ 31 w 31"/>
                  <a:gd name="T1" fmla="*/ 4 h 8"/>
                  <a:gd name="T2" fmla="*/ 29 w 31"/>
                  <a:gd name="T3" fmla="*/ 6 h 8"/>
                  <a:gd name="T4" fmla="*/ 0 w 31"/>
                  <a:gd name="T5" fmla="*/ 8 h 8"/>
                  <a:gd name="T6" fmla="*/ 2 w 31"/>
                  <a:gd name="T7" fmla="*/ 4 h 8"/>
                  <a:gd name="T8" fmla="*/ 16 w 31"/>
                  <a:gd name="T9" fmla="*/ 0 h 8"/>
                  <a:gd name="T10" fmla="*/ 19 w 31"/>
                  <a:gd name="T11" fmla="*/ 0 h 8"/>
                  <a:gd name="T12" fmla="*/ 27 w 31"/>
                  <a:gd name="T13" fmla="*/ 0 h 8"/>
                  <a:gd name="T14" fmla="*/ 31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31" y="4"/>
                    </a:moveTo>
                    <a:lnTo>
                      <a:pt x="29" y="6"/>
                    </a:lnTo>
                    <a:lnTo>
                      <a:pt x="0" y="8"/>
                    </a:lnTo>
                    <a:lnTo>
                      <a:pt x="2" y="4"/>
                    </a:lnTo>
                    <a:lnTo>
                      <a:pt x="16" y="0"/>
                    </a:lnTo>
                    <a:lnTo>
                      <a:pt x="19" y="0"/>
                    </a:lnTo>
                    <a:lnTo>
                      <a:pt x="27" y="0"/>
                    </a:lnTo>
                    <a:lnTo>
                      <a:pt x="31" y="4"/>
                    </a:lnTo>
                    <a:close/>
                  </a:path>
                </a:pathLst>
              </a:custGeom>
              <a:solidFill>
                <a:srgbClr val="838383"/>
              </a:solidFill>
              <a:ln w="1588">
                <a:solidFill>
                  <a:srgbClr val="000000"/>
                </a:solidFill>
                <a:prstDash val="solid"/>
                <a:round/>
                <a:headEnd/>
                <a:tailEnd/>
              </a:ln>
            </p:spPr>
            <p:txBody>
              <a:bodyPr/>
              <a:lstStyle/>
              <a:p>
                <a:endParaRPr lang="en-AU"/>
              </a:p>
            </p:txBody>
          </p:sp>
          <p:sp>
            <p:nvSpPr>
              <p:cNvPr id="5739" name="Freeform 619"/>
              <p:cNvSpPr>
                <a:spLocks/>
              </p:cNvSpPr>
              <p:nvPr/>
            </p:nvSpPr>
            <p:spPr bwMode="auto">
              <a:xfrm>
                <a:off x="612" y="2988"/>
                <a:ext cx="4" cy="5"/>
              </a:xfrm>
              <a:custGeom>
                <a:avLst/>
                <a:gdLst>
                  <a:gd name="T0" fmla="*/ 5 w 7"/>
                  <a:gd name="T1" fmla="*/ 10 h 10"/>
                  <a:gd name="T2" fmla="*/ 0 w 7"/>
                  <a:gd name="T3" fmla="*/ 8 h 10"/>
                  <a:gd name="T4" fmla="*/ 0 w 7"/>
                  <a:gd name="T5" fmla="*/ 0 h 10"/>
                  <a:gd name="T6" fmla="*/ 7 w 7"/>
                  <a:gd name="T7" fmla="*/ 6 h 10"/>
                  <a:gd name="T8" fmla="*/ 5 w 7"/>
                  <a:gd name="T9" fmla="*/ 10 h 10"/>
                </a:gdLst>
                <a:ahLst/>
                <a:cxnLst>
                  <a:cxn ang="0">
                    <a:pos x="T0" y="T1"/>
                  </a:cxn>
                  <a:cxn ang="0">
                    <a:pos x="T2" y="T3"/>
                  </a:cxn>
                  <a:cxn ang="0">
                    <a:pos x="T4" y="T5"/>
                  </a:cxn>
                  <a:cxn ang="0">
                    <a:pos x="T6" y="T7"/>
                  </a:cxn>
                  <a:cxn ang="0">
                    <a:pos x="T8" y="T9"/>
                  </a:cxn>
                </a:cxnLst>
                <a:rect l="0" t="0" r="r" b="b"/>
                <a:pathLst>
                  <a:path w="7" h="10">
                    <a:moveTo>
                      <a:pt x="5" y="10"/>
                    </a:moveTo>
                    <a:lnTo>
                      <a:pt x="0" y="8"/>
                    </a:lnTo>
                    <a:lnTo>
                      <a:pt x="0" y="0"/>
                    </a:lnTo>
                    <a:lnTo>
                      <a:pt x="7" y="6"/>
                    </a:lnTo>
                    <a:lnTo>
                      <a:pt x="5" y="10"/>
                    </a:lnTo>
                    <a:close/>
                  </a:path>
                </a:pathLst>
              </a:custGeom>
              <a:solidFill>
                <a:srgbClr val="C2E3FF"/>
              </a:solidFill>
              <a:ln w="1588">
                <a:solidFill>
                  <a:srgbClr val="C2E3FF"/>
                </a:solidFill>
                <a:prstDash val="solid"/>
                <a:round/>
                <a:headEnd/>
                <a:tailEnd/>
              </a:ln>
            </p:spPr>
            <p:txBody>
              <a:bodyPr/>
              <a:lstStyle/>
              <a:p>
                <a:endParaRPr lang="en-AU"/>
              </a:p>
            </p:txBody>
          </p:sp>
          <p:sp>
            <p:nvSpPr>
              <p:cNvPr id="5740" name="Freeform 620"/>
              <p:cNvSpPr>
                <a:spLocks/>
              </p:cNvSpPr>
              <p:nvPr/>
            </p:nvSpPr>
            <p:spPr bwMode="auto">
              <a:xfrm>
                <a:off x="1156" y="2992"/>
                <a:ext cx="182" cy="31"/>
              </a:xfrm>
              <a:custGeom>
                <a:avLst/>
                <a:gdLst>
                  <a:gd name="T0" fmla="*/ 365 w 365"/>
                  <a:gd name="T1" fmla="*/ 2 h 61"/>
                  <a:gd name="T2" fmla="*/ 220 w 365"/>
                  <a:gd name="T3" fmla="*/ 25 h 61"/>
                  <a:gd name="T4" fmla="*/ 4 w 365"/>
                  <a:gd name="T5" fmla="*/ 61 h 61"/>
                  <a:gd name="T6" fmla="*/ 0 w 365"/>
                  <a:gd name="T7" fmla="*/ 61 h 61"/>
                  <a:gd name="T8" fmla="*/ 2 w 365"/>
                  <a:gd name="T9" fmla="*/ 56 h 61"/>
                  <a:gd name="T10" fmla="*/ 25 w 365"/>
                  <a:gd name="T11" fmla="*/ 52 h 61"/>
                  <a:gd name="T12" fmla="*/ 361 w 365"/>
                  <a:gd name="T13" fmla="*/ 0 h 61"/>
                  <a:gd name="T14" fmla="*/ 365 w 365"/>
                  <a:gd name="T15" fmla="*/ 0 h 61"/>
                  <a:gd name="T16" fmla="*/ 365 w 365"/>
                  <a:gd name="T17"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61">
                    <a:moveTo>
                      <a:pt x="365" y="2"/>
                    </a:moveTo>
                    <a:lnTo>
                      <a:pt x="220" y="25"/>
                    </a:lnTo>
                    <a:lnTo>
                      <a:pt x="4" y="61"/>
                    </a:lnTo>
                    <a:lnTo>
                      <a:pt x="0" y="61"/>
                    </a:lnTo>
                    <a:lnTo>
                      <a:pt x="2" y="56"/>
                    </a:lnTo>
                    <a:lnTo>
                      <a:pt x="25" y="52"/>
                    </a:lnTo>
                    <a:lnTo>
                      <a:pt x="361" y="0"/>
                    </a:lnTo>
                    <a:lnTo>
                      <a:pt x="365" y="0"/>
                    </a:lnTo>
                    <a:lnTo>
                      <a:pt x="365" y="2"/>
                    </a:lnTo>
                    <a:close/>
                  </a:path>
                </a:pathLst>
              </a:custGeom>
              <a:solidFill>
                <a:srgbClr val="595959"/>
              </a:solidFill>
              <a:ln w="1588">
                <a:solidFill>
                  <a:srgbClr val="000000"/>
                </a:solidFill>
                <a:prstDash val="solid"/>
                <a:round/>
                <a:headEnd/>
                <a:tailEnd/>
              </a:ln>
            </p:spPr>
            <p:txBody>
              <a:bodyPr/>
              <a:lstStyle/>
              <a:p>
                <a:endParaRPr lang="en-AU"/>
              </a:p>
            </p:txBody>
          </p:sp>
          <p:sp>
            <p:nvSpPr>
              <p:cNvPr id="5741" name="Freeform 621"/>
              <p:cNvSpPr>
                <a:spLocks/>
              </p:cNvSpPr>
              <p:nvPr/>
            </p:nvSpPr>
            <p:spPr bwMode="auto">
              <a:xfrm>
                <a:off x="618" y="2992"/>
                <a:ext cx="3" cy="4"/>
              </a:xfrm>
              <a:custGeom>
                <a:avLst/>
                <a:gdLst>
                  <a:gd name="T0" fmla="*/ 8 w 8"/>
                  <a:gd name="T1" fmla="*/ 6 h 8"/>
                  <a:gd name="T2" fmla="*/ 8 w 8"/>
                  <a:gd name="T3" fmla="*/ 8 h 8"/>
                  <a:gd name="T4" fmla="*/ 0 w 8"/>
                  <a:gd name="T5" fmla="*/ 4 h 8"/>
                  <a:gd name="T6" fmla="*/ 0 w 8"/>
                  <a:gd name="T7" fmla="*/ 0 h 8"/>
                  <a:gd name="T8" fmla="*/ 8 w 8"/>
                  <a:gd name="T9" fmla="*/ 2 h 8"/>
                  <a:gd name="T10" fmla="*/ 8 w 8"/>
                  <a:gd name="T11" fmla="*/ 6 h 8"/>
                </a:gdLst>
                <a:ahLst/>
                <a:cxnLst>
                  <a:cxn ang="0">
                    <a:pos x="T0" y="T1"/>
                  </a:cxn>
                  <a:cxn ang="0">
                    <a:pos x="T2" y="T3"/>
                  </a:cxn>
                  <a:cxn ang="0">
                    <a:pos x="T4" y="T5"/>
                  </a:cxn>
                  <a:cxn ang="0">
                    <a:pos x="T6" y="T7"/>
                  </a:cxn>
                  <a:cxn ang="0">
                    <a:pos x="T8" y="T9"/>
                  </a:cxn>
                  <a:cxn ang="0">
                    <a:pos x="T10" y="T11"/>
                  </a:cxn>
                </a:cxnLst>
                <a:rect l="0" t="0" r="r" b="b"/>
                <a:pathLst>
                  <a:path w="8" h="8">
                    <a:moveTo>
                      <a:pt x="8" y="6"/>
                    </a:moveTo>
                    <a:lnTo>
                      <a:pt x="8" y="8"/>
                    </a:lnTo>
                    <a:lnTo>
                      <a:pt x="0" y="4"/>
                    </a:lnTo>
                    <a:lnTo>
                      <a:pt x="0" y="0"/>
                    </a:lnTo>
                    <a:lnTo>
                      <a:pt x="8" y="2"/>
                    </a:lnTo>
                    <a:lnTo>
                      <a:pt x="8" y="6"/>
                    </a:lnTo>
                    <a:close/>
                  </a:path>
                </a:pathLst>
              </a:custGeom>
              <a:solidFill>
                <a:srgbClr val="C2E3FF"/>
              </a:solidFill>
              <a:ln w="1588">
                <a:solidFill>
                  <a:srgbClr val="C2E3FF"/>
                </a:solidFill>
                <a:prstDash val="solid"/>
                <a:round/>
                <a:headEnd/>
                <a:tailEnd/>
              </a:ln>
            </p:spPr>
            <p:txBody>
              <a:bodyPr/>
              <a:lstStyle/>
              <a:p>
                <a:endParaRPr lang="en-AU"/>
              </a:p>
            </p:txBody>
          </p:sp>
          <p:sp>
            <p:nvSpPr>
              <p:cNvPr id="5742" name="Freeform 622"/>
              <p:cNvSpPr>
                <a:spLocks/>
              </p:cNvSpPr>
              <p:nvPr/>
            </p:nvSpPr>
            <p:spPr bwMode="auto">
              <a:xfrm>
                <a:off x="624" y="2995"/>
                <a:ext cx="4" cy="5"/>
              </a:xfrm>
              <a:custGeom>
                <a:avLst/>
                <a:gdLst>
                  <a:gd name="T0" fmla="*/ 8 w 8"/>
                  <a:gd name="T1" fmla="*/ 5 h 9"/>
                  <a:gd name="T2" fmla="*/ 8 w 8"/>
                  <a:gd name="T3" fmla="*/ 9 h 9"/>
                  <a:gd name="T4" fmla="*/ 0 w 8"/>
                  <a:gd name="T5" fmla="*/ 5 h 9"/>
                  <a:gd name="T6" fmla="*/ 0 w 8"/>
                  <a:gd name="T7" fmla="*/ 0 h 9"/>
                  <a:gd name="T8" fmla="*/ 6 w 8"/>
                  <a:gd name="T9" fmla="*/ 2 h 9"/>
                  <a:gd name="T10" fmla="*/ 8 w 8"/>
                  <a:gd name="T11" fmla="*/ 5 h 9"/>
                </a:gdLst>
                <a:ahLst/>
                <a:cxnLst>
                  <a:cxn ang="0">
                    <a:pos x="T0" y="T1"/>
                  </a:cxn>
                  <a:cxn ang="0">
                    <a:pos x="T2" y="T3"/>
                  </a:cxn>
                  <a:cxn ang="0">
                    <a:pos x="T4" y="T5"/>
                  </a:cxn>
                  <a:cxn ang="0">
                    <a:pos x="T6" y="T7"/>
                  </a:cxn>
                  <a:cxn ang="0">
                    <a:pos x="T8" y="T9"/>
                  </a:cxn>
                  <a:cxn ang="0">
                    <a:pos x="T10" y="T11"/>
                  </a:cxn>
                </a:cxnLst>
                <a:rect l="0" t="0" r="r" b="b"/>
                <a:pathLst>
                  <a:path w="8" h="9">
                    <a:moveTo>
                      <a:pt x="8" y="5"/>
                    </a:moveTo>
                    <a:lnTo>
                      <a:pt x="8" y="9"/>
                    </a:lnTo>
                    <a:lnTo>
                      <a:pt x="0" y="5"/>
                    </a:lnTo>
                    <a:lnTo>
                      <a:pt x="0" y="0"/>
                    </a:lnTo>
                    <a:lnTo>
                      <a:pt x="6" y="2"/>
                    </a:lnTo>
                    <a:lnTo>
                      <a:pt x="8" y="5"/>
                    </a:lnTo>
                    <a:close/>
                  </a:path>
                </a:pathLst>
              </a:custGeom>
              <a:solidFill>
                <a:srgbClr val="C2E3FF"/>
              </a:solidFill>
              <a:ln w="1588">
                <a:solidFill>
                  <a:srgbClr val="C2E3FF"/>
                </a:solidFill>
                <a:prstDash val="solid"/>
                <a:round/>
                <a:headEnd/>
                <a:tailEnd/>
              </a:ln>
            </p:spPr>
            <p:txBody>
              <a:bodyPr/>
              <a:lstStyle/>
              <a:p>
                <a:endParaRPr lang="en-AU"/>
              </a:p>
            </p:txBody>
          </p:sp>
          <p:sp>
            <p:nvSpPr>
              <p:cNvPr id="5743" name="Freeform 623"/>
              <p:cNvSpPr>
                <a:spLocks/>
              </p:cNvSpPr>
              <p:nvPr/>
            </p:nvSpPr>
            <p:spPr bwMode="auto">
              <a:xfrm>
                <a:off x="630" y="2998"/>
                <a:ext cx="5" cy="4"/>
              </a:xfrm>
              <a:custGeom>
                <a:avLst/>
                <a:gdLst>
                  <a:gd name="T0" fmla="*/ 9 w 9"/>
                  <a:gd name="T1" fmla="*/ 10 h 10"/>
                  <a:gd name="T2" fmla="*/ 0 w 9"/>
                  <a:gd name="T3" fmla="*/ 6 h 10"/>
                  <a:gd name="T4" fmla="*/ 0 w 9"/>
                  <a:gd name="T5" fmla="*/ 4 h 10"/>
                  <a:gd name="T6" fmla="*/ 0 w 9"/>
                  <a:gd name="T7" fmla="*/ 0 h 10"/>
                  <a:gd name="T8" fmla="*/ 9 w 9"/>
                  <a:gd name="T9" fmla="*/ 4 h 10"/>
                  <a:gd name="T10" fmla="*/ 9 w 9"/>
                  <a:gd name="T11" fmla="*/ 10 h 10"/>
                </a:gdLst>
                <a:ahLst/>
                <a:cxnLst>
                  <a:cxn ang="0">
                    <a:pos x="T0" y="T1"/>
                  </a:cxn>
                  <a:cxn ang="0">
                    <a:pos x="T2" y="T3"/>
                  </a:cxn>
                  <a:cxn ang="0">
                    <a:pos x="T4" y="T5"/>
                  </a:cxn>
                  <a:cxn ang="0">
                    <a:pos x="T6" y="T7"/>
                  </a:cxn>
                  <a:cxn ang="0">
                    <a:pos x="T8" y="T9"/>
                  </a:cxn>
                  <a:cxn ang="0">
                    <a:pos x="T10" y="T11"/>
                  </a:cxn>
                </a:cxnLst>
                <a:rect l="0" t="0" r="r" b="b"/>
                <a:pathLst>
                  <a:path w="9" h="10">
                    <a:moveTo>
                      <a:pt x="9" y="10"/>
                    </a:moveTo>
                    <a:lnTo>
                      <a:pt x="0" y="6"/>
                    </a:lnTo>
                    <a:lnTo>
                      <a:pt x="0" y="4"/>
                    </a:lnTo>
                    <a:lnTo>
                      <a:pt x="0" y="0"/>
                    </a:lnTo>
                    <a:lnTo>
                      <a:pt x="9" y="4"/>
                    </a:lnTo>
                    <a:lnTo>
                      <a:pt x="9" y="10"/>
                    </a:lnTo>
                    <a:close/>
                  </a:path>
                </a:pathLst>
              </a:custGeom>
              <a:solidFill>
                <a:srgbClr val="C2E3FF"/>
              </a:solidFill>
              <a:ln w="1588">
                <a:solidFill>
                  <a:srgbClr val="C2E3FF"/>
                </a:solidFill>
                <a:prstDash val="solid"/>
                <a:round/>
                <a:headEnd/>
                <a:tailEnd/>
              </a:ln>
            </p:spPr>
            <p:txBody>
              <a:bodyPr/>
              <a:lstStyle/>
              <a:p>
                <a:endParaRPr lang="en-AU"/>
              </a:p>
            </p:txBody>
          </p:sp>
          <p:sp>
            <p:nvSpPr>
              <p:cNvPr id="5744" name="Freeform 624"/>
              <p:cNvSpPr>
                <a:spLocks/>
              </p:cNvSpPr>
              <p:nvPr/>
            </p:nvSpPr>
            <p:spPr bwMode="auto">
              <a:xfrm>
                <a:off x="636" y="3001"/>
                <a:ext cx="5" cy="4"/>
              </a:xfrm>
              <a:custGeom>
                <a:avLst/>
                <a:gdLst>
                  <a:gd name="T0" fmla="*/ 12 w 12"/>
                  <a:gd name="T1" fmla="*/ 6 h 10"/>
                  <a:gd name="T2" fmla="*/ 12 w 12"/>
                  <a:gd name="T3" fmla="*/ 10 h 10"/>
                  <a:gd name="T4" fmla="*/ 2 w 12"/>
                  <a:gd name="T5" fmla="*/ 8 h 10"/>
                  <a:gd name="T6" fmla="*/ 0 w 12"/>
                  <a:gd name="T7" fmla="*/ 6 h 10"/>
                  <a:gd name="T8" fmla="*/ 2 w 12"/>
                  <a:gd name="T9" fmla="*/ 0 h 10"/>
                  <a:gd name="T10" fmla="*/ 10 w 12"/>
                  <a:gd name="T11" fmla="*/ 4 h 10"/>
                  <a:gd name="T12" fmla="*/ 12 w 12"/>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2" y="6"/>
                    </a:moveTo>
                    <a:lnTo>
                      <a:pt x="12" y="10"/>
                    </a:lnTo>
                    <a:lnTo>
                      <a:pt x="2" y="8"/>
                    </a:lnTo>
                    <a:lnTo>
                      <a:pt x="0" y="6"/>
                    </a:lnTo>
                    <a:lnTo>
                      <a:pt x="2" y="0"/>
                    </a:lnTo>
                    <a:lnTo>
                      <a:pt x="10" y="4"/>
                    </a:lnTo>
                    <a:lnTo>
                      <a:pt x="12" y="6"/>
                    </a:lnTo>
                    <a:close/>
                  </a:path>
                </a:pathLst>
              </a:custGeom>
              <a:solidFill>
                <a:srgbClr val="C2E3FF"/>
              </a:solidFill>
              <a:ln w="1588">
                <a:solidFill>
                  <a:srgbClr val="C2E3FF"/>
                </a:solidFill>
                <a:prstDash val="solid"/>
                <a:round/>
                <a:headEnd/>
                <a:tailEnd/>
              </a:ln>
            </p:spPr>
            <p:txBody>
              <a:bodyPr/>
              <a:lstStyle/>
              <a:p>
                <a:endParaRPr lang="en-AU"/>
              </a:p>
            </p:txBody>
          </p:sp>
          <p:sp>
            <p:nvSpPr>
              <p:cNvPr id="5745" name="Freeform 625"/>
              <p:cNvSpPr>
                <a:spLocks/>
              </p:cNvSpPr>
              <p:nvPr/>
            </p:nvSpPr>
            <p:spPr bwMode="auto">
              <a:xfrm>
                <a:off x="1139" y="3001"/>
                <a:ext cx="19" cy="22"/>
              </a:xfrm>
              <a:custGeom>
                <a:avLst/>
                <a:gdLst>
                  <a:gd name="T0" fmla="*/ 39 w 39"/>
                  <a:gd name="T1" fmla="*/ 31 h 44"/>
                  <a:gd name="T2" fmla="*/ 35 w 39"/>
                  <a:gd name="T3" fmla="*/ 35 h 44"/>
                  <a:gd name="T4" fmla="*/ 29 w 39"/>
                  <a:gd name="T5" fmla="*/ 42 h 44"/>
                  <a:gd name="T6" fmla="*/ 29 w 39"/>
                  <a:gd name="T7" fmla="*/ 44 h 44"/>
                  <a:gd name="T8" fmla="*/ 8 w 39"/>
                  <a:gd name="T9" fmla="*/ 39 h 44"/>
                  <a:gd name="T10" fmla="*/ 0 w 39"/>
                  <a:gd name="T11" fmla="*/ 25 h 44"/>
                  <a:gd name="T12" fmla="*/ 2 w 39"/>
                  <a:gd name="T13" fmla="*/ 0 h 44"/>
                  <a:gd name="T14" fmla="*/ 37 w 39"/>
                  <a:gd name="T15" fmla="*/ 10 h 44"/>
                  <a:gd name="T16" fmla="*/ 39 w 39"/>
                  <a:gd name="T17"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4">
                    <a:moveTo>
                      <a:pt x="39" y="31"/>
                    </a:moveTo>
                    <a:lnTo>
                      <a:pt x="35" y="35"/>
                    </a:lnTo>
                    <a:lnTo>
                      <a:pt x="29" y="42"/>
                    </a:lnTo>
                    <a:lnTo>
                      <a:pt x="29" y="44"/>
                    </a:lnTo>
                    <a:lnTo>
                      <a:pt x="8" y="39"/>
                    </a:lnTo>
                    <a:lnTo>
                      <a:pt x="0" y="25"/>
                    </a:lnTo>
                    <a:lnTo>
                      <a:pt x="2" y="0"/>
                    </a:lnTo>
                    <a:lnTo>
                      <a:pt x="37" y="10"/>
                    </a:lnTo>
                    <a:lnTo>
                      <a:pt x="39" y="31"/>
                    </a:lnTo>
                    <a:close/>
                  </a:path>
                </a:pathLst>
              </a:custGeom>
              <a:solidFill>
                <a:srgbClr val="D9D9D9"/>
              </a:solidFill>
              <a:ln w="1588">
                <a:solidFill>
                  <a:srgbClr val="000000"/>
                </a:solidFill>
                <a:prstDash val="solid"/>
                <a:round/>
                <a:headEnd/>
                <a:tailEnd/>
              </a:ln>
            </p:spPr>
            <p:txBody>
              <a:bodyPr/>
              <a:lstStyle/>
              <a:p>
                <a:endParaRPr lang="en-AU"/>
              </a:p>
            </p:txBody>
          </p:sp>
          <p:sp>
            <p:nvSpPr>
              <p:cNvPr id="5746" name="Freeform 626"/>
              <p:cNvSpPr>
                <a:spLocks/>
              </p:cNvSpPr>
              <p:nvPr/>
            </p:nvSpPr>
            <p:spPr bwMode="auto">
              <a:xfrm>
                <a:off x="643" y="3004"/>
                <a:ext cx="4" cy="4"/>
              </a:xfrm>
              <a:custGeom>
                <a:avLst/>
                <a:gdLst>
                  <a:gd name="T0" fmla="*/ 7 w 7"/>
                  <a:gd name="T1" fmla="*/ 4 h 7"/>
                  <a:gd name="T2" fmla="*/ 7 w 7"/>
                  <a:gd name="T3" fmla="*/ 7 h 7"/>
                  <a:gd name="T4" fmla="*/ 2 w 7"/>
                  <a:gd name="T5" fmla="*/ 6 h 7"/>
                  <a:gd name="T6" fmla="*/ 0 w 7"/>
                  <a:gd name="T7" fmla="*/ 4 h 7"/>
                  <a:gd name="T8" fmla="*/ 0 w 7"/>
                  <a:gd name="T9" fmla="*/ 0 h 7"/>
                  <a:gd name="T10" fmla="*/ 7 w 7"/>
                  <a:gd name="T11" fmla="*/ 2 h 7"/>
                  <a:gd name="T12" fmla="*/ 7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4"/>
                    </a:moveTo>
                    <a:lnTo>
                      <a:pt x="7" y="7"/>
                    </a:lnTo>
                    <a:lnTo>
                      <a:pt x="2" y="6"/>
                    </a:lnTo>
                    <a:lnTo>
                      <a:pt x="0" y="4"/>
                    </a:lnTo>
                    <a:lnTo>
                      <a:pt x="0" y="0"/>
                    </a:lnTo>
                    <a:lnTo>
                      <a:pt x="7" y="2"/>
                    </a:lnTo>
                    <a:lnTo>
                      <a:pt x="7" y="4"/>
                    </a:lnTo>
                    <a:close/>
                  </a:path>
                </a:pathLst>
              </a:custGeom>
              <a:solidFill>
                <a:srgbClr val="C2E3FF"/>
              </a:solidFill>
              <a:ln w="1588">
                <a:solidFill>
                  <a:srgbClr val="C2E3FF"/>
                </a:solidFill>
                <a:prstDash val="solid"/>
                <a:round/>
                <a:headEnd/>
                <a:tailEnd/>
              </a:ln>
            </p:spPr>
            <p:txBody>
              <a:bodyPr/>
              <a:lstStyle/>
              <a:p>
                <a:endParaRPr lang="en-AU"/>
              </a:p>
            </p:txBody>
          </p:sp>
          <p:sp>
            <p:nvSpPr>
              <p:cNvPr id="5747" name="Freeform 627"/>
              <p:cNvSpPr>
                <a:spLocks/>
              </p:cNvSpPr>
              <p:nvPr/>
            </p:nvSpPr>
            <p:spPr bwMode="auto">
              <a:xfrm>
                <a:off x="507" y="3004"/>
                <a:ext cx="158" cy="100"/>
              </a:xfrm>
              <a:custGeom>
                <a:avLst/>
                <a:gdLst>
                  <a:gd name="T0" fmla="*/ 297 w 318"/>
                  <a:gd name="T1" fmla="*/ 199 h 199"/>
                  <a:gd name="T2" fmla="*/ 0 w 318"/>
                  <a:gd name="T3" fmla="*/ 15 h 199"/>
                  <a:gd name="T4" fmla="*/ 0 w 318"/>
                  <a:gd name="T5" fmla="*/ 0 h 199"/>
                  <a:gd name="T6" fmla="*/ 318 w 318"/>
                  <a:gd name="T7" fmla="*/ 192 h 199"/>
                  <a:gd name="T8" fmla="*/ 297 w 318"/>
                  <a:gd name="T9" fmla="*/ 199 h 199"/>
                </a:gdLst>
                <a:ahLst/>
                <a:cxnLst>
                  <a:cxn ang="0">
                    <a:pos x="T0" y="T1"/>
                  </a:cxn>
                  <a:cxn ang="0">
                    <a:pos x="T2" y="T3"/>
                  </a:cxn>
                  <a:cxn ang="0">
                    <a:pos x="T4" y="T5"/>
                  </a:cxn>
                  <a:cxn ang="0">
                    <a:pos x="T6" y="T7"/>
                  </a:cxn>
                  <a:cxn ang="0">
                    <a:pos x="T8" y="T9"/>
                  </a:cxn>
                </a:cxnLst>
                <a:rect l="0" t="0" r="r" b="b"/>
                <a:pathLst>
                  <a:path w="318" h="199">
                    <a:moveTo>
                      <a:pt x="297" y="199"/>
                    </a:moveTo>
                    <a:lnTo>
                      <a:pt x="0" y="15"/>
                    </a:lnTo>
                    <a:lnTo>
                      <a:pt x="0" y="0"/>
                    </a:lnTo>
                    <a:lnTo>
                      <a:pt x="318" y="192"/>
                    </a:lnTo>
                    <a:lnTo>
                      <a:pt x="297" y="199"/>
                    </a:lnTo>
                    <a:close/>
                  </a:path>
                </a:pathLst>
              </a:custGeom>
              <a:solidFill>
                <a:srgbClr val="D9D9D9"/>
              </a:solidFill>
              <a:ln w="1588">
                <a:solidFill>
                  <a:srgbClr val="000000"/>
                </a:solidFill>
                <a:prstDash val="solid"/>
                <a:round/>
                <a:headEnd/>
                <a:tailEnd/>
              </a:ln>
            </p:spPr>
            <p:txBody>
              <a:bodyPr/>
              <a:lstStyle/>
              <a:p>
                <a:endParaRPr lang="en-AU"/>
              </a:p>
            </p:txBody>
          </p:sp>
          <p:sp>
            <p:nvSpPr>
              <p:cNvPr id="5748" name="Freeform 628"/>
              <p:cNvSpPr>
                <a:spLocks/>
              </p:cNvSpPr>
              <p:nvPr/>
            </p:nvSpPr>
            <p:spPr bwMode="auto">
              <a:xfrm>
                <a:off x="649" y="3006"/>
                <a:ext cx="5" cy="6"/>
              </a:xfrm>
              <a:custGeom>
                <a:avLst/>
                <a:gdLst>
                  <a:gd name="T0" fmla="*/ 10 w 10"/>
                  <a:gd name="T1" fmla="*/ 9 h 11"/>
                  <a:gd name="T2" fmla="*/ 10 w 10"/>
                  <a:gd name="T3" fmla="*/ 11 h 11"/>
                  <a:gd name="T4" fmla="*/ 0 w 10"/>
                  <a:gd name="T5" fmla="*/ 7 h 11"/>
                  <a:gd name="T6" fmla="*/ 0 w 10"/>
                  <a:gd name="T7" fmla="*/ 0 h 11"/>
                  <a:gd name="T8" fmla="*/ 10 w 10"/>
                  <a:gd name="T9" fmla="*/ 3 h 11"/>
                  <a:gd name="T10" fmla="*/ 10 w 10"/>
                  <a:gd name="T11" fmla="*/ 9 h 11"/>
                </a:gdLst>
                <a:ahLst/>
                <a:cxnLst>
                  <a:cxn ang="0">
                    <a:pos x="T0" y="T1"/>
                  </a:cxn>
                  <a:cxn ang="0">
                    <a:pos x="T2" y="T3"/>
                  </a:cxn>
                  <a:cxn ang="0">
                    <a:pos x="T4" y="T5"/>
                  </a:cxn>
                  <a:cxn ang="0">
                    <a:pos x="T6" y="T7"/>
                  </a:cxn>
                  <a:cxn ang="0">
                    <a:pos x="T8" y="T9"/>
                  </a:cxn>
                  <a:cxn ang="0">
                    <a:pos x="T10" y="T11"/>
                  </a:cxn>
                </a:cxnLst>
                <a:rect l="0" t="0" r="r" b="b"/>
                <a:pathLst>
                  <a:path w="10" h="11">
                    <a:moveTo>
                      <a:pt x="10" y="9"/>
                    </a:moveTo>
                    <a:lnTo>
                      <a:pt x="10" y="11"/>
                    </a:lnTo>
                    <a:lnTo>
                      <a:pt x="0" y="7"/>
                    </a:lnTo>
                    <a:lnTo>
                      <a:pt x="0" y="0"/>
                    </a:lnTo>
                    <a:lnTo>
                      <a:pt x="10" y="3"/>
                    </a:lnTo>
                    <a:lnTo>
                      <a:pt x="10" y="9"/>
                    </a:lnTo>
                    <a:close/>
                  </a:path>
                </a:pathLst>
              </a:custGeom>
              <a:solidFill>
                <a:srgbClr val="C2E3FF"/>
              </a:solidFill>
              <a:ln w="1588">
                <a:solidFill>
                  <a:srgbClr val="C2E3FF"/>
                </a:solidFill>
                <a:prstDash val="solid"/>
                <a:round/>
                <a:headEnd/>
                <a:tailEnd/>
              </a:ln>
            </p:spPr>
            <p:txBody>
              <a:bodyPr/>
              <a:lstStyle/>
              <a:p>
                <a:endParaRPr lang="en-AU"/>
              </a:p>
            </p:txBody>
          </p:sp>
          <p:sp>
            <p:nvSpPr>
              <p:cNvPr id="5749" name="Freeform 629"/>
              <p:cNvSpPr>
                <a:spLocks/>
              </p:cNvSpPr>
              <p:nvPr/>
            </p:nvSpPr>
            <p:spPr bwMode="auto">
              <a:xfrm>
                <a:off x="656" y="3010"/>
                <a:ext cx="5" cy="6"/>
              </a:xfrm>
              <a:custGeom>
                <a:avLst/>
                <a:gdLst>
                  <a:gd name="T0" fmla="*/ 11 w 11"/>
                  <a:gd name="T1" fmla="*/ 12 h 12"/>
                  <a:gd name="T2" fmla="*/ 1 w 11"/>
                  <a:gd name="T3" fmla="*/ 8 h 12"/>
                  <a:gd name="T4" fmla="*/ 0 w 11"/>
                  <a:gd name="T5" fmla="*/ 0 h 12"/>
                  <a:gd name="T6" fmla="*/ 9 w 11"/>
                  <a:gd name="T7" fmla="*/ 4 h 12"/>
                  <a:gd name="T8" fmla="*/ 11 w 11"/>
                  <a:gd name="T9" fmla="*/ 12 h 12"/>
                </a:gdLst>
                <a:ahLst/>
                <a:cxnLst>
                  <a:cxn ang="0">
                    <a:pos x="T0" y="T1"/>
                  </a:cxn>
                  <a:cxn ang="0">
                    <a:pos x="T2" y="T3"/>
                  </a:cxn>
                  <a:cxn ang="0">
                    <a:pos x="T4" y="T5"/>
                  </a:cxn>
                  <a:cxn ang="0">
                    <a:pos x="T6" y="T7"/>
                  </a:cxn>
                  <a:cxn ang="0">
                    <a:pos x="T8" y="T9"/>
                  </a:cxn>
                </a:cxnLst>
                <a:rect l="0" t="0" r="r" b="b"/>
                <a:pathLst>
                  <a:path w="11" h="12">
                    <a:moveTo>
                      <a:pt x="11" y="12"/>
                    </a:moveTo>
                    <a:lnTo>
                      <a:pt x="1" y="8"/>
                    </a:lnTo>
                    <a:lnTo>
                      <a:pt x="0" y="0"/>
                    </a:lnTo>
                    <a:lnTo>
                      <a:pt x="9" y="4"/>
                    </a:lnTo>
                    <a:lnTo>
                      <a:pt x="11" y="12"/>
                    </a:lnTo>
                    <a:close/>
                  </a:path>
                </a:pathLst>
              </a:custGeom>
              <a:solidFill>
                <a:srgbClr val="C2E3FF"/>
              </a:solidFill>
              <a:ln w="1588">
                <a:solidFill>
                  <a:srgbClr val="C2E3FF"/>
                </a:solidFill>
                <a:prstDash val="solid"/>
                <a:round/>
                <a:headEnd/>
                <a:tailEnd/>
              </a:ln>
            </p:spPr>
            <p:txBody>
              <a:bodyPr/>
              <a:lstStyle/>
              <a:p>
                <a:endParaRPr lang="en-AU"/>
              </a:p>
            </p:txBody>
          </p:sp>
          <p:sp>
            <p:nvSpPr>
              <p:cNvPr id="5750" name="Freeform 630"/>
              <p:cNvSpPr>
                <a:spLocks/>
              </p:cNvSpPr>
              <p:nvPr/>
            </p:nvSpPr>
            <p:spPr bwMode="auto">
              <a:xfrm>
                <a:off x="888" y="3013"/>
                <a:ext cx="174" cy="53"/>
              </a:xfrm>
              <a:custGeom>
                <a:avLst/>
                <a:gdLst>
                  <a:gd name="T0" fmla="*/ 348 w 348"/>
                  <a:gd name="T1" fmla="*/ 37 h 106"/>
                  <a:gd name="T2" fmla="*/ 348 w 348"/>
                  <a:gd name="T3" fmla="*/ 40 h 106"/>
                  <a:gd name="T4" fmla="*/ 339 w 348"/>
                  <a:gd name="T5" fmla="*/ 52 h 106"/>
                  <a:gd name="T6" fmla="*/ 339 w 348"/>
                  <a:gd name="T7" fmla="*/ 54 h 106"/>
                  <a:gd name="T8" fmla="*/ 337 w 348"/>
                  <a:gd name="T9" fmla="*/ 56 h 106"/>
                  <a:gd name="T10" fmla="*/ 23 w 348"/>
                  <a:gd name="T11" fmla="*/ 106 h 106"/>
                  <a:gd name="T12" fmla="*/ 10 w 348"/>
                  <a:gd name="T13" fmla="*/ 98 h 106"/>
                  <a:gd name="T14" fmla="*/ 4 w 348"/>
                  <a:gd name="T15" fmla="*/ 83 h 106"/>
                  <a:gd name="T16" fmla="*/ 2 w 348"/>
                  <a:gd name="T17" fmla="*/ 73 h 106"/>
                  <a:gd name="T18" fmla="*/ 0 w 348"/>
                  <a:gd name="T19" fmla="*/ 46 h 106"/>
                  <a:gd name="T20" fmla="*/ 123 w 348"/>
                  <a:gd name="T21" fmla="*/ 27 h 106"/>
                  <a:gd name="T22" fmla="*/ 310 w 348"/>
                  <a:gd name="T23" fmla="*/ 0 h 106"/>
                  <a:gd name="T24" fmla="*/ 346 w 348"/>
                  <a:gd name="T25" fmla="*/ 12 h 106"/>
                  <a:gd name="T26" fmla="*/ 348 w 348"/>
                  <a:gd name="T27" fmla="*/ 3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106">
                    <a:moveTo>
                      <a:pt x="348" y="37"/>
                    </a:moveTo>
                    <a:lnTo>
                      <a:pt x="348" y="40"/>
                    </a:lnTo>
                    <a:lnTo>
                      <a:pt x="339" y="52"/>
                    </a:lnTo>
                    <a:lnTo>
                      <a:pt x="339" y="54"/>
                    </a:lnTo>
                    <a:lnTo>
                      <a:pt x="337" y="56"/>
                    </a:lnTo>
                    <a:lnTo>
                      <a:pt x="23" y="106"/>
                    </a:lnTo>
                    <a:lnTo>
                      <a:pt x="10" y="98"/>
                    </a:lnTo>
                    <a:lnTo>
                      <a:pt x="4" y="83"/>
                    </a:lnTo>
                    <a:lnTo>
                      <a:pt x="2" y="73"/>
                    </a:lnTo>
                    <a:lnTo>
                      <a:pt x="0" y="46"/>
                    </a:lnTo>
                    <a:lnTo>
                      <a:pt x="123" y="27"/>
                    </a:lnTo>
                    <a:lnTo>
                      <a:pt x="310" y="0"/>
                    </a:lnTo>
                    <a:lnTo>
                      <a:pt x="346" y="12"/>
                    </a:lnTo>
                    <a:lnTo>
                      <a:pt x="348" y="37"/>
                    </a:lnTo>
                    <a:close/>
                  </a:path>
                </a:pathLst>
              </a:custGeom>
              <a:solidFill>
                <a:srgbClr val="000000"/>
              </a:solidFill>
              <a:ln w="1588">
                <a:solidFill>
                  <a:srgbClr val="000000"/>
                </a:solidFill>
                <a:prstDash val="solid"/>
                <a:round/>
                <a:headEnd/>
                <a:tailEnd/>
              </a:ln>
            </p:spPr>
            <p:txBody>
              <a:bodyPr/>
              <a:lstStyle/>
              <a:p>
                <a:endParaRPr lang="en-AU"/>
              </a:p>
            </p:txBody>
          </p:sp>
          <p:sp>
            <p:nvSpPr>
              <p:cNvPr id="5751" name="Freeform 631"/>
              <p:cNvSpPr>
                <a:spLocks/>
              </p:cNvSpPr>
              <p:nvPr/>
            </p:nvSpPr>
            <p:spPr bwMode="auto">
              <a:xfrm>
                <a:off x="663" y="3014"/>
                <a:ext cx="7" cy="6"/>
              </a:xfrm>
              <a:custGeom>
                <a:avLst/>
                <a:gdLst>
                  <a:gd name="T0" fmla="*/ 13 w 13"/>
                  <a:gd name="T1" fmla="*/ 10 h 12"/>
                  <a:gd name="T2" fmla="*/ 13 w 13"/>
                  <a:gd name="T3" fmla="*/ 12 h 12"/>
                  <a:gd name="T4" fmla="*/ 0 w 13"/>
                  <a:gd name="T5" fmla="*/ 6 h 12"/>
                  <a:gd name="T6" fmla="*/ 0 w 13"/>
                  <a:gd name="T7" fmla="*/ 0 h 12"/>
                  <a:gd name="T8" fmla="*/ 11 w 13"/>
                  <a:gd name="T9" fmla="*/ 4 h 12"/>
                  <a:gd name="T10" fmla="*/ 13 w 13"/>
                  <a:gd name="T11" fmla="*/ 10 h 12"/>
                </a:gdLst>
                <a:ahLst/>
                <a:cxnLst>
                  <a:cxn ang="0">
                    <a:pos x="T0" y="T1"/>
                  </a:cxn>
                  <a:cxn ang="0">
                    <a:pos x="T2" y="T3"/>
                  </a:cxn>
                  <a:cxn ang="0">
                    <a:pos x="T4" y="T5"/>
                  </a:cxn>
                  <a:cxn ang="0">
                    <a:pos x="T6" y="T7"/>
                  </a:cxn>
                  <a:cxn ang="0">
                    <a:pos x="T8" y="T9"/>
                  </a:cxn>
                  <a:cxn ang="0">
                    <a:pos x="T10" y="T11"/>
                  </a:cxn>
                </a:cxnLst>
                <a:rect l="0" t="0" r="r" b="b"/>
                <a:pathLst>
                  <a:path w="13" h="12">
                    <a:moveTo>
                      <a:pt x="13" y="10"/>
                    </a:moveTo>
                    <a:lnTo>
                      <a:pt x="13" y="12"/>
                    </a:lnTo>
                    <a:lnTo>
                      <a:pt x="0" y="6"/>
                    </a:lnTo>
                    <a:lnTo>
                      <a:pt x="0" y="0"/>
                    </a:lnTo>
                    <a:lnTo>
                      <a:pt x="11" y="4"/>
                    </a:lnTo>
                    <a:lnTo>
                      <a:pt x="13" y="10"/>
                    </a:lnTo>
                    <a:close/>
                  </a:path>
                </a:pathLst>
              </a:custGeom>
              <a:solidFill>
                <a:srgbClr val="C2E3FF"/>
              </a:solidFill>
              <a:ln w="1588">
                <a:solidFill>
                  <a:srgbClr val="C2E3FF"/>
                </a:solidFill>
                <a:prstDash val="solid"/>
                <a:round/>
                <a:headEnd/>
                <a:tailEnd/>
              </a:ln>
            </p:spPr>
            <p:txBody>
              <a:bodyPr/>
              <a:lstStyle/>
              <a:p>
                <a:endParaRPr lang="en-AU"/>
              </a:p>
            </p:txBody>
          </p:sp>
          <p:sp>
            <p:nvSpPr>
              <p:cNvPr id="5752" name="Freeform 632"/>
              <p:cNvSpPr>
                <a:spLocks/>
              </p:cNvSpPr>
              <p:nvPr/>
            </p:nvSpPr>
            <p:spPr bwMode="auto">
              <a:xfrm>
                <a:off x="507" y="3014"/>
                <a:ext cx="643" cy="399"/>
              </a:xfrm>
              <a:custGeom>
                <a:avLst/>
                <a:gdLst>
                  <a:gd name="T0" fmla="*/ 211 w 1287"/>
                  <a:gd name="T1" fmla="*/ 215 h 799"/>
                  <a:gd name="T2" fmla="*/ 209 w 1287"/>
                  <a:gd name="T3" fmla="*/ 252 h 799"/>
                  <a:gd name="T4" fmla="*/ 205 w 1287"/>
                  <a:gd name="T5" fmla="*/ 290 h 799"/>
                  <a:gd name="T6" fmla="*/ 201 w 1287"/>
                  <a:gd name="T7" fmla="*/ 309 h 799"/>
                  <a:gd name="T8" fmla="*/ 209 w 1287"/>
                  <a:gd name="T9" fmla="*/ 317 h 799"/>
                  <a:gd name="T10" fmla="*/ 212 w 1287"/>
                  <a:gd name="T11" fmla="*/ 323 h 799"/>
                  <a:gd name="T12" fmla="*/ 224 w 1287"/>
                  <a:gd name="T13" fmla="*/ 317 h 799"/>
                  <a:gd name="T14" fmla="*/ 243 w 1287"/>
                  <a:gd name="T15" fmla="*/ 323 h 799"/>
                  <a:gd name="T16" fmla="*/ 256 w 1287"/>
                  <a:gd name="T17" fmla="*/ 324 h 799"/>
                  <a:gd name="T18" fmla="*/ 274 w 1287"/>
                  <a:gd name="T19" fmla="*/ 315 h 799"/>
                  <a:gd name="T20" fmla="*/ 281 w 1287"/>
                  <a:gd name="T21" fmla="*/ 303 h 799"/>
                  <a:gd name="T22" fmla="*/ 295 w 1287"/>
                  <a:gd name="T23" fmla="*/ 292 h 799"/>
                  <a:gd name="T24" fmla="*/ 295 w 1287"/>
                  <a:gd name="T25" fmla="*/ 284 h 799"/>
                  <a:gd name="T26" fmla="*/ 381 w 1287"/>
                  <a:gd name="T27" fmla="*/ 240 h 799"/>
                  <a:gd name="T28" fmla="*/ 369 w 1287"/>
                  <a:gd name="T29" fmla="*/ 232 h 799"/>
                  <a:gd name="T30" fmla="*/ 383 w 1287"/>
                  <a:gd name="T31" fmla="*/ 225 h 799"/>
                  <a:gd name="T32" fmla="*/ 492 w 1287"/>
                  <a:gd name="T33" fmla="*/ 278 h 799"/>
                  <a:gd name="T34" fmla="*/ 1287 w 1287"/>
                  <a:gd name="T35" fmla="*/ 799 h 799"/>
                  <a:gd name="T36" fmla="*/ 647 w 1287"/>
                  <a:gd name="T37" fmla="*/ 783 h 799"/>
                  <a:gd name="T38" fmla="*/ 610 w 1287"/>
                  <a:gd name="T39" fmla="*/ 760 h 799"/>
                  <a:gd name="T40" fmla="*/ 574 w 1287"/>
                  <a:gd name="T41" fmla="*/ 745 h 799"/>
                  <a:gd name="T42" fmla="*/ 538 w 1287"/>
                  <a:gd name="T43" fmla="*/ 739 h 799"/>
                  <a:gd name="T44" fmla="*/ 490 w 1287"/>
                  <a:gd name="T45" fmla="*/ 739 h 799"/>
                  <a:gd name="T46" fmla="*/ 430 w 1287"/>
                  <a:gd name="T47" fmla="*/ 749 h 799"/>
                  <a:gd name="T48" fmla="*/ 0 w 1287"/>
                  <a:gd name="T49" fmla="*/ 799 h 799"/>
                  <a:gd name="T50" fmla="*/ 308 w 1287"/>
                  <a:gd name="T51" fmla="*/ 628 h 799"/>
                  <a:gd name="T52" fmla="*/ 339 w 1287"/>
                  <a:gd name="T53" fmla="*/ 603 h 799"/>
                  <a:gd name="T54" fmla="*/ 350 w 1287"/>
                  <a:gd name="T55" fmla="*/ 574 h 799"/>
                  <a:gd name="T56" fmla="*/ 337 w 1287"/>
                  <a:gd name="T57" fmla="*/ 536 h 799"/>
                  <a:gd name="T58" fmla="*/ 295 w 1287"/>
                  <a:gd name="T59" fmla="*/ 490 h 799"/>
                  <a:gd name="T60" fmla="*/ 0 w 1287"/>
                  <a:gd name="T61" fmla="*/ 0 h 799"/>
                  <a:gd name="T62" fmla="*/ 212 w 1287"/>
                  <a:gd name="T63" fmla="*/ 213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7" h="799">
                    <a:moveTo>
                      <a:pt x="212" y="213"/>
                    </a:moveTo>
                    <a:lnTo>
                      <a:pt x="211" y="215"/>
                    </a:lnTo>
                    <a:lnTo>
                      <a:pt x="211" y="240"/>
                    </a:lnTo>
                    <a:lnTo>
                      <a:pt x="209" y="252"/>
                    </a:lnTo>
                    <a:lnTo>
                      <a:pt x="209" y="284"/>
                    </a:lnTo>
                    <a:lnTo>
                      <a:pt x="205" y="290"/>
                    </a:lnTo>
                    <a:lnTo>
                      <a:pt x="201" y="296"/>
                    </a:lnTo>
                    <a:lnTo>
                      <a:pt x="201" y="309"/>
                    </a:lnTo>
                    <a:lnTo>
                      <a:pt x="201" y="313"/>
                    </a:lnTo>
                    <a:lnTo>
                      <a:pt x="209" y="317"/>
                    </a:lnTo>
                    <a:lnTo>
                      <a:pt x="211" y="321"/>
                    </a:lnTo>
                    <a:lnTo>
                      <a:pt x="212" y="323"/>
                    </a:lnTo>
                    <a:lnTo>
                      <a:pt x="222" y="323"/>
                    </a:lnTo>
                    <a:lnTo>
                      <a:pt x="224" y="317"/>
                    </a:lnTo>
                    <a:lnTo>
                      <a:pt x="243" y="319"/>
                    </a:lnTo>
                    <a:lnTo>
                      <a:pt x="243" y="323"/>
                    </a:lnTo>
                    <a:lnTo>
                      <a:pt x="249" y="326"/>
                    </a:lnTo>
                    <a:lnTo>
                      <a:pt x="256" y="324"/>
                    </a:lnTo>
                    <a:lnTo>
                      <a:pt x="258" y="323"/>
                    </a:lnTo>
                    <a:lnTo>
                      <a:pt x="274" y="315"/>
                    </a:lnTo>
                    <a:lnTo>
                      <a:pt x="279" y="309"/>
                    </a:lnTo>
                    <a:lnTo>
                      <a:pt x="281" y="303"/>
                    </a:lnTo>
                    <a:lnTo>
                      <a:pt x="291" y="298"/>
                    </a:lnTo>
                    <a:lnTo>
                      <a:pt x="295" y="292"/>
                    </a:lnTo>
                    <a:lnTo>
                      <a:pt x="295" y="286"/>
                    </a:lnTo>
                    <a:lnTo>
                      <a:pt x="295" y="284"/>
                    </a:lnTo>
                    <a:lnTo>
                      <a:pt x="385" y="242"/>
                    </a:lnTo>
                    <a:lnTo>
                      <a:pt x="381" y="240"/>
                    </a:lnTo>
                    <a:lnTo>
                      <a:pt x="371" y="236"/>
                    </a:lnTo>
                    <a:lnTo>
                      <a:pt x="369" y="232"/>
                    </a:lnTo>
                    <a:lnTo>
                      <a:pt x="379" y="228"/>
                    </a:lnTo>
                    <a:lnTo>
                      <a:pt x="383" y="225"/>
                    </a:lnTo>
                    <a:lnTo>
                      <a:pt x="383" y="211"/>
                    </a:lnTo>
                    <a:lnTo>
                      <a:pt x="492" y="278"/>
                    </a:lnTo>
                    <a:lnTo>
                      <a:pt x="461" y="286"/>
                    </a:lnTo>
                    <a:lnTo>
                      <a:pt x="1287" y="799"/>
                    </a:lnTo>
                    <a:lnTo>
                      <a:pt x="664" y="799"/>
                    </a:lnTo>
                    <a:lnTo>
                      <a:pt x="647" y="783"/>
                    </a:lnTo>
                    <a:lnTo>
                      <a:pt x="627" y="770"/>
                    </a:lnTo>
                    <a:lnTo>
                      <a:pt x="610" y="760"/>
                    </a:lnTo>
                    <a:lnTo>
                      <a:pt x="593" y="751"/>
                    </a:lnTo>
                    <a:lnTo>
                      <a:pt x="574" y="745"/>
                    </a:lnTo>
                    <a:lnTo>
                      <a:pt x="557" y="741"/>
                    </a:lnTo>
                    <a:lnTo>
                      <a:pt x="538" y="739"/>
                    </a:lnTo>
                    <a:lnTo>
                      <a:pt x="520" y="737"/>
                    </a:lnTo>
                    <a:lnTo>
                      <a:pt x="490" y="739"/>
                    </a:lnTo>
                    <a:lnTo>
                      <a:pt x="461" y="743"/>
                    </a:lnTo>
                    <a:lnTo>
                      <a:pt x="430" y="749"/>
                    </a:lnTo>
                    <a:lnTo>
                      <a:pt x="260" y="799"/>
                    </a:lnTo>
                    <a:lnTo>
                      <a:pt x="0" y="799"/>
                    </a:lnTo>
                    <a:lnTo>
                      <a:pt x="0" y="701"/>
                    </a:lnTo>
                    <a:lnTo>
                      <a:pt x="308" y="628"/>
                    </a:lnTo>
                    <a:lnTo>
                      <a:pt x="327" y="616"/>
                    </a:lnTo>
                    <a:lnTo>
                      <a:pt x="339" y="603"/>
                    </a:lnTo>
                    <a:lnTo>
                      <a:pt x="346" y="589"/>
                    </a:lnTo>
                    <a:lnTo>
                      <a:pt x="350" y="574"/>
                    </a:lnTo>
                    <a:lnTo>
                      <a:pt x="346" y="557"/>
                    </a:lnTo>
                    <a:lnTo>
                      <a:pt x="337" y="536"/>
                    </a:lnTo>
                    <a:lnTo>
                      <a:pt x="318" y="513"/>
                    </a:lnTo>
                    <a:lnTo>
                      <a:pt x="295" y="490"/>
                    </a:lnTo>
                    <a:lnTo>
                      <a:pt x="0" y="242"/>
                    </a:lnTo>
                    <a:lnTo>
                      <a:pt x="0" y="0"/>
                    </a:lnTo>
                    <a:lnTo>
                      <a:pt x="293" y="182"/>
                    </a:lnTo>
                    <a:lnTo>
                      <a:pt x="212" y="213"/>
                    </a:lnTo>
                    <a:close/>
                  </a:path>
                </a:pathLst>
              </a:custGeom>
              <a:solidFill>
                <a:srgbClr val="ABABAB"/>
              </a:solidFill>
              <a:ln w="1588">
                <a:solidFill>
                  <a:srgbClr val="000000"/>
                </a:solidFill>
                <a:prstDash val="solid"/>
                <a:round/>
                <a:headEnd/>
                <a:tailEnd/>
              </a:ln>
            </p:spPr>
            <p:txBody>
              <a:bodyPr/>
              <a:lstStyle/>
              <a:p>
                <a:endParaRPr lang="en-AU"/>
              </a:p>
            </p:txBody>
          </p:sp>
          <p:sp>
            <p:nvSpPr>
              <p:cNvPr id="5753" name="Freeform 633"/>
              <p:cNvSpPr>
                <a:spLocks/>
              </p:cNvSpPr>
              <p:nvPr/>
            </p:nvSpPr>
            <p:spPr bwMode="auto">
              <a:xfrm>
                <a:off x="895" y="3015"/>
                <a:ext cx="161" cy="27"/>
              </a:xfrm>
              <a:custGeom>
                <a:avLst/>
                <a:gdLst>
                  <a:gd name="T0" fmla="*/ 323 w 323"/>
                  <a:gd name="T1" fmla="*/ 8 h 54"/>
                  <a:gd name="T2" fmla="*/ 23 w 323"/>
                  <a:gd name="T3" fmla="*/ 54 h 54"/>
                  <a:gd name="T4" fmla="*/ 0 w 323"/>
                  <a:gd name="T5" fmla="*/ 44 h 54"/>
                  <a:gd name="T6" fmla="*/ 294 w 323"/>
                  <a:gd name="T7" fmla="*/ 0 h 54"/>
                  <a:gd name="T8" fmla="*/ 321 w 323"/>
                  <a:gd name="T9" fmla="*/ 6 h 54"/>
                  <a:gd name="T10" fmla="*/ 323 w 323"/>
                  <a:gd name="T11" fmla="*/ 8 h 54"/>
                </a:gdLst>
                <a:ahLst/>
                <a:cxnLst>
                  <a:cxn ang="0">
                    <a:pos x="T0" y="T1"/>
                  </a:cxn>
                  <a:cxn ang="0">
                    <a:pos x="T2" y="T3"/>
                  </a:cxn>
                  <a:cxn ang="0">
                    <a:pos x="T4" y="T5"/>
                  </a:cxn>
                  <a:cxn ang="0">
                    <a:pos x="T6" y="T7"/>
                  </a:cxn>
                  <a:cxn ang="0">
                    <a:pos x="T8" y="T9"/>
                  </a:cxn>
                  <a:cxn ang="0">
                    <a:pos x="T10" y="T11"/>
                  </a:cxn>
                </a:cxnLst>
                <a:rect l="0" t="0" r="r" b="b"/>
                <a:pathLst>
                  <a:path w="323" h="54">
                    <a:moveTo>
                      <a:pt x="323" y="8"/>
                    </a:moveTo>
                    <a:lnTo>
                      <a:pt x="23" y="54"/>
                    </a:lnTo>
                    <a:lnTo>
                      <a:pt x="0" y="44"/>
                    </a:lnTo>
                    <a:lnTo>
                      <a:pt x="294" y="0"/>
                    </a:lnTo>
                    <a:lnTo>
                      <a:pt x="321" y="6"/>
                    </a:lnTo>
                    <a:lnTo>
                      <a:pt x="323" y="8"/>
                    </a:lnTo>
                    <a:close/>
                  </a:path>
                </a:pathLst>
              </a:custGeom>
              <a:solidFill>
                <a:srgbClr val="ABABAB"/>
              </a:solidFill>
              <a:ln w="1588">
                <a:solidFill>
                  <a:srgbClr val="000000"/>
                </a:solidFill>
                <a:prstDash val="solid"/>
                <a:round/>
                <a:headEnd/>
                <a:tailEnd/>
              </a:ln>
            </p:spPr>
            <p:txBody>
              <a:bodyPr/>
              <a:lstStyle/>
              <a:p>
                <a:endParaRPr lang="en-AU"/>
              </a:p>
            </p:txBody>
          </p:sp>
          <p:sp>
            <p:nvSpPr>
              <p:cNvPr id="5754" name="Freeform 634"/>
              <p:cNvSpPr>
                <a:spLocks/>
              </p:cNvSpPr>
              <p:nvPr/>
            </p:nvSpPr>
            <p:spPr bwMode="auto">
              <a:xfrm>
                <a:off x="672" y="3018"/>
                <a:ext cx="7" cy="7"/>
              </a:xfrm>
              <a:custGeom>
                <a:avLst/>
                <a:gdLst>
                  <a:gd name="T0" fmla="*/ 13 w 13"/>
                  <a:gd name="T1" fmla="*/ 9 h 13"/>
                  <a:gd name="T2" fmla="*/ 13 w 13"/>
                  <a:gd name="T3" fmla="*/ 13 h 13"/>
                  <a:gd name="T4" fmla="*/ 0 w 13"/>
                  <a:gd name="T5" fmla="*/ 5 h 13"/>
                  <a:gd name="T6" fmla="*/ 0 w 13"/>
                  <a:gd name="T7" fmla="*/ 0 h 13"/>
                  <a:gd name="T8" fmla="*/ 13 w 13"/>
                  <a:gd name="T9" fmla="*/ 5 h 13"/>
                  <a:gd name="T10" fmla="*/ 13 w 13"/>
                  <a:gd name="T11" fmla="*/ 9 h 13"/>
                </a:gdLst>
                <a:ahLst/>
                <a:cxnLst>
                  <a:cxn ang="0">
                    <a:pos x="T0" y="T1"/>
                  </a:cxn>
                  <a:cxn ang="0">
                    <a:pos x="T2" y="T3"/>
                  </a:cxn>
                  <a:cxn ang="0">
                    <a:pos x="T4" y="T5"/>
                  </a:cxn>
                  <a:cxn ang="0">
                    <a:pos x="T6" y="T7"/>
                  </a:cxn>
                  <a:cxn ang="0">
                    <a:pos x="T8" y="T9"/>
                  </a:cxn>
                  <a:cxn ang="0">
                    <a:pos x="T10" y="T11"/>
                  </a:cxn>
                </a:cxnLst>
                <a:rect l="0" t="0" r="r" b="b"/>
                <a:pathLst>
                  <a:path w="13" h="13">
                    <a:moveTo>
                      <a:pt x="13" y="9"/>
                    </a:moveTo>
                    <a:lnTo>
                      <a:pt x="13" y="13"/>
                    </a:lnTo>
                    <a:lnTo>
                      <a:pt x="0" y="5"/>
                    </a:lnTo>
                    <a:lnTo>
                      <a:pt x="0" y="0"/>
                    </a:lnTo>
                    <a:lnTo>
                      <a:pt x="13" y="5"/>
                    </a:lnTo>
                    <a:lnTo>
                      <a:pt x="13" y="9"/>
                    </a:lnTo>
                    <a:close/>
                  </a:path>
                </a:pathLst>
              </a:custGeom>
              <a:solidFill>
                <a:srgbClr val="C2E3FF"/>
              </a:solidFill>
              <a:ln w="1588">
                <a:solidFill>
                  <a:srgbClr val="C2E3FF"/>
                </a:solidFill>
                <a:prstDash val="solid"/>
                <a:round/>
                <a:headEnd/>
                <a:tailEnd/>
              </a:ln>
            </p:spPr>
            <p:txBody>
              <a:bodyPr/>
              <a:lstStyle/>
              <a:p>
                <a:endParaRPr lang="en-AU"/>
              </a:p>
            </p:txBody>
          </p:sp>
          <p:sp>
            <p:nvSpPr>
              <p:cNvPr id="5755" name="Freeform 635"/>
              <p:cNvSpPr>
                <a:spLocks/>
              </p:cNvSpPr>
              <p:nvPr/>
            </p:nvSpPr>
            <p:spPr bwMode="auto">
              <a:xfrm>
                <a:off x="908" y="3021"/>
                <a:ext cx="152" cy="34"/>
              </a:xfrm>
              <a:custGeom>
                <a:avLst/>
                <a:gdLst>
                  <a:gd name="T0" fmla="*/ 303 w 304"/>
                  <a:gd name="T1" fmla="*/ 22 h 70"/>
                  <a:gd name="T2" fmla="*/ 295 w 304"/>
                  <a:gd name="T3" fmla="*/ 25 h 70"/>
                  <a:gd name="T4" fmla="*/ 224 w 304"/>
                  <a:gd name="T5" fmla="*/ 35 h 70"/>
                  <a:gd name="T6" fmla="*/ 2 w 304"/>
                  <a:gd name="T7" fmla="*/ 70 h 70"/>
                  <a:gd name="T8" fmla="*/ 0 w 304"/>
                  <a:gd name="T9" fmla="*/ 47 h 70"/>
                  <a:gd name="T10" fmla="*/ 23 w 304"/>
                  <a:gd name="T11" fmla="*/ 43 h 70"/>
                  <a:gd name="T12" fmla="*/ 301 w 304"/>
                  <a:gd name="T13" fmla="*/ 0 h 70"/>
                  <a:gd name="T14" fmla="*/ 304 w 304"/>
                  <a:gd name="T15" fmla="*/ 20 h 70"/>
                  <a:gd name="T16" fmla="*/ 303 w 304"/>
                  <a:gd name="T17"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70">
                    <a:moveTo>
                      <a:pt x="303" y="22"/>
                    </a:moveTo>
                    <a:lnTo>
                      <a:pt x="295" y="25"/>
                    </a:lnTo>
                    <a:lnTo>
                      <a:pt x="224" y="35"/>
                    </a:lnTo>
                    <a:lnTo>
                      <a:pt x="2" y="70"/>
                    </a:lnTo>
                    <a:lnTo>
                      <a:pt x="0" y="47"/>
                    </a:lnTo>
                    <a:lnTo>
                      <a:pt x="23" y="43"/>
                    </a:lnTo>
                    <a:lnTo>
                      <a:pt x="301" y="0"/>
                    </a:lnTo>
                    <a:lnTo>
                      <a:pt x="304" y="20"/>
                    </a:lnTo>
                    <a:lnTo>
                      <a:pt x="303" y="22"/>
                    </a:lnTo>
                    <a:close/>
                  </a:path>
                </a:pathLst>
              </a:custGeom>
              <a:solidFill>
                <a:srgbClr val="838383"/>
              </a:solidFill>
              <a:ln w="1588">
                <a:solidFill>
                  <a:srgbClr val="000000"/>
                </a:solidFill>
                <a:prstDash val="solid"/>
                <a:round/>
                <a:headEnd/>
                <a:tailEnd/>
              </a:ln>
            </p:spPr>
            <p:txBody>
              <a:bodyPr/>
              <a:lstStyle/>
              <a:p>
                <a:endParaRPr lang="en-AU"/>
              </a:p>
            </p:txBody>
          </p:sp>
          <p:sp>
            <p:nvSpPr>
              <p:cNvPr id="5756" name="Freeform 636"/>
              <p:cNvSpPr>
                <a:spLocks/>
              </p:cNvSpPr>
              <p:nvPr/>
            </p:nvSpPr>
            <p:spPr bwMode="auto">
              <a:xfrm>
                <a:off x="1204" y="3021"/>
                <a:ext cx="44" cy="18"/>
              </a:xfrm>
              <a:custGeom>
                <a:avLst/>
                <a:gdLst>
                  <a:gd name="T0" fmla="*/ 77 w 88"/>
                  <a:gd name="T1" fmla="*/ 14 h 37"/>
                  <a:gd name="T2" fmla="*/ 86 w 88"/>
                  <a:gd name="T3" fmla="*/ 22 h 37"/>
                  <a:gd name="T4" fmla="*/ 88 w 88"/>
                  <a:gd name="T5" fmla="*/ 25 h 37"/>
                  <a:gd name="T6" fmla="*/ 88 w 88"/>
                  <a:gd name="T7" fmla="*/ 29 h 37"/>
                  <a:gd name="T8" fmla="*/ 42 w 88"/>
                  <a:gd name="T9" fmla="*/ 37 h 37"/>
                  <a:gd name="T10" fmla="*/ 0 w 88"/>
                  <a:gd name="T11" fmla="*/ 25 h 37"/>
                  <a:gd name="T12" fmla="*/ 2 w 88"/>
                  <a:gd name="T13" fmla="*/ 18 h 37"/>
                  <a:gd name="T14" fmla="*/ 8 w 88"/>
                  <a:gd name="T15" fmla="*/ 10 h 37"/>
                  <a:gd name="T16" fmla="*/ 19 w 88"/>
                  <a:gd name="T17" fmla="*/ 4 h 37"/>
                  <a:gd name="T18" fmla="*/ 35 w 88"/>
                  <a:gd name="T19" fmla="*/ 0 h 37"/>
                  <a:gd name="T20" fmla="*/ 54 w 88"/>
                  <a:gd name="T21" fmla="*/ 4 h 37"/>
                  <a:gd name="T22" fmla="*/ 77 w 88"/>
                  <a:gd name="T23"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37">
                    <a:moveTo>
                      <a:pt x="77" y="14"/>
                    </a:moveTo>
                    <a:lnTo>
                      <a:pt x="86" y="22"/>
                    </a:lnTo>
                    <a:lnTo>
                      <a:pt x="88" y="25"/>
                    </a:lnTo>
                    <a:lnTo>
                      <a:pt x="88" y="29"/>
                    </a:lnTo>
                    <a:lnTo>
                      <a:pt x="42" y="37"/>
                    </a:lnTo>
                    <a:lnTo>
                      <a:pt x="0" y="25"/>
                    </a:lnTo>
                    <a:lnTo>
                      <a:pt x="2" y="18"/>
                    </a:lnTo>
                    <a:lnTo>
                      <a:pt x="8" y="10"/>
                    </a:lnTo>
                    <a:lnTo>
                      <a:pt x="19" y="4"/>
                    </a:lnTo>
                    <a:lnTo>
                      <a:pt x="35" y="0"/>
                    </a:lnTo>
                    <a:lnTo>
                      <a:pt x="54" y="4"/>
                    </a:lnTo>
                    <a:lnTo>
                      <a:pt x="77" y="14"/>
                    </a:lnTo>
                    <a:close/>
                  </a:path>
                </a:pathLst>
              </a:custGeom>
              <a:solidFill>
                <a:srgbClr val="000000"/>
              </a:solidFill>
              <a:ln w="1588">
                <a:solidFill>
                  <a:srgbClr val="000000"/>
                </a:solidFill>
                <a:prstDash val="solid"/>
                <a:round/>
                <a:headEnd/>
                <a:tailEnd/>
              </a:ln>
            </p:spPr>
            <p:txBody>
              <a:bodyPr/>
              <a:lstStyle/>
              <a:p>
                <a:endParaRPr lang="en-AU"/>
              </a:p>
            </p:txBody>
          </p:sp>
          <p:sp>
            <p:nvSpPr>
              <p:cNvPr id="5757" name="Freeform 637"/>
              <p:cNvSpPr>
                <a:spLocks/>
              </p:cNvSpPr>
              <p:nvPr/>
            </p:nvSpPr>
            <p:spPr bwMode="auto">
              <a:xfrm>
                <a:off x="979" y="3022"/>
                <a:ext cx="588" cy="225"/>
              </a:xfrm>
              <a:custGeom>
                <a:avLst/>
                <a:gdLst>
                  <a:gd name="T0" fmla="*/ 1165 w 1176"/>
                  <a:gd name="T1" fmla="*/ 21 h 452"/>
                  <a:gd name="T2" fmla="*/ 1153 w 1176"/>
                  <a:gd name="T3" fmla="*/ 41 h 452"/>
                  <a:gd name="T4" fmla="*/ 1142 w 1176"/>
                  <a:gd name="T5" fmla="*/ 37 h 452"/>
                  <a:gd name="T6" fmla="*/ 1128 w 1176"/>
                  <a:gd name="T7" fmla="*/ 31 h 452"/>
                  <a:gd name="T8" fmla="*/ 1111 w 1176"/>
                  <a:gd name="T9" fmla="*/ 68 h 452"/>
                  <a:gd name="T10" fmla="*/ 1096 w 1176"/>
                  <a:gd name="T11" fmla="*/ 56 h 452"/>
                  <a:gd name="T12" fmla="*/ 1082 w 1176"/>
                  <a:gd name="T13" fmla="*/ 46 h 452"/>
                  <a:gd name="T14" fmla="*/ 1067 w 1176"/>
                  <a:gd name="T15" fmla="*/ 75 h 452"/>
                  <a:gd name="T16" fmla="*/ 1052 w 1176"/>
                  <a:gd name="T17" fmla="*/ 96 h 452"/>
                  <a:gd name="T18" fmla="*/ 1036 w 1176"/>
                  <a:gd name="T19" fmla="*/ 66 h 452"/>
                  <a:gd name="T20" fmla="*/ 1023 w 1176"/>
                  <a:gd name="T21" fmla="*/ 75 h 452"/>
                  <a:gd name="T22" fmla="*/ 1010 w 1176"/>
                  <a:gd name="T23" fmla="*/ 223 h 452"/>
                  <a:gd name="T24" fmla="*/ 1000 w 1176"/>
                  <a:gd name="T25" fmla="*/ 225 h 452"/>
                  <a:gd name="T26" fmla="*/ 994 w 1176"/>
                  <a:gd name="T27" fmla="*/ 227 h 452"/>
                  <a:gd name="T28" fmla="*/ 981 w 1176"/>
                  <a:gd name="T29" fmla="*/ 229 h 452"/>
                  <a:gd name="T30" fmla="*/ 966 w 1176"/>
                  <a:gd name="T31" fmla="*/ 233 h 452"/>
                  <a:gd name="T32" fmla="*/ 950 w 1176"/>
                  <a:gd name="T33" fmla="*/ 237 h 452"/>
                  <a:gd name="T34" fmla="*/ 935 w 1176"/>
                  <a:gd name="T35" fmla="*/ 240 h 452"/>
                  <a:gd name="T36" fmla="*/ 920 w 1176"/>
                  <a:gd name="T37" fmla="*/ 244 h 452"/>
                  <a:gd name="T38" fmla="*/ 904 w 1176"/>
                  <a:gd name="T39" fmla="*/ 248 h 452"/>
                  <a:gd name="T40" fmla="*/ 889 w 1176"/>
                  <a:gd name="T41" fmla="*/ 250 h 452"/>
                  <a:gd name="T42" fmla="*/ 878 w 1176"/>
                  <a:gd name="T43" fmla="*/ 254 h 452"/>
                  <a:gd name="T44" fmla="*/ 862 w 1176"/>
                  <a:gd name="T45" fmla="*/ 256 h 452"/>
                  <a:gd name="T46" fmla="*/ 849 w 1176"/>
                  <a:gd name="T47" fmla="*/ 260 h 452"/>
                  <a:gd name="T48" fmla="*/ 834 w 1176"/>
                  <a:gd name="T49" fmla="*/ 263 h 452"/>
                  <a:gd name="T50" fmla="*/ 820 w 1176"/>
                  <a:gd name="T51" fmla="*/ 265 h 452"/>
                  <a:gd name="T52" fmla="*/ 8 w 1176"/>
                  <a:gd name="T53" fmla="*/ 208 h 452"/>
                  <a:gd name="T54" fmla="*/ 19 w 1176"/>
                  <a:gd name="T55" fmla="*/ 206 h 452"/>
                  <a:gd name="T56" fmla="*/ 36 w 1176"/>
                  <a:gd name="T57" fmla="*/ 204 h 452"/>
                  <a:gd name="T58" fmla="*/ 50 w 1176"/>
                  <a:gd name="T59" fmla="*/ 200 h 452"/>
                  <a:gd name="T60" fmla="*/ 63 w 1176"/>
                  <a:gd name="T61" fmla="*/ 198 h 452"/>
                  <a:gd name="T62" fmla="*/ 78 w 1176"/>
                  <a:gd name="T63" fmla="*/ 196 h 452"/>
                  <a:gd name="T64" fmla="*/ 96 w 1176"/>
                  <a:gd name="T65" fmla="*/ 192 h 452"/>
                  <a:gd name="T66" fmla="*/ 113 w 1176"/>
                  <a:gd name="T67" fmla="*/ 190 h 452"/>
                  <a:gd name="T68" fmla="*/ 128 w 1176"/>
                  <a:gd name="T69" fmla="*/ 187 h 452"/>
                  <a:gd name="T70" fmla="*/ 143 w 1176"/>
                  <a:gd name="T71" fmla="*/ 185 h 452"/>
                  <a:gd name="T72" fmla="*/ 157 w 1176"/>
                  <a:gd name="T73" fmla="*/ 183 h 452"/>
                  <a:gd name="T74" fmla="*/ 170 w 1176"/>
                  <a:gd name="T75" fmla="*/ 179 h 452"/>
                  <a:gd name="T76" fmla="*/ 184 w 1176"/>
                  <a:gd name="T77" fmla="*/ 177 h 452"/>
                  <a:gd name="T78" fmla="*/ 201 w 1176"/>
                  <a:gd name="T79" fmla="*/ 173 h 452"/>
                  <a:gd name="T80" fmla="*/ 214 w 1176"/>
                  <a:gd name="T81" fmla="*/ 171 h 452"/>
                  <a:gd name="T82" fmla="*/ 231 w 1176"/>
                  <a:gd name="T83" fmla="*/ 167 h 452"/>
                  <a:gd name="T84" fmla="*/ 235 w 1176"/>
                  <a:gd name="T85" fmla="*/ 167 h 452"/>
                  <a:gd name="T86" fmla="*/ 249 w 1176"/>
                  <a:gd name="T87" fmla="*/ 165 h 452"/>
                  <a:gd name="T88" fmla="*/ 266 w 1176"/>
                  <a:gd name="T89" fmla="*/ 162 h 452"/>
                  <a:gd name="T90" fmla="*/ 281 w 1176"/>
                  <a:gd name="T91" fmla="*/ 160 h 452"/>
                  <a:gd name="T92" fmla="*/ 296 w 1176"/>
                  <a:gd name="T93" fmla="*/ 156 h 452"/>
                  <a:gd name="T94" fmla="*/ 312 w 1176"/>
                  <a:gd name="T95" fmla="*/ 154 h 452"/>
                  <a:gd name="T96" fmla="*/ 325 w 1176"/>
                  <a:gd name="T97" fmla="*/ 15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6" h="452">
                    <a:moveTo>
                      <a:pt x="1176" y="187"/>
                    </a:moveTo>
                    <a:lnTo>
                      <a:pt x="1170" y="187"/>
                    </a:lnTo>
                    <a:lnTo>
                      <a:pt x="1170" y="21"/>
                    </a:lnTo>
                    <a:lnTo>
                      <a:pt x="1165" y="21"/>
                    </a:lnTo>
                    <a:lnTo>
                      <a:pt x="1165" y="187"/>
                    </a:lnTo>
                    <a:lnTo>
                      <a:pt x="1157" y="190"/>
                    </a:lnTo>
                    <a:lnTo>
                      <a:pt x="1157" y="39"/>
                    </a:lnTo>
                    <a:lnTo>
                      <a:pt x="1153" y="41"/>
                    </a:lnTo>
                    <a:lnTo>
                      <a:pt x="1153" y="190"/>
                    </a:lnTo>
                    <a:lnTo>
                      <a:pt x="1144" y="192"/>
                    </a:lnTo>
                    <a:lnTo>
                      <a:pt x="1144" y="35"/>
                    </a:lnTo>
                    <a:lnTo>
                      <a:pt x="1142" y="37"/>
                    </a:lnTo>
                    <a:lnTo>
                      <a:pt x="1140" y="194"/>
                    </a:lnTo>
                    <a:lnTo>
                      <a:pt x="1130" y="196"/>
                    </a:lnTo>
                    <a:lnTo>
                      <a:pt x="1130" y="31"/>
                    </a:lnTo>
                    <a:lnTo>
                      <a:pt x="1128" y="31"/>
                    </a:lnTo>
                    <a:lnTo>
                      <a:pt x="1126" y="196"/>
                    </a:lnTo>
                    <a:lnTo>
                      <a:pt x="1115" y="200"/>
                    </a:lnTo>
                    <a:lnTo>
                      <a:pt x="1115" y="60"/>
                    </a:lnTo>
                    <a:lnTo>
                      <a:pt x="1111" y="68"/>
                    </a:lnTo>
                    <a:lnTo>
                      <a:pt x="1111" y="200"/>
                    </a:lnTo>
                    <a:lnTo>
                      <a:pt x="1100" y="204"/>
                    </a:lnTo>
                    <a:lnTo>
                      <a:pt x="1100" y="52"/>
                    </a:lnTo>
                    <a:lnTo>
                      <a:pt x="1096" y="56"/>
                    </a:lnTo>
                    <a:lnTo>
                      <a:pt x="1096" y="204"/>
                    </a:lnTo>
                    <a:lnTo>
                      <a:pt x="1084" y="206"/>
                    </a:lnTo>
                    <a:lnTo>
                      <a:pt x="1084" y="46"/>
                    </a:lnTo>
                    <a:lnTo>
                      <a:pt x="1082" y="46"/>
                    </a:lnTo>
                    <a:lnTo>
                      <a:pt x="1080" y="208"/>
                    </a:lnTo>
                    <a:lnTo>
                      <a:pt x="1069" y="210"/>
                    </a:lnTo>
                    <a:lnTo>
                      <a:pt x="1069" y="75"/>
                    </a:lnTo>
                    <a:lnTo>
                      <a:pt x="1067" y="75"/>
                    </a:lnTo>
                    <a:lnTo>
                      <a:pt x="1065" y="212"/>
                    </a:lnTo>
                    <a:lnTo>
                      <a:pt x="1056" y="213"/>
                    </a:lnTo>
                    <a:lnTo>
                      <a:pt x="1054" y="96"/>
                    </a:lnTo>
                    <a:lnTo>
                      <a:pt x="1052" y="96"/>
                    </a:lnTo>
                    <a:lnTo>
                      <a:pt x="1050" y="215"/>
                    </a:lnTo>
                    <a:lnTo>
                      <a:pt x="1040" y="215"/>
                    </a:lnTo>
                    <a:lnTo>
                      <a:pt x="1038" y="68"/>
                    </a:lnTo>
                    <a:lnTo>
                      <a:pt x="1036" y="66"/>
                    </a:lnTo>
                    <a:lnTo>
                      <a:pt x="1036" y="217"/>
                    </a:lnTo>
                    <a:lnTo>
                      <a:pt x="1025" y="219"/>
                    </a:lnTo>
                    <a:lnTo>
                      <a:pt x="1025" y="75"/>
                    </a:lnTo>
                    <a:lnTo>
                      <a:pt x="1023" y="75"/>
                    </a:lnTo>
                    <a:lnTo>
                      <a:pt x="1021" y="119"/>
                    </a:lnTo>
                    <a:lnTo>
                      <a:pt x="1021" y="221"/>
                    </a:lnTo>
                    <a:lnTo>
                      <a:pt x="1014" y="223"/>
                    </a:lnTo>
                    <a:lnTo>
                      <a:pt x="1010" y="223"/>
                    </a:lnTo>
                    <a:lnTo>
                      <a:pt x="1012" y="119"/>
                    </a:lnTo>
                    <a:lnTo>
                      <a:pt x="1008" y="117"/>
                    </a:lnTo>
                    <a:lnTo>
                      <a:pt x="1008" y="225"/>
                    </a:lnTo>
                    <a:lnTo>
                      <a:pt x="1000" y="225"/>
                    </a:lnTo>
                    <a:lnTo>
                      <a:pt x="996" y="225"/>
                    </a:lnTo>
                    <a:lnTo>
                      <a:pt x="996" y="133"/>
                    </a:lnTo>
                    <a:lnTo>
                      <a:pt x="994" y="133"/>
                    </a:lnTo>
                    <a:lnTo>
                      <a:pt x="994" y="227"/>
                    </a:lnTo>
                    <a:lnTo>
                      <a:pt x="985" y="229"/>
                    </a:lnTo>
                    <a:lnTo>
                      <a:pt x="985" y="121"/>
                    </a:lnTo>
                    <a:lnTo>
                      <a:pt x="979" y="121"/>
                    </a:lnTo>
                    <a:lnTo>
                      <a:pt x="981" y="229"/>
                    </a:lnTo>
                    <a:lnTo>
                      <a:pt x="971" y="233"/>
                    </a:lnTo>
                    <a:lnTo>
                      <a:pt x="971" y="135"/>
                    </a:lnTo>
                    <a:lnTo>
                      <a:pt x="968" y="137"/>
                    </a:lnTo>
                    <a:lnTo>
                      <a:pt x="966" y="233"/>
                    </a:lnTo>
                    <a:lnTo>
                      <a:pt x="954" y="237"/>
                    </a:lnTo>
                    <a:lnTo>
                      <a:pt x="954" y="135"/>
                    </a:lnTo>
                    <a:lnTo>
                      <a:pt x="950" y="137"/>
                    </a:lnTo>
                    <a:lnTo>
                      <a:pt x="950" y="237"/>
                    </a:lnTo>
                    <a:lnTo>
                      <a:pt x="941" y="238"/>
                    </a:lnTo>
                    <a:lnTo>
                      <a:pt x="939" y="154"/>
                    </a:lnTo>
                    <a:lnTo>
                      <a:pt x="937" y="156"/>
                    </a:lnTo>
                    <a:lnTo>
                      <a:pt x="935" y="240"/>
                    </a:lnTo>
                    <a:lnTo>
                      <a:pt x="924" y="242"/>
                    </a:lnTo>
                    <a:lnTo>
                      <a:pt x="924" y="192"/>
                    </a:lnTo>
                    <a:lnTo>
                      <a:pt x="920" y="190"/>
                    </a:lnTo>
                    <a:lnTo>
                      <a:pt x="920" y="244"/>
                    </a:lnTo>
                    <a:lnTo>
                      <a:pt x="908" y="246"/>
                    </a:lnTo>
                    <a:lnTo>
                      <a:pt x="908" y="190"/>
                    </a:lnTo>
                    <a:lnTo>
                      <a:pt x="904" y="200"/>
                    </a:lnTo>
                    <a:lnTo>
                      <a:pt x="904" y="248"/>
                    </a:lnTo>
                    <a:lnTo>
                      <a:pt x="895" y="250"/>
                    </a:lnTo>
                    <a:lnTo>
                      <a:pt x="895" y="160"/>
                    </a:lnTo>
                    <a:lnTo>
                      <a:pt x="891" y="162"/>
                    </a:lnTo>
                    <a:lnTo>
                      <a:pt x="889" y="250"/>
                    </a:lnTo>
                    <a:lnTo>
                      <a:pt x="883" y="252"/>
                    </a:lnTo>
                    <a:lnTo>
                      <a:pt x="883" y="175"/>
                    </a:lnTo>
                    <a:lnTo>
                      <a:pt x="878" y="175"/>
                    </a:lnTo>
                    <a:lnTo>
                      <a:pt x="878" y="254"/>
                    </a:lnTo>
                    <a:lnTo>
                      <a:pt x="866" y="256"/>
                    </a:lnTo>
                    <a:lnTo>
                      <a:pt x="866" y="202"/>
                    </a:lnTo>
                    <a:lnTo>
                      <a:pt x="862" y="204"/>
                    </a:lnTo>
                    <a:lnTo>
                      <a:pt x="862" y="256"/>
                    </a:lnTo>
                    <a:lnTo>
                      <a:pt x="853" y="258"/>
                    </a:lnTo>
                    <a:lnTo>
                      <a:pt x="853" y="187"/>
                    </a:lnTo>
                    <a:lnTo>
                      <a:pt x="849" y="189"/>
                    </a:lnTo>
                    <a:lnTo>
                      <a:pt x="849" y="260"/>
                    </a:lnTo>
                    <a:lnTo>
                      <a:pt x="838" y="261"/>
                    </a:lnTo>
                    <a:lnTo>
                      <a:pt x="838" y="217"/>
                    </a:lnTo>
                    <a:lnTo>
                      <a:pt x="834" y="219"/>
                    </a:lnTo>
                    <a:lnTo>
                      <a:pt x="834" y="263"/>
                    </a:lnTo>
                    <a:lnTo>
                      <a:pt x="824" y="265"/>
                    </a:lnTo>
                    <a:lnTo>
                      <a:pt x="824" y="242"/>
                    </a:lnTo>
                    <a:lnTo>
                      <a:pt x="820" y="242"/>
                    </a:lnTo>
                    <a:lnTo>
                      <a:pt x="820" y="265"/>
                    </a:lnTo>
                    <a:lnTo>
                      <a:pt x="811" y="269"/>
                    </a:lnTo>
                    <a:lnTo>
                      <a:pt x="0" y="452"/>
                    </a:lnTo>
                    <a:lnTo>
                      <a:pt x="0" y="210"/>
                    </a:lnTo>
                    <a:lnTo>
                      <a:pt x="8" y="208"/>
                    </a:lnTo>
                    <a:lnTo>
                      <a:pt x="8" y="405"/>
                    </a:lnTo>
                    <a:lnTo>
                      <a:pt x="11" y="405"/>
                    </a:lnTo>
                    <a:lnTo>
                      <a:pt x="11" y="208"/>
                    </a:lnTo>
                    <a:lnTo>
                      <a:pt x="19" y="206"/>
                    </a:lnTo>
                    <a:lnTo>
                      <a:pt x="21" y="405"/>
                    </a:lnTo>
                    <a:lnTo>
                      <a:pt x="25" y="402"/>
                    </a:lnTo>
                    <a:lnTo>
                      <a:pt x="23" y="208"/>
                    </a:lnTo>
                    <a:lnTo>
                      <a:pt x="36" y="204"/>
                    </a:lnTo>
                    <a:lnTo>
                      <a:pt x="36" y="427"/>
                    </a:lnTo>
                    <a:lnTo>
                      <a:pt x="38" y="427"/>
                    </a:lnTo>
                    <a:lnTo>
                      <a:pt x="38" y="204"/>
                    </a:lnTo>
                    <a:lnTo>
                      <a:pt x="50" y="200"/>
                    </a:lnTo>
                    <a:lnTo>
                      <a:pt x="50" y="415"/>
                    </a:lnTo>
                    <a:lnTo>
                      <a:pt x="53" y="415"/>
                    </a:lnTo>
                    <a:lnTo>
                      <a:pt x="53" y="200"/>
                    </a:lnTo>
                    <a:lnTo>
                      <a:pt x="63" y="198"/>
                    </a:lnTo>
                    <a:lnTo>
                      <a:pt x="63" y="398"/>
                    </a:lnTo>
                    <a:lnTo>
                      <a:pt x="69" y="398"/>
                    </a:lnTo>
                    <a:lnTo>
                      <a:pt x="69" y="196"/>
                    </a:lnTo>
                    <a:lnTo>
                      <a:pt x="78" y="196"/>
                    </a:lnTo>
                    <a:lnTo>
                      <a:pt x="80" y="381"/>
                    </a:lnTo>
                    <a:lnTo>
                      <a:pt x="82" y="381"/>
                    </a:lnTo>
                    <a:lnTo>
                      <a:pt x="84" y="194"/>
                    </a:lnTo>
                    <a:lnTo>
                      <a:pt x="96" y="192"/>
                    </a:lnTo>
                    <a:lnTo>
                      <a:pt x="96" y="340"/>
                    </a:lnTo>
                    <a:lnTo>
                      <a:pt x="99" y="344"/>
                    </a:lnTo>
                    <a:lnTo>
                      <a:pt x="99" y="192"/>
                    </a:lnTo>
                    <a:lnTo>
                      <a:pt x="113" y="190"/>
                    </a:lnTo>
                    <a:lnTo>
                      <a:pt x="113" y="342"/>
                    </a:lnTo>
                    <a:lnTo>
                      <a:pt x="117" y="342"/>
                    </a:lnTo>
                    <a:lnTo>
                      <a:pt x="118" y="189"/>
                    </a:lnTo>
                    <a:lnTo>
                      <a:pt x="128" y="187"/>
                    </a:lnTo>
                    <a:lnTo>
                      <a:pt x="128" y="311"/>
                    </a:lnTo>
                    <a:lnTo>
                      <a:pt x="128" y="313"/>
                    </a:lnTo>
                    <a:lnTo>
                      <a:pt x="132" y="187"/>
                    </a:lnTo>
                    <a:lnTo>
                      <a:pt x="143" y="185"/>
                    </a:lnTo>
                    <a:lnTo>
                      <a:pt x="143" y="300"/>
                    </a:lnTo>
                    <a:lnTo>
                      <a:pt x="145" y="302"/>
                    </a:lnTo>
                    <a:lnTo>
                      <a:pt x="147" y="183"/>
                    </a:lnTo>
                    <a:lnTo>
                      <a:pt x="157" y="183"/>
                    </a:lnTo>
                    <a:lnTo>
                      <a:pt x="157" y="334"/>
                    </a:lnTo>
                    <a:lnTo>
                      <a:pt x="159" y="333"/>
                    </a:lnTo>
                    <a:lnTo>
                      <a:pt x="161" y="181"/>
                    </a:lnTo>
                    <a:lnTo>
                      <a:pt x="170" y="179"/>
                    </a:lnTo>
                    <a:lnTo>
                      <a:pt x="170" y="369"/>
                    </a:lnTo>
                    <a:lnTo>
                      <a:pt x="172" y="367"/>
                    </a:lnTo>
                    <a:lnTo>
                      <a:pt x="174" y="179"/>
                    </a:lnTo>
                    <a:lnTo>
                      <a:pt x="184" y="177"/>
                    </a:lnTo>
                    <a:lnTo>
                      <a:pt x="184" y="315"/>
                    </a:lnTo>
                    <a:lnTo>
                      <a:pt x="187" y="304"/>
                    </a:lnTo>
                    <a:lnTo>
                      <a:pt x="187" y="175"/>
                    </a:lnTo>
                    <a:lnTo>
                      <a:pt x="201" y="173"/>
                    </a:lnTo>
                    <a:lnTo>
                      <a:pt x="201" y="294"/>
                    </a:lnTo>
                    <a:lnTo>
                      <a:pt x="203" y="294"/>
                    </a:lnTo>
                    <a:lnTo>
                      <a:pt x="205" y="173"/>
                    </a:lnTo>
                    <a:lnTo>
                      <a:pt x="214" y="171"/>
                    </a:lnTo>
                    <a:lnTo>
                      <a:pt x="214" y="271"/>
                    </a:lnTo>
                    <a:lnTo>
                      <a:pt x="218" y="271"/>
                    </a:lnTo>
                    <a:lnTo>
                      <a:pt x="218" y="171"/>
                    </a:lnTo>
                    <a:lnTo>
                      <a:pt x="231" y="167"/>
                    </a:lnTo>
                    <a:lnTo>
                      <a:pt x="231" y="263"/>
                    </a:lnTo>
                    <a:lnTo>
                      <a:pt x="233" y="265"/>
                    </a:lnTo>
                    <a:lnTo>
                      <a:pt x="235" y="263"/>
                    </a:lnTo>
                    <a:lnTo>
                      <a:pt x="235" y="167"/>
                    </a:lnTo>
                    <a:lnTo>
                      <a:pt x="247" y="165"/>
                    </a:lnTo>
                    <a:lnTo>
                      <a:pt x="247" y="225"/>
                    </a:lnTo>
                    <a:lnTo>
                      <a:pt x="250" y="221"/>
                    </a:lnTo>
                    <a:lnTo>
                      <a:pt x="249" y="165"/>
                    </a:lnTo>
                    <a:lnTo>
                      <a:pt x="262" y="164"/>
                    </a:lnTo>
                    <a:lnTo>
                      <a:pt x="262" y="248"/>
                    </a:lnTo>
                    <a:lnTo>
                      <a:pt x="266" y="246"/>
                    </a:lnTo>
                    <a:lnTo>
                      <a:pt x="266" y="162"/>
                    </a:lnTo>
                    <a:lnTo>
                      <a:pt x="275" y="160"/>
                    </a:lnTo>
                    <a:lnTo>
                      <a:pt x="277" y="229"/>
                    </a:lnTo>
                    <a:lnTo>
                      <a:pt x="281" y="231"/>
                    </a:lnTo>
                    <a:lnTo>
                      <a:pt x="281" y="160"/>
                    </a:lnTo>
                    <a:lnTo>
                      <a:pt x="293" y="158"/>
                    </a:lnTo>
                    <a:lnTo>
                      <a:pt x="293" y="208"/>
                    </a:lnTo>
                    <a:lnTo>
                      <a:pt x="296" y="208"/>
                    </a:lnTo>
                    <a:lnTo>
                      <a:pt x="296" y="156"/>
                    </a:lnTo>
                    <a:lnTo>
                      <a:pt x="308" y="154"/>
                    </a:lnTo>
                    <a:lnTo>
                      <a:pt x="308" y="196"/>
                    </a:lnTo>
                    <a:lnTo>
                      <a:pt x="312" y="198"/>
                    </a:lnTo>
                    <a:lnTo>
                      <a:pt x="312" y="154"/>
                    </a:lnTo>
                    <a:lnTo>
                      <a:pt x="321" y="152"/>
                    </a:lnTo>
                    <a:lnTo>
                      <a:pt x="321" y="179"/>
                    </a:lnTo>
                    <a:lnTo>
                      <a:pt x="325" y="181"/>
                    </a:lnTo>
                    <a:lnTo>
                      <a:pt x="325" y="150"/>
                    </a:lnTo>
                    <a:lnTo>
                      <a:pt x="1176" y="0"/>
                    </a:lnTo>
                    <a:lnTo>
                      <a:pt x="1176" y="187"/>
                    </a:lnTo>
                    <a:close/>
                  </a:path>
                </a:pathLst>
              </a:custGeom>
              <a:solidFill>
                <a:srgbClr val="838383"/>
              </a:solidFill>
              <a:ln w="1588">
                <a:solidFill>
                  <a:srgbClr val="000000"/>
                </a:solidFill>
                <a:prstDash val="solid"/>
                <a:round/>
                <a:headEnd/>
                <a:tailEnd/>
              </a:ln>
            </p:spPr>
            <p:txBody>
              <a:bodyPr/>
              <a:lstStyle/>
              <a:p>
                <a:endParaRPr lang="en-AU"/>
              </a:p>
            </p:txBody>
          </p:sp>
          <p:sp>
            <p:nvSpPr>
              <p:cNvPr id="5758" name="Freeform 638"/>
              <p:cNvSpPr>
                <a:spLocks/>
              </p:cNvSpPr>
              <p:nvPr/>
            </p:nvSpPr>
            <p:spPr bwMode="auto">
              <a:xfrm>
                <a:off x="681" y="3022"/>
                <a:ext cx="5" cy="6"/>
              </a:xfrm>
              <a:custGeom>
                <a:avLst/>
                <a:gdLst>
                  <a:gd name="T0" fmla="*/ 12 w 12"/>
                  <a:gd name="T1" fmla="*/ 8 h 14"/>
                  <a:gd name="T2" fmla="*/ 12 w 12"/>
                  <a:gd name="T3" fmla="*/ 14 h 14"/>
                  <a:gd name="T4" fmla="*/ 0 w 12"/>
                  <a:gd name="T5" fmla="*/ 8 h 14"/>
                  <a:gd name="T6" fmla="*/ 0 w 12"/>
                  <a:gd name="T7" fmla="*/ 0 h 14"/>
                  <a:gd name="T8" fmla="*/ 10 w 12"/>
                  <a:gd name="T9" fmla="*/ 6 h 14"/>
                  <a:gd name="T10" fmla="*/ 12 w 12"/>
                  <a:gd name="T11" fmla="*/ 8 h 14"/>
                </a:gdLst>
                <a:ahLst/>
                <a:cxnLst>
                  <a:cxn ang="0">
                    <a:pos x="T0" y="T1"/>
                  </a:cxn>
                  <a:cxn ang="0">
                    <a:pos x="T2" y="T3"/>
                  </a:cxn>
                  <a:cxn ang="0">
                    <a:pos x="T4" y="T5"/>
                  </a:cxn>
                  <a:cxn ang="0">
                    <a:pos x="T6" y="T7"/>
                  </a:cxn>
                  <a:cxn ang="0">
                    <a:pos x="T8" y="T9"/>
                  </a:cxn>
                  <a:cxn ang="0">
                    <a:pos x="T10" y="T11"/>
                  </a:cxn>
                </a:cxnLst>
                <a:rect l="0" t="0" r="r" b="b"/>
                <a:pathLst>
                  <a:path w="12" h="14">
                    <a:moveTo>
                      <a:pt x="12" y="8"/>
                    </a:moveTo>
                    <a:lnTo>
                      <a:pt x="12" y="14"/>
                    </a:lnTo>
                    <a:lnTo>
                      <a:pt x="0" y="8"/>
                    </a:lnTo>
                    <a:lnTo>
                      <a:pt x="0" y="0"/>
                    </a:lnTo>
                    <a:lnTo>
                      <a:pt x="10" y="6"/>
                    </a:lnTo>
                    <a:lnTo>
                      <a:pt x="12" y="8"/>
                    </a:lnTo>
                    <a:close/>
                  </a:path>
                </a:pathLst>
              </a:custGeom>
              <a:solidFill>
                <a:srgbClr val="C2E3FF"/>
              </a:solidFill>
              <a:ln w="1588">
                <a:solidFill>
                  <a:srgbClr val="C2E3FF"/>
                </a:solidFill>
                <a:prstDash val="solid"/>
                <a:round/>
                <a:headEnd/>
                <a:tailEnd/>
              </a:ln>
            </p:spPr>
            <p:txBody>
              <a:bodyPr/>
              <a:lstStyle/>
              <a:p>
                <a:endParaRPr lang="en-AU"/>
              </a:p>
            </p:txBody>
          </p:sp>
          <p:sp>
            <p:nvSpPr>
              <p:cNvPr id="5759" name="Freeform 639"/>
              <p:cNvSpPr>
                <a:spLocks/>
              </p:cNvSpPr>
              <p:nvPr/>
            </p:nvSpPr>
            <p:spPr bwMode="auto">
              <a:xfrm>
                <a:off x="1207" y="3024"/>
                <a:ext cx="29" cy="12"/>
              </a:xfrm>
              <a:custGeom>
                <a:avLst/>
                <a:gdLst>
                  <a:gd name="T0" fmla="*/ 59 w 59"/>
                  <a:gd name="T1" fmla="*/ 8 h 25"/>
                  <a:gd name="T2" fmla="*/ 40 w 59"/>
                  <a:gd name="T3" fmla="*/ 12 h 25"/>
                  <a:gd name="T4" fmla="*/ 33 w 59"/>
                  <a:gd name="T5" fmla="*/ 19 h 25"/>
                  <a:gd name="T6" fmla="*/ 33 w 59"/>
                  <a:gd name="T7" fmla="*/ 25 h 25"/>
                  <a:gd name="T8" fmla="*/ 27 w 59"/>
                  <a:gd name="T9" fmla="*/ 25 h 25"/>
                  <a:gd name="T10" fmla="*/ 0 w 59"/>
                  <a:gd name="T11" fmla="*/ 17 h 25"/>
                  <a:gd name="T12" fmla="*/ 2 w 59"/>
                  <a:gd name="T13" fmla="*/ 10 h 25"/>
                  <a:gd name="T14" fmla="*/ 6 w 59"/>
                  <a:gd name="T15" fmla="*/ 6 h 25"/>
                  <a:gd name="T16" fmla="*/ 23 w 59"/>
                  <a:gd name="T17" fmla="*/ 0 h 25"/>
                  <a:gd name="T18" fmla="*/ 48 w 59"/>
                  <a:gd name="T19" fmla="*/ 4 h 25"/>
                  <a:gd name="T20" fmla="*/ 59 w 59"/>
                  <a:gd name="T2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5">
                    <a:moveTo>
                      <a:pt x="59" y="8"/>
                    </a:moveTo>
                    <a:lnTo>
                      <a:pt x="40" y="12"/>
                    </a:lnTo>
                    <a:lnTo>
                      <a:pt x="33" y="19"/>
                    </a:lnTo>
                    <a:lnTo>
                      <a:pt x="33" y="25"/>
                    </a:lnTo>
                    <a:lnTo>
                      <a:pt x="27" y="25"/>
                    </a:lnTo>
                    <a:lnTo>
                      <a:pt x="0" y="17"/>
                    </a:lnTo>
                    <a:lnTo>
                      <a:pt x="2" y="10"/>
                    </a:lnTo>
                    <a:lnTo>
                      <a:pt x="6" y="6"/>
                    </a:lnTo>
                    <a:lnTo>
                      <a:pt x="23" y="0"/>
                    </a:lnTo>
                    <a:lnTo>
                      <a:pt x="48" y="4"/>
                    </a:lnTo>
                    <a:lnTo>
                      <a:pt x="59" y="8"/>
                    </a:lnTo>
                    <a:close/>
                  </a:path>
                </a:pathLst>
              </a:custGeom>
              <a:solidFill>
                <a:srgbClr val="ABABAB"/>
              </a:solidFill>
              <a:ln w="1588">
                <a:solidFill>
                  <a:srgbClr val="000000"/>
                </a:solidFill>
                <a:prstDash val="solid"/>
                <a:round/>
                <a:headEnd/>
                <a:tailEnd/>
              </a:ln>
            </p:spPr>
            <p:txBody>
              <a:bodyPr/>
              <a:lstStyle/>
              <a:p>
                <a:endParaRPr lang="en-AU"/>
              </a:p>
            </p:txBody>
          </p:sp>
          <p:sp>
            <p:nvSpPr>
              <p:cNvPr id="5760" name="Freeform 640"/>
              <p:cNvSpPr>
                <a:spLocks/>
              </p:cNvSpPr>
              <p:nvPr/>
            </p:nvSpPr>
            <p:spPr bwMode="auto">
              <a:xfrm>
                <a:off x="689" y="3026"/>
                <a:ext cx="7" cy="6"/>
              </a:xfrm>
              <a:custGeom>
                <a:avLst/>
                <a:gdLst>
                  <a:gd name="T0" fmla="*/ 14 w 14"/>
                  <a:gd name="T1" fmla="*/ 13 h 13"/>
                  <a:gd name="T2" fmla="*/ 0 w 14"/>
                  <a:gd name="T3" fmla="*/ 8 h 13"/>
                  <a:gd name="T4" fmla="*/ 0 w 14"/>
                  <a:gd name="T5" fmla="*/ 0 h 13"/>
                  <a:gd name="T6" fmla="*/ 14 w 14"/>
                  <a:gd name="T7" fmla="*/ 8 h 13"/>
                  <a:gd name="T8" fmla="*/ 14 w 14"/>
                  <a:gd name="T9" fmla="*/ 13 h 13"/>
                </a:gdLst>
                <a:ahLst/>
                <a:cxnLst>
                  <a:cxn ang="0">
                    <a:pos x="T0" y="T1"/>
                  </a:cxn>
                  <a:cxn ang="0">
                    <a:pos x="T2" y="T3"/>
                  </a:cxn>
                  <a:cxn ang="0">
                    <a:pos x="T4" y="T5"/>
                  </a:cxn>
                  <a:cxn ang="0">
                    <a:pos x="T6" y="T7"/>
                  </a:cxn>
                  <a:cxn ang="0">
                    <a:pos x="T8" y="T9"/>
                  </a:cxn>
                </a:cxnLst>
                <a:rect l="0" t="0" r="r" b="b"/>
                <a:pathLst>
                  <a:path w="14" h="13">
                    <a:moveTo>
                      <a:pt x="14" y="13"/>
                    </a:moveTo>
                    <a:lnTo>
                      <a:pt x="0" y="8"/>
                    </a:lnTo>
                    <a:lnTo>
                      <a:pt x="0" y="0"/>
                    </a:lnTo>
                    <a:lnTo>
                      <a:pt x="14" y="8"/>
                    </a:lnTo>
                    <a:lnTo>
                      <a:pt x="14" y="13"/>
                    </a:lnTo>
                    <a:close/>
                  </a:path>
                </a:pathLst>
              </a:custGeom>
              <a:solidFill>
                <a:srgbClr val="C2E3FF"/>
              </a:solidFill>
              <a:ln w="1588">
                <a:solidFill>
                  <a:srgbClr val="C2E3FF"/>
                </a:solidFill>
                <a:prstDash val="solid"/>
                <a:round/>
                <a:headEnd/>
                <a:tailEnd/>
              </a:ln>
            </p:spPr>
            <p:txBody>
              <a:bodyPr/>
              <a:lstStyle/>
              <a:p>
                <a:endParaRPr lang="en-AU"/>
              </a:p>
            </p:txBody>
          </p:sp>
          <p:sp>
            <p:nvSpPr>
              <p:cNvPr id="5761" name="Freeform 641"/>
              <p:cNvSpPr>
                <a:spLocks/>
              </p:cNvSpPr>
              <p:nvPr/>
            </p:nvSpPr>
            <p:spPr bwMode="auto">
              <a:xfrm>
                <a:off x="1225" y="3029"/>
                <a:ext cx="21" cy="7"/>
              </a:xfrm>
              <a:custGeom>
                <a:avLst/>
                <a:gdLst>
                  <a:gd name="T0" fmla="*/ 41 w 42"/>
                  <a:gd name="T1" fmla="*/ 5 h 13"/>
                  <a:gd name="T2" fmla="*/ 42 w 42"/>
                  <a:gd name="T3" fmla="*/ 7 h 13"/>
                  <a:gd name="T4" fmla="*/ 42 w 42"/>
                  <a:gd name="T5" fmla="*/ 7 h 13"/>
                  <a:gd name="T6" fmla="*/ 0 w 42"/>
                  <a:gd name="T7" fmla="*/ 13 h 13"/>
                  <a:gd name="T8" fmla="*/ 2 w 42"/>
                  <a:gd name="T9" fmla="*/ 5 h 13"/>
                  <a:gd name="T10" fmla="*/ 14 w 42"/>
                  <a:gd name="T11" fmla="*/ 2 h 13"/>
                  <a:gd name="T12" fmla="*/ 25 w 42"/>
                  <a:gd name="T13" fmla="*/ 0 h 13"/>
                  <a:gd name="T14" fmla="*/ 35 w 42"/>
                  <a:gd name="T15" fmla="*/ 2 h 13"/>
                  <a:gd name="T16" fmla="*/ 41 w 42"/>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3">
                    <a:moveTo>
                      <a:pt x="41" y="5"/>
                    </a:moveTo>
                    <a:lnTo>
                      <a:pt x="42" y="7"/>
                    </a:lnTo>
                    <a:lnTo>
                      <a:pt x="42" y="7"/>
                    </a:lnTo>
                    <a:lnTo>
                      <a:pt x="0" y="13"/>
                    </a:lnTo>
                    <a:lnTo>
                      <a:pt x="2" y="5"/>
                    </a:lnTo>
                    <a:lnTo>
                      <a:pt x="14" y="2"/>
                    </a:lnTo>
                    <a:lnTo>
                      <a:pt x="25" y="0"/>
                    </a:lnTo>
                    <a:lnTo>
                      <a:pt x="35" y="2"/>
                    </a:lnTo>
                    <a:lnTo>
                      <a:pt x="41" y="5"/>
                    </a:lnTo>
                    <a:close/>
                  </a:path>
                </a:pathLst>
              </a:custGeom>
              <a:solidFill>
                <a:srgbClr val="838383"/>
              </a:solidFill>
              <a:ln w="1588">
                <a:solidFill>
                  <a:srgbClr val="000000"/>
                </a:solidFill>
                <a:prstDash val="solid"/>
                <a:round/>
                <a:headEnd/>
                <a:tailEnd/>
              </a:ln>
            </p:spPr>
            <p:txBody>
              <a:bodyPr/>
              <a:lstStyle/>
              <a:p>
                <a:endParaRPr lang="en-AU"/>
              </a:p>
            </p:txBody>
          </p:sp>
          <p:sp>
            <p:nvSpPr>
              <p:cNvPr id="5762" name="Freeform 642"/>
              <p:cNvSpPr>
                <a:spLocks/>
              </p:cNvSpPr>
              <p:nvPr/>
            </p:nvSpPr>
            <p:spPr bwMode="auto">
              <a:xfrm>
                <a:off x="698" y="3030"/>
                <a:ext cx="7" cy="7"/>
              </a:xfrm>
              <a:custGeom>
                <a:avLst/>
                <a:gdLst>
                  <a:gd name="T0" fmla="*/ 15 w 15"/>
                  <a:gd name="T1" fmla="*/ 13 h 13"/>
                  <a:gd name="T2" fmla="*/ 11 w 15"/>
                  <a:gd name="T3" fmla="*/ 13 h 13"/>
                  <a:gd name="T4" fmla="*/ 2 w 15"/>
                  <a:gd name="T5" fmla="*/ 7 h 13"/>
                  <a:gd name="T6" fmla="*/ 0 w 15"/>
                  <a:gd name="T7" fmla="*/ 0 h 13"/>
                  <a:gd name="T8" fmla="*/ 15 w 15"/>
                  <a:gd name="T9" fmla="*/ 5 h 13"/>
                  <a:gd name="T10" fmla="*/ 15 w 15"/>
                  <a:gd name="T11" fmla="*/ 13 h 13"/>
                </a:gdLst>
                <a:ahLst/>
                <a:cxnLst>
                  <a:cxn ang="0">
                    <a:pos x="T0" y="T1"/>
                  </a:cxn>
                  <a:cxn ang="0">
                    <a:pos x="T2" y="T3"/>
                  </a:cxn>
                  <a:cxn ang="0">
                    <a:pos x="T4" y="T5"/>
                  </a:cxn>
                  <a:cxn ang="0">
                    <a:pos x="T6" y="T7"/>
                  </a:cxn>
                  <a:cxn ang="0">
                    <a:pos x="T8" y="T9"/>
                  </a:cxn>
                  <a:cxn ang="0">
                    <a:pos x="T10" y="T11"/>
                  </a:cxn>
                </a:cxnLst>
                <a:rect l="0" t="0" r="r" b="b"/>
                <a:pathLst>
                  <a:path w="15" h="13">
                    <a:moveTo>
                      <a:pt x="15" y="13"/>
                    </a:moveTo>
                    <a:lnTo>
                      <a:pt x="11" y="13"/>
                    </a:lnTo>
                    <a:lnTo>
                      <a:pt x="2" y="7"/>
                    </a:lnTo>
                    <a:lnTo>
                      <a:pt x="0" y="0"/>
                    </a:lnTo>
                    <a:lnTo>
                      <a:pt x="15" y="5"/>
                    </a:lnTo>
                    <a:lnTo>
                      <a:pt x="15" y="13"/>
                    </a:lnTo>
                    <a:close/>
                  </a:path>
                </a:pathLst>
              </a:custGeom>
              <a:solidFill>
                <a:srgbClr val="C2E3FF"/>
              </a:solidFill>
              <a:ln w="1588">
                <a:solidFill>
                  <a:srgbClr val="C2E3FF"/>
                </a:solidFill>
                <a:prstDash val="solid"/>
                <a:round/>
                <a:headEnd/>
                <a:tailEnd/>
              </a:ln>
            </p:spPr>
            <p:txBody>
              <a:bodyPr/>
              <a:lstStyle/>
              <a:p>
                <a:endParaRPr lang="en-AU"/>
              </a:p>
            </p:txBody>
          </p:sp>
          <p:sp>
            <p:nvSpPr>
              <p:cNvPr id="5763" name="Freeform 643"/>
              <p:cNvSpPr>
                <a:spLocks/>
              </p:cNvSpPr>
              <p:nvPr/>
            </p:nvSpPr>
            <p:spPr bwMode="auto">
              <a:xfrm>
                <a:off x="905" y="3034"/>
                <a:ext cx="152" cy="29"/>
              </a:xfrm>
              <a:custGeom>
                <a:avLst/>
                <a:gdLst>
                  <a:gd name="T0" fmla="*/ 300 w 304"/>
                  <a:gd name="T1" fmla="*/ 10 h 58"/>
                  <a:gd name="T2" fmla="*/ 281 w 304"/>
                  <a:gd name="T3" fmla="*/ 14 h 58"/>
                  <a:gd name="T4" fmla="*/ 128 w 304"/>
                  <a:gd name="T5" fmla="*/ 39 h 58"/>
                  <a:gd name="T6" fmla="*/ 0 w 304"/>
                  <a:gd name="T7" fmla="*/ 58 h 58"/>
                  <a:gd name="T8" fmla="*/ 7 w 304"/>
                  <a:gd name="T9" fmla="*/ 46 h 58"/>
                  <a:gd name="T10" fmla="*/ 302 w 304"/>
                  <a:gd name="T11" fmla="*/ 0 h 58"/>
                  <a:gd name="T12" fmla="*/ 304 w 304"/>
                  <a:gd name="T13" fmla="*/ 0 h 58"/>
                  <a:gd name="T14" fmla="*/ 300 w 304"/>
                  <a:gd name="T15" fmla="*/ 1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58">
                    <a:moveTo>
                      <a:pt x="300" y="10"/>
                    </a:moveTo>
                    <a:lnTo>
                      <a:pt x="281" y="14"/>
                    </a:lnTo>
                    <a:lnTo>
                      <a:pt x="128" y="39"/>
                    </a:lnTo>
                    <a:lnTo>
                      <a:pt x="0" y="58"/>
                    </a:lnTo>
                    <a:lnTo>
                      <a:pt x="7" y="46"/>
                    </a:lnTo>
                    <a:lnTo>
                      <a:pt x="302" y="0"/>
                    </a:lnTo>
                    <a:lnTo>
                      <a:pt x="304" y="0"/>
                    </a:lnTo>
                    <a:lnTo>
                      <a:pt x="300" y="10"/>
                    </a:lnTo>
                    <a:close/>
                  </a:path>
                </a:pathLst>
              </a:custGeom>
              <a:solidFill>
                <a:srgbClr val="595959"/>
              </a:solidFill>
              <a:ln w="1588">
                <a:solidFill>
                  <a:srgbClr val="000000"/>
                </a:solidFill>
                <a:prstDash val="solid"/>
                <a:round/>
                <a:headEnd/>
                <a:tailEnd/>
              </a:ln>
            </p:spPr>
            <p:txBody>
              <a:bodyPr/>
              <a:lstStyle/>
              <a:p>
                <a:endParaRPr lang="en-AU"/>
              </a:p>
            </p:txBody>
          </p:sp>
          <p:sp>
            <p:nvSpPr>
              <p:cNvPr id="5764" name="Freeform 644"/>
              <p:cNvSpPr>
                <a:spLocks/>
              </p:cNvSpPr>
              <p:nvPr/>
            </p:nvSpPr>
            <p:spPr bwMode="auto">
              <a:xfrm>
                <a:off x="707" y="3035"/>
                <a:ext cx="8" cy="7"/>
              </a:xfrm>
              <a:custGeom>
                <a:avLst/>
                <a:gdLst>
                  <a:gd name="T0" fmla="*/ 15 w 15"/>
                  <a:gd name="T1" fmla="*/ 12 h 14"/>
                  <a:gd name="T2" fmla="*/ 15 w 15"/>
                  <a:gd name="T3" fmla="*/ 14 h 14"/>
                  <a:gd name="T4" fmla="*/ 0 w 15"/>
                  <a:gd name="T5" fmla="*/ 6 h 14"/>
                  <a:gd name="T6" fmla="*/ 0 w 15"/>
                  <a:gd name="T7" fmla="*/ 0 h 14"/>
                  <a:gd name="T8" fmla="*/ 13 w 15"/>
                  <a:gd name="T9" fmla="*/ 4 h 14"/>
                  <a:gd name="T10" fmla="*/ 15 w 15"/>
                  <a:gd name="T11" fmla="*/ 12 h 14"/>
                </a:gdLst>
                <a:ahLst/>
                <a:cxnLst>
                  <a:cxn ang="0">
                    <a:pos x="T0" y="T1"/>
                  </a:cxn>
                  <a:cxn ang="0">
                    <a:pos x="T2" y="T3"/>
                  </a:cxn>
                  <a:cxn ang="0">
                    <a:pos x="T4" y="T5"/>
                  </a:cxn>
                  <a:cxn ang="0">
                    <a:pos x="T6" y="T7"/>
                  </a:cxn>
                  <a:cxn ang="0">
                    <a:pos x="T8" y="T9"/>
                  </a:cxn>
                  <a:cxn ang="0">
                    <a:pos x="T10" y="T11"/>
                  </a:cxn>
                </a:cxnLst>
                <a:rect l="0" t="0" r="r" b="b"/>
                <a:pathLst>
                  <a:path w="15" h="14">
                    <a:moveTo>
                      <a:pt x="15" y="12"/>
                    </a:moveTo>
                    <a:lnTo>
                      <a:pt x="15" y="14"/>
                    </a:lnTo>
                    <a:lnTo>
                      <a:pt x="0" y="6"/>
                    </a:lnTo>
                    <a:lnTo>
                      <a:pt x="0" y="0"/>
                    </a:lnTo>
                    <a:lnTo>
                      <a:pt x="13" y="4"/>
                    </a:lnTo>
                    <a:lnTo>
                      <a:pt x="15" y="12"/>
                    </a:lnTo>
                    <a:close/>
                  </a:path>
                </a:pathLst>
              </a:custGeom>
              <a:solidFill>
                <a:srgbClr val="C2E3FF"/>
              </a:solidFill>
              <a:ln w="1588">
                <a:solidFill>
                  <a:srgbClr val="C2E3FF"/>
                </a:solidFill>
                <a:prstDash val="solid"/>
                <a:round/>
                <a:headEnd/>
                <a:tailEnd/>
              </a:ln>
            </p:spPr>
            <p:txBody>
              <a:bodyPr/>
              <a:lstStyle/>
              <a:p>
                <a:endParaRPr lang="en-AU"/>
              </a:p>
            </p:txBody>
          </p:sp>
          <p:sp>
            <p:nvSpPr>
              <p:cNvPr id="5765" name="Freeform 645"/>
              <p:cNvSpPr>
                <a:spLocks/>
              </p:cNvSpPr>
              <p:nvPr/>
            </p:nvSpPr>
            <p:spPr bwMode="auto">
              <a:xfrm>
                <a:off x="890" y="3037"/>
                <a:ext cx="16" cy="26"/>
              </a:xfrm>
              <a:custGeom>
                <a:avLst/>
                <a:gdLst>
                  <a:gd name="T0" fmla="*/ 33 w 33"/>
                  <a:gd name="T1" fmla="*/ 17 h 52"/>
                  <a:gd name="T2" fmla="*/ 33 w 33"/>
                  <a:gd name="T3" fmla="*/ 37 h 52"/>
                  <a:gd name="T4" fmla="*/ 25 w 33"/>
                  <a:gd name="T5" fmla="*/ 52 h 52"/>
                  <a:gd name="T6" fmla="*/ 19 w 33"/>
                  <a:gd name="T7" fmla="*/ 52 h 52"/>
                  <a:gd name="T8" fmla="*/ 10 w 33"/>
                  <a:gd name="T9" fmla="*/ 48 h 52"/>
                  <a:gd name="T10" fmla="*/ 6 w 33"/>
                  <a:gd name="T11" fmla="*/ 37 h 52"/>
                  <a:gd name="T12" fmla="*/ 2 w 33"/>
                  <a:gd name="T13" fmla="*/ 29 h 52"/>
                  <a:gd name="T14" fmla="*/ 0 w 33"/>
                  <a:gd name="T15" fmla="*/ 0 h 52"/>
                  <a:gd name="T16" fmla="*/ 31 w 33"/>
                  <a:gd name="T17" fmla="*/ 12 h 52"/>
                  <a:gd name="T18" fmla="*/ 33 w 33"/>
                  <a:gd name="T19"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2">
                    <a:moveTo>
                      <a:pt x="33" y="17"/>
                    </a:moveTo>
                    <a:lnTo>
                      <a:pt x="33" y="37"/>
                    </a:lnTo>
                    <a:lnTo>
                      <a:pt x="25" y="52"/>
                    </a:lnTo>
                    <a:lnTo>
                      <a:pt x="19" y="52"/>
                    </a:lnTo>
                    <a:lnTo>
                      <a:pt x="10" y="48"/>
                    </a:lnTo>
                    <a:lnTo>
                      <a:pt x="6" y="37"/>
                    </a:lnTo>
                    <a:lnTo>
                      <a:pt x="2" y="29"/>
                    </a:lnTo>
                    <a:lnTo>
                      <a:pt x="0" y="0"/>
                    </a:lnTo>
                    <a:lnTo>
                      <a:pt x="31" y="12"/>
                    </a:lnTo>
                    <a:lnTo>
                      <a:pt x="33" y="17"/>
                    </a:lnTo>
                    <a:close/>
                  </a:path>
                </a:pathLst>
              </a:custGeom>
              <a:solidFill>
                <a:srgbClr val="D9D9D9"/>
              </a:solidFill>
              <a:ln w="1588">
                <a:solidFill>
                  <a:srgbClr val="000000"/>
                </a:solidFill>
                <a:prstDash val="solid"/>
                <a:round/>
                <a:headEnd/>
                <a:tailEnd/>
              </a:ln>
            </p:spPr>
            <p:txBody>
              <a:bodyPr/>
              <a:lstStyle/>
              <a:p>
                <a:endParaRPr lang="en-AU"/>
              </a:p>
            </p:txBody>
          </p:sp>
          <p:sp>
            <p:nvSpPr>
              <p:cNvPr id="5766" name="Freeform 646"/>
              <p:cNvSpPr>
                <a:spLocks/>
              </p:cNvSpPr>
              <p:nvPr/>
            </p:nvSpPr>
            <p:spPr bwMode="auto">
              <a:xfrm>
                <a:off x="717" y="3039"/>
                <a:ext cx="7" cy="7"/>
              </a:xfrm>
              <a:custGeom>
                <a:avLst/>
                <a:gdLst>
                  <a:gd name="T0" fmla="*/ 13 w 13"/>
                  <a:gd name="T1" fmla="*/ 8 h 13"/>
                  <a:gd name="T2" fmla="*/ 13 w 13"/>
                  <a:gd name="T3" fmla="*/ 13 h 13"/>
                  <a:gd name="T4" fmla="*/ 0 w 13"/>
                  <a:gd name="T5" fmla="*/ 8 h 13"/>
                  <a:gd name="T6" fmla="*/ 0 w 13"/>
                  <a:gd name="T7" fmla="*/ 0 h 13"/>
                  <a:gd name="T8" fmla="*/ 11 w 13"/>
                  <a:gd name="T9" fmla="*/ 6 h 13"/>
                  <a:gd name="T10" fmla="*/ 13 w 13"/>
                  <a:gd name="T11" fmla="*/ 8 h 13"/>
                </a:gdLst>
                <a:ahLst/>
                <a:cxnLst>
                  <a:cxn ang="0">
                    <a:pos x="T0" y="T1"/>
                  </a:cxn>
                  <a:cxn ang="0">
                    <a:pos x="T2" y="T3"/>
                  </a:cxn>
                  <a:cxn ang="0">
                    <a:pos x="T4" y="T5"/>
                  </a:cxn>
                  <a:cxn ang="0">
                    <a:pos x="T6" y="T7"/>
                  </a:cxn>
                  <a:cxn ang="0">
                    <a:pos x="T8" y="T9"/>
                  </a:cxn>
                  <a:cxn ang="0">
                    <a:pos x="T10" y="T11"/>
                  </a:cxn>
                </a:cxnLst>
                <a:rect l="0" t="0" r="r" b="b"/>
                <a:pathLst>
                  <a:path w="13" h="13">
                    <a:moveTo>
                      <a:pt x="13" y="8"/>
                    </a:moveTo>
                    <a:lnTo>
                      <a:pt x="13" y="13"/>
                    </a:lnTo>
                    <a:lnTo>
                      <a:pt x="0" y="8"/>
                    </a:lnTo>
                    <a:lnTo>
                      <a:pt x="0" y="0"/>
                    </a:lnTo>
                    <a:lnTo>
                      <a:pt x="11" y="6"/>
                    </a:lnTo>
                    <a:lnTo>
                      <a:pt x="13" y="8"/>
                    </a:lnTo>
                    <a:close/>
                  </a:path>
                </a:pathLst>
              </a:custGeom>
              <a:solidFill>
                <a:srgbClr val="C2E3FF"/>
              </a:solidFill>
              <a:ln w="1588">
                <a:solidFill>
                  <a:srgbClr val="C2E3FF"/>
                </a:solidFill>
                <a:prstDash val="solid"/>
                <a:round/>
                <a:headEnd/>
                <a:tailEnd/>
              </a:ln>
            </p:spPr>
            <p:txBody>
              <a:bodyPr/>
              <a:lstStyle/>
              <a:p>
                <a:endParaRPr lang="en-AU"/>
              </a:p>
            </p:txBody>
          </p:sp>
          <p:sp>
            <p:nvSpPr>
              <p:cNvPr id="5767" name="Freeform 647"/>
              <p:cNvSpPr>
                <a:spLocks/>
              </p:cNvSpPr>
              <p:nvPr/>
            </p:nvSpPr>
            <p:spPr bwMode="auto">
              <a:xfrm>
                <a:off x="727" y="3044"/>
                <a:ext cx="6" cy="7"/>
              </a:xfrm>
              <a:custGeom>
                <a:avLst/>
                <a:gdLst>
                  <a:gd name="T0" fmla="*/ 13 w 13"/>
                  <a:gd name="T1" fmla="*/ 15 h 15"/>
                  <a:gd name="T2" fmla="*/ 0 w 13"/>
                  <a:gd name="T3" fmla="*/ 7 h 15"/>
                  <a:gd name="T4" fmla="*/ 0 w 13"/>
                  <a:gd name="T5" fmla="*/ 0 h 15"/>
                  <a:gd name="T6" fmla="*/ 13 w 13"/>
                  <a:gd name="T7" fmla="*/ 7 h 15"/>
                  <a:gd name="T8" fmla="*/ 13 w 13"/>
                  <a:gd name="T9" fmla="*/ 15 h 15"/>
                </a:gdLst>
                <a:ahLst/>
                <a:cxnLst>
                  <a:cxn ang="0">
                    <a:pos x="T0" y="T1"/>
                  </a:cxn>
                  <a:cxn ang="0">
                    <a:pos x="T2" y="T3"/>
                  </a:cxn>
                  <a:cxn ang="0">
                    <a:pos x="T4" y="T5"/>
                  </a:cxn>
                  <a:cxn ang="0">
                    <a:pos x="T6" y="T7"/>
                  </a:cxn>
                  <a:cxn ang="0">
                    <a:pos x="T8" y="T9"/>
                  </a:cxn>
                </a:cxnLst>
                <a:rect l="0" t="0" r="r" b="b"/>
                <a:pathLst>
                  <a:path w="13" h="15">
                    <a:moveTo>
                      <a:pt x="13" y="15"/>
                    </a:moveTo>
                    <a:lnTo>
                      <a:pt x="0" y="7"/>
                    </a:lnTo>
                    <a:lnTo>
                      <a:pt x="0" y="0"/>
                    </a:lnTo>
                    <a:lnTo>
                      <a:pt x="13" y="7"/>
                    </a:lnTo>
                    <a:lnTo>
                      <a:pt x="13" y="15"/>
                    </a:lnTo>
                    <a:close/>
                  </a:path>
                </a:pathLst>
              </a:custGeom>
              <a:solidFill>
                <a:srgbClr val="C2E3FF"/>
              </a:solidFill>
              <a:ln w="1588">
                <a:solidFill>
                  <a:srgbClr val="C2E3FF"/>
                </a:solidFill>
                <a:prstDash val="solid"/>
                <a:round/>
                <a:headEnd/>
                <a:tailEnd/>
              </a:ln>
            </p:spPr>
            <p:txBody>
              <a:bodyPr/>
              <a:lstStyle/>
              <a:p>
                <a:endParaRPr lang="en-AU"/>
              </a:p>
            </p:txBody>
          </p:sp>
          <p:sp>
            <p:nvSpPr>
              <p:cNvPr id="5768" name="Freeform 648"/>
              <p:cNvSpPr>
                <a:spLocks/>
              </p:cNvSpPr>
              <p:nvPr/>
            </p:nvSpPr>
            <p:spPr bwMode="auto">
              <a:xfrm>
                <a:off x="736" y="3049"/>
                <a:ext cx="6" cy="5"/>
              </a:xfrm>
              <a:custGeom>
                <a:avLst/>
                <a:gdLst>
                  <a:gd name="T0" fmla="*/ 12 w 12"/>
                  <a:gd name="T1" fmla="*/ 10 h 12"/>
                  <a:gd name="T2" fmla="*/ 12 w 12"/>
                  <a:gd name="T3" fmla="*/ 12 h 12"/>
                  <a:gd name="T4" fmla="*/ 6 w 12"/>
                  <a:gd name="T5" fmla="*/ 12 h 12"/>
                  <a:gd name="T6" fmla="*/ 0 w 12"/>
                  <a:gd name="T7" fmla="*/ 6 h 12"/>
                  <a:gd name="T8" fmla="*/ 0 w 12"/>
                  <a:gd name="T9" fmla="*/ 0 h 12"/>
                  <a:gd name="T10" fmla="*/ 10 w 12"/>
                  <a:gd name="T11" fmla="*/ 4 h 12"/>
                  <a:gd name="T12" fmla="*/ 12 w 12"/>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10"/>
                    </a:moveTo>
                    <a:lnTo>
                      <a:pt x="12" y="12"/>
                    </a:lnTo>
                    <a:lnTo>
                      <a:pt x="6" y="12"/>
                    </a:lnTo>
                    <a:lnTo>
                      <a:pt x="0" y="6"/>
                    </a:lnTo>
                    <a:lnTo>
                      <a:pt x="0" y="0"/>
                    </a:lnTo>
                    <a:lnTo>
                      <a:pt x="10" y="4"/>
                    </a:lnTo>
                    <a:lnTo>
                      <a:pt x="12" y="10"/>
                    </a:lnTo>
                    <a:close/>
                  </a:path>
                </a:pathLst>
              </a:custGeom>
              <a:solidFill>
                <a:srgbClr val="C2E3FF"/>
              </a:solidFill>
              <a:ln w="1588">
                <a:solidFill>
                  <a:srgbClr val="C2E3FF"/>
                </a:solidFill>
                <a:prstDash val="solid"/>
                <a:round/>
                <a:headEnd/>
                <a:tailEnd/>
              </a:ln>
            </p:spPr>
            <p:txBody>
              <a:bodyPr/>
              <a:lstStyle/>
              <a:p>
                <a:endParaRPr lang="en-AU"/>
              </a:p>
            </p:txBody>
          </p:sp>
          <p:sp>
            <p:nvSpPr>
              <p:cNvPr id="5769" name="Freeform 649"/>
              <p:cNvSpPr>
                <a:spLocks/>
              </p:cNvSpPr>
              <p:nvPr/>
            </p:nvSpPr>
            <p:spPr bwMode="auto">
              <a:xfrm>
                <a:off x="744" y="3052"/>
                <a:ext cx="6" cy="7"/>
              </a:xfrm>
              <a:custGeom>
                <a:avLst/>
                <a:gdLst>
                  <a:gd name="T0" fmla="*/ 14 w 14"/>
                  <a:gd name="T1" fmla="*/ 6 h 13"/>
                  <a:gd name="T2" fmla="*/ 14 w 14"/>
                  <a:gd name="T3" fmla="*/ 9 h 13"/>
                  <a:gd name="T4" fmla="*/ 14 w 14"/>
                  <a:gd name="T5" fmla="*/ 13 h 13"/>
                  <a:gd name="T6" fmla="*/ 0 w 14"/>
                  <a:gd name="T7" fmla="*/ 7 h 13"/>
                  <a:gd name="T8" fmla="*/ 0 w 14"/>
                  <a:gd name="T9" fmla="*/ 0 h 13"/>
                  <a:gd name="T10" fmla="*/ 12 w 14"/>
                  <a:gd name="T11" fmla="*/ 4 h 13"/>
                  <a:gd name="T12" fmla="*/ 14 w 14"/>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4" y="6"/>
                    </a:moveTo>
                    <a:lnTo>
                      <a:pt x="14" y="9"/>
                    </a:lnTo>
                    <a:lnTo>
                      <a:pt x="14" y="13"/>
                    </a:lnTo>
                    <a:lnTo>
                      <a:pt x="0" y="7"/>
                    </a:lnTo>
                    <a:lnTo>
                      <a:pt x="0" y="0"/>
                    </a:lnTo>
                    <a:lnTo>
                      <a:pt x="12" y="4"/>
                    </a:lnTo>
                    <a:lnTo>
                      <a:pt x="14" y="6"/>
                    </a:lnTo>
                    <a:close/>
                  </a:path>
                </a:pathLst>
              </a:custGeom>
              <a:solidFill>
                <a:srgbClr val="C2E3FF"/>
              </a:solidFill>
              <a:ln w="1588">
                <a:solidFill>
                  <a:srgbClr val="C2E3FF"/>
                </a:solidFill>
                <a:prstDash val="solid"/>
                <a:round/>
                <a:headEnd/>
                <a:tailEnd/>
              </a:ln>
            </p:spPr>
            <p:txBody>
              <a:bodyPr/>
              <a:lstStyle/>
              <a:p>
                <a:endParaRPr lang="en-AU"/>
              </a:p>
            </p:txBody>
          </p:sp>
          <p:sp>
            <p:nvSpPr>
              <p:cNvPr id="5770" name="Freeform 650"/>
              <p:cNvSpPr>
                <a:spLocks/>
              </p:cNvSpPr>
              <p:nvPr/>
            </p:nvSpPr>
            <p:spPr bwMode="auto">
              <a:xfrm>
                <a:off x="752" y="3056"/>
                <a:ext cx="8" cy="7"/>
              </a:xfrm>
              <a:custGeom>
                <a:avLst/>
                <a:gdLst>
                  <a:gd name="T0" fmla="*/ 15 w 15"/>
                  <a:gd name="T1" fmla="*/ 14 h 14"/>
                  <a:gd name="T2" fmla="*/ 5 w 15"/>
                  <a:gd name="T3" fmla="*/ 12 h 14"/>
                  <a:gd name="T4" fmla="*/ 0 w 15"/>
                  <a:gd name="T5" fmla="*/ 8 h 14"/>
                  <a:gd name="T6" fmla="*/ 0 w 15"/>
                  <a:gd name="T7" fmla="*/ 0 h 14"/>
                  <a:gd name="T8" fmla="*/ 15 w 15"/>
                  <a:gd name="T9" fmla="*/ 6 h 14"/>
                  <a:gd name="T10" fmla="*/ 15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15" y="14"/>
                    </a:moveTo>
                    <a:lnTo>
                      <a:pt x="5" y="12"/>
                    </a:lnTo>
                    <a:lnTo>
                      <a:pt x="0" y="8"/>
                    </a:lnTo>
                    <a:lnTo>
                      <a:pt x="0" y="0"/>
                    </a:lnTo>
                    <a:lnTo>
                      <a:pt x="15" y="6"/>
                    </a:lnTo>
                    <a:lnTo>
                      <a:pt x="15" y="14"/>
                    </a:lnTo>
                    <a:close/>
                  </a:path>
                </a:pathLst>
              </a:custGeom>
              <a:solidFill>
                <a:srgbClr val="C2E3FF"/>
              </a:solidFill>
              <a:ln w="1588">
                <a:solidFill>
                  <a:srgbClr val="C2E3FF"/>
                </a:solidFill>
                <a:prstDash val="solid"/>
                <a:round/>
                <a:headEnd/>
                <a:tailEnd/>
              </a:ln>
            </p:spPr>
            <p:txBody>
              <a:bodyPr/>
              <a:lstStyle/>
              <a:p>
                <a:endParaRPr lang="en-AU"/>
              </a:p>
            </p:txBody>
          </p:sp>
          <p:sp>
            <p:nvSpPr>
              <p:cNvPr id="5771" name="Freeform 651"/>
              <p:cNvSpPr>
                <a:spLocks/>
              </p:cNvSpPr>
              <p:nvPr/>
            </p:nvSpPr>
            <p:spPr bwMode="auto">
              <a:xfrm>
                <a:off x="762" y="3061"/>
                <a:ext cx="10" cy="9"/>
              </a:xfrm>
              <a:custGeom>
                <a:avLst/>
                <a:gdLst>
                  <a:gd name="T0" fmla="*/ 21 w 21"/>
                  <a:gd name="T1" fmla="*/ 10 h 17"/>
                  <a:gd name="T2" fmla="*/ 21 w 21"/>
                  <a:gd name="T3" fmla="*/ 17 h 17"/>
                  <a:gd name="T4" fmla="*/ 2 w 21"/>
                  <a:gd name="T5" fmla="*/ 8 h 17"/>
                  <a:gd name="T6" fmla="*/ 0 w 21"/>
                  <a:gd name="T7" fmla="*/ 0 h 17"/>
                  <a:gd name="T8" fmla="*/ 19 w 21"/>
                  <a:gd name="T9" fmla="*/ 8 h 17"/>
                  <a:gd name="T10" fmla="*/ 21 w 21"/>
                  <a:gd name="T11" fmla="*/ 10 h 17"/>
                </a:gdLst>
                <a:ahLst/>
                <a:cxnLst>
                  <a:cxn ang="0">
                    <a:pos x="T0" y="T1"/>
                  </a:cxn>
                  <a:cxn ang="0">
                    <a:pos x="T2" y="T3"/>
                  </a:cxn>
                  <a:cxn ang="0">
                    <a:pos x="T4" y="T5"/>
                  </a:cxn>
                  <a:cxn ang="0">
                    <a:pos x="T6" y="T7"/>
                  </a:cxn>
                  <a:cxn ang="0">
                    <a:pos x="T8" y="T9"/>
                  </a:cxn>
                  <a:cxn ang="0">
                    <a:pos x="T10" y="T11"/>
                  </a:cxn>
                </a:cxnLst>
                <a:rect l="0" t="0" r="r" b="b"/>
                <a:pathLst>
                  <a:path w="21" h="17">
                    <a:moveTo>
                      <a:pt x="21" y="10"/>
                    </a:moveTo>
                    <a:lnTo>
                      <a:pt x="21" y="17"/>
                    </a:lnTo>
                    <a:lnTo>
                      <a:pt x="2" y="8"/>
                    </a:lnTo>
                    <a:lnTo>
                      <a:pt x="0" y="0"/>
                    </a:lnTo>
                    <a:lnTo>
                      <a:pt x="19" y="8"/>
                    </a:lnTo>
                    <a:lnTo>
                      <a:pt x="21" y="10"/>
                    </a:lnTo>
                    <a:close/>
                  </a:path>
                </a:pathLst>
              </a:custGeom>
              <a:solidFill>
                <a:srgbClr val="C2E3FF"/>
              </a:solidFill>
              <a:ln w="1588">
                <a:solidFill>
                  <a:srgbClr val="C2E3FF"/>
                </a:solidFill>
                <a:prstDash val="solid"/>
                <a:round/>
                <a:headEnd/>
                <a:tailEnd/>
              </a:ln>
            </p:spPr>
            <p:txBody>
              <a:bodyPr/>
              <a:lstStyle/>
              <a:p>
                <a:endParaRPr lang="en-AU"/>
              </a:p>
            </p:txBody>
          </p:sp>
          <p:sp>
            <p:nvSpPr>
              <p:cNvPr id="5772" name="Freeform 652"/>
              <p:cNvSpPr>
                <a:spLocks/>
              </p:cNvSpPr>
              <p:nvPr/>
            </p:nvSpPr>
            <p:spPr bwMode="auto">
              <a:xfrm>
                <a:off x="774" y="3067"/>
                <a:ext cx="8" cy="7"/>
              </a:xfrm>
              <a:custGeom>
                <a:avLst/>
                <a:gdLst>
                  <a:gd name="T0" fmla="*/ 15 w 15"/>
                  <a:gd name="T1" fmla="*/ 15 h 15"/>
                  <a:gd name="T2" fmla="*/ 2 w 15"/>
                  <a:gd name="T3" fmla="*/ 9 h 15"/>
                  <a:gd name="T4" fmla="*/ 0 w 15"/>
                  <a:gd name="T5" fmla="*/ 5 h 15"/>
                  <a:gd name="T6" fmla="*/ 0 w 15"/>
                  <a:gd name="T7" fmla="*/ 0 h 15"/>
                  <a:gd name="T8" fmla="*/ 15 w 15"/>
                  <a:gd name="T9" fmla="*/ 7 h 15"/>
                  <a:gd name="T10" fmla="*/ 15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15" y="15"/>
                    </a:moveTo>
                    <a:lnTo>
                      <a:pt x="2" y="9"/>
                    </a:lnTo>
                    <a:lnTo>
                      <a:pt x="0" y="5"/>
                    </a:lnTo>
                    <a:lnTo>
                      <a:pt x="0" y="0"/>
                    </a:lnTo>
                    <a:lnTo>
                      <a:pt x="15" y="7"/>
                    </a:lnTo>
                    <a:lnTo>
                      <a:pt x="15" y="15"/>
                    </a:lnTo>
                    <a:close/>
                  </a:path>
                </a:pathLst>
              </a:custGeom>
              <a:solidFill>
                <a:srgbClr val="C2E3FF"/>
              </a:solidFill>
              <a:ln w="1588">
                <a:solidFill>
                  <a:srgbClr val="C2E3FF"/>
                </a:solidFill>
                <a:prstDash val="solid"/>
                <a:round/>
                <a:headEnd/>
                <a:tailEnd/>
              </a:ln>
            </p:spPr>
            <p:txBody>
              <a:bodyPr/>
              <a:lstStyle/>
              <a:p>
                <a:endParaRPr lang="en-AU"/>
              </a:p>
            </p:txBody>
          </p:sp>
          <p:sp>
            <p:nvSpPr>
              <p:cNvPr id="5773" name="Freeform 653"/>
              <p:cNvSpPr>
                <a:spLocks/>
              </p:cNvSpPr>
              <p:nvPr/>
            </p:nvSpPr>
            <p:spPr bwMode="auto">
              <a:xfrm>
                <a:off x="652" y="3067"/>
                <a:ext cx="17" cy="30"/>
              </a:xfrm>
              <a:custGeom>
                <a:avLst/>
                <a:gdLst>
                  <a:gd name="T0" fmla="*/ 34 w 34"/>
                  <a:gd name="T1" fmla="*/ 21 h 59"/>
                  <a:gd name="T2" fmla="*/ 34 w 34"/>
                  <a:gd name="T3" fmla="*/ 59 h 59"/>
                  <a:gd name="T4" fmla="*/ 0 w 34"/>
                  <a:gd name="T5" fmla="*/ 40 h 59"/>
                  <a:gd name="T6" fmla="*/ 0 w 34"/>
                  <a:gd name="T7" fmla="*/ 0 h 59"/>
                  <a:gd name="T8" fmla="*/ 34 w 34"/>
                  <a:gd name="T9" fmla="*/ 19 h 59"/>
                  <a:gd name="T10" fmla="*/ 34 w 34"/>
                  <a:gd name="T11" fmla="*/ 21 h 59"/>
                </a:gdLst>
                <a:ahLst/>
                <a:cxnLst>
                  <a:cxn ang="0">
                    <a:pos x="T0" y="T1"/>
                  </a:cxn>
                  <a:cxn ang="0">
                    <a:pos x="T2" y="T3"/>
                  </a:cxn>
                  <a:cxn ang="0">
                    <a:pos x="T4" y="T5"/>
                  </a:cxn>
                  <a:cxn ang="0">
                    <a:pos x="T6" y="T7"/>
                  </a:cxn>
                  <a:cxn ang="0">
                    <a:pos x="T8" y="T9"/>
                  </a:cxn>
                  <a:cxn ang="0">
                    <a:pos x="T10" y="T11"/>
                  </a:cxn>
                </a:cxnLst>
                <a:rect l="0" t="0" r="r" b="b"/>
                <a:pathLst>
                  <a:path w="34" h="59">
                    <a:moveTo>
                      <a:pt x="34" y="21"/>
                    </a:moveTo>
                    <a:lnTo>
                      <a:pt x="34" y="59"/>
                    </a:lnTo>
                    <a:lnTo>
                      <a:pt x="0" y="40"/>
                    </a:lnTo>
                    <a:lnTo>
                      <a:pt x="0" y="0"/>
                    </a:lnTo>
                    <a:lnTo>
                      <a:pt x="34" y="19"/>
                    </a:lnTo>
                    <a:lnTo>
                      <a:pt x="34" y="21"/>
                    </a:lnTo>
                    <a:close/>
                  </a:path>
                </a:pathLst>
              </a:custGeom>
              <a:solidFill>
                <a:srgbClr val="D9D9D9"/>
              </a:solidFill>
              <a:ln w="1588">
                <a:solidFill>
                  <a:srgbClr val="000000"/>
                </a:solidFill>
                <a:prstDash val="solid"/>
                <a:round/>
                <a:headEnd/>
                <a:tailEnd/>
              </a:ln>
            </p:spPr>
            <p:txBody>
              <a:bodyPr/>
              <a:lstStyle/>
              <a:p>
                <a:endParaRPr lang="en-AU"/>
              </a:p>
            </p:txBody>
          </p:sp>
          <p:sp>
            <p:nvSpPr>
              <p:cNvPr id="5774" name="Freeform 654"/>
              <p:cNvSpPr>
                <a:spLocks/>
              </p:cNvSpPr>
              <p:nvPr/>
            </p:nvSpPr>
            <p:spPr bwMode="auto">
              <a:xfrm>
                <a:off x="784" y="3072"/>
                <a:ext cx="9" cy="8"/>
              </a:xfrm>
              <a:custGeom>
                <a:avLst/>
                <a:gdLst>
                  <a:gd name="T0" fmla="*/ 19 w 19"/>
                  <a:gd name="T1" fmla="*/ 17 h 17"/>
                  <a:gd name="T2" fmla="*/ 2 w 19"/>
                  <a:gd name="T3" fmla="*/ 10 h 17"/>
                  <a:gd name="T4" fmla="*/ 2 w 19"/>
                  <a:gd name="T5" fmla="*/ 6 h 17"/>
                  <a:gd name="T6" fmla="*/ 0 w 19"/>
                  <a:gd name="T7" fmla="*/ 0 h 17"/>
                  <a:gd name="T8" fmla="*/ 19 w 19"/>
                  <a:gd name="T9" fmla="*/ 8 h 17"/>
                  <a:gd name="T10" fmla="*/ 19 w 19"/>
                  <a:gd name="T11" fmla="*/ 17 h 17"/>
                </a:gdLst>
                <a:ahLst/>
                <a:cxnLst>
                  <a:cxn ang="0">
                    <a:pos x="T0" y="T1"/>
                  </a:cxn>
                  <a:cxn ang="0">
                    <a:pos x="T2" y="T3"/>
                  </a:cxn>
                  <a:cxn ang="0">
                    <a:pos x="T4" y="T5"/>
                  </a:cxn>
                  <a:cxn ang="0">
                    <a:pos x="T6" y="T7"/>
                  </a:cxn>
                  <a:cxn ang="0">
                    <a:pos x="T8" y="T9"/>
                  </a:cxn>
                  <a:cxn ang="0">
                    <a:pos x="T10" y="T11"/>
                  </a:cxn>
                </a:cxnLst>
                <a:rect l="0" t="0" r="r" b="b"/>
                <a:pathLst>
                  <a:path w="19" h="17">
                    <a:moveTo>
                      <a:pt x="19" y="17"/>
                    </a:moveTo>
                    <a:lnTo>
                      <a:pt x="2" y="10"/>
                    </a:lnTo>
                    <a:lnTo>
                      <a:pt x="2" y="6"/>
                    </a:lnTo>
                    <a:lnTo>
                      <a:pt x="0" y="0"/>
                    </a:lnTo>
                    <a:lnTo>
                      <a:pt x="19" y="8"/>
                    </a:lnTo>
                    <a:lnTo>
                      <a:pt x="19" y="17"/>
                    </a:lnTo>
                    <a:close/>
                  </a:path>
                </a:pathLst>
              </a:custGeom>
              <a:solidFill>
                <a:srgbClr val="C2E3FF"/>
              </a:solidFill>
              <a:ln w="1588">
                <a:solidFill>
                  <a:srgbClr val="C2E3FF"/>
                </a:solidFill>
                <a:prstDash val="solid"/>
                <a:round/>
                <a:headEnd/>
                <a:tailEnd/>
              </a:ln>
            </p:spPr>
            <p:txBody>
              <a:bodyPr/>
              <a:lstStyle/>
              <a:p>
                <a:endParaRPr lang="en-AU"/>
              </a:p>
            </p:txBody>
          </p:sp>
          <p:sp>
            <p:nvSpPr>
              <p:cNvPr id="5775" name="Freeform 655"/>
              <p:cNvSpPr>
                <a:spLocks/>
              </p:cNvSpPr>
              <p:nvPr/>
            </p:nvSpPr>
            <p:spPr bwMode="auto">
              <a:xfrm>
                <a:off x="796" y="3077"/>
                <a:ext cx="10" cy="9"/>
              </a:xfrm>
              <a:custGeom>
                <a:avLst/>
                <a:gdLst>
                  <a:gd name="T0" fmla="*/ 19 w 19"/>
                  <a:gd name="T1" fmla="*/ 17 h 17"/>
                  <a:gd name="T2" fmla="*/ 0 w 19"/>
                  <a:gd name="T3" fmla="*/ 7 h 17"/>
                  <a:gd name="T4" fmla="*/ 0 w 19"/>
                  <a:gd name="T5" fmla="*/ 0 h 17"/>
                  <a:gd name="T6" fmla="*/ 19 w 19"/>
                  <a:gd name="T7" fmla="*/ 7 h 17"/>
                  <a:gd name="T8" fmla="*/ 19 w 19"/>
                  <a:gd name="T9" fmla="*/ 17 h 17"/>
                </a:gdLst>
                <a:ahLst/>
                <a:cxnLst>
                  <a:cxn ang="0">
                    <a:pos x="T0" y="T1"/>
                  </a:cxn>
                  <a:cxn ang="0">
                    <a:pos x="T2" y="T3"/>
                  </a:cxn>
                  <a:cxn ang="0">
                    <a:pos x="T4" y="T5"/>
                  </a:cxn>
                  <a:cxn ang="0">
                    <a:pos x="T6" y="T7"/>
                  </a:cxn>
                  <a:cxn ang="0">
                    <a:pos x="T8" y="T9"/>
                  </a:cxn>
                </a:cxnLst>
                <a:rect l="0" t="0" r="r" b="b"/>
                <a:pathLst>
                  <a:path w="19" h="17">
                    <a:moveTo>
                      <a:pt x="19" y="17"/>
                    </a:moveTo>
                    <a:lnTo>
                      <a:pt x="0" y="7"/>
                    </a:lnTo>
                    <a:lnTo>
                      <a:pt x="0" y="0"/>
                    </a:lnTo>
                    <a:lnTo>
                      <a:pt x="19" y="7"/>
                    </a:lnTo>
                    <a:lnTo>
                      <a:pt x="19" y="17"/>
                    </a:lnTo>
                    <a:close/>
                  </a:path>
                </a:pathLst>
              </a:custGeom>
              <a:solidFill>
                <a:srgbClr val="C2E3FF"/>
              </a:solidFill>
              <a:ln w="1588">
                <a:solidFill>
                  <a:srgbClr val="C2E3FF"/>
                </a:solidFill>
                <a:prstDash val="solid"/>
                <a:round/>
                <a:headEnd/>
                <a:tailEnd/>
              </a:ln>
            </p:spPr>
            <p:txBody>
              <a:bodyPr/>
              <a:lstStyle/>
              <a:p>
                <a:endParaRPr lang="en-AU"/>
              </a:p>
            </p:txBody>
          </p:sp>
          <p:sp>
            <p:nvSpPr>
              <p:cNvPr id="5776" name="Freeform 656"/>
              <p:cNvSpPr>
                <a:spLocks/>
              </p:cNvSpPr>
              <p:nvPr/>
            </p:nvSpPr>
            <p:spPr bwMode="auto">
              <a:xfrm>
                <a:off x="671" y="3078"/>
                <a:ext cx="29" cy="21"/>
              </a:xfrm>
              <a:custGeom>
                <a:avLst/>
                <a:gdLst>
                  <a:gd name="T0" fmla="*/ 12 w 57"/>
                  <a:gd name="T1" fmla="*/ 38 h 42"/>
                  <a:gd name="T2" fmla="*/ 4 w 57"/>
                  <a:gd name="T3" fmla="*/ 42 h 42"/>
                  <a:gd name="T4" fmla="*/ 2 w 57"/>
                  <a:gd name="T5" fmla="*/ 42 h 42"/>
                  <a:gd name="T6" fmla="*/ 0 w 57"/>
                  <a:gd name="T7" fmla="*/ 40 h 42"/>
                  <a:gd name="T8" fmla="*/ 0 w 57"/>
                  <a:gd name="T9" fmla="*/ 0 h 42"/>
                  <a:gd name="T10" fmla="*/ 57 w 57"/>
                  <a:gd name="T11" fmla="*/ 30 h 42"/>
                  <a:gd name="T12" fmla="*/ 12 w 57"/>
                  <a:gd name="T13" fmla="*/ 38 h 42"/>
                </a:gdLst>
                <a:ahLst/>
                <a:cxnLst>
                  <a:cxn ang="0">
                    <a:pos x="T0" y="T1"/>
                  </a:cxn>
                  <a:cxn ang="0">
                    <a:pos x="T2" y="T3"/>
                  </a:cxn>
                  <a:cxn ang="0">
                    <a:pos x="T4" y="T5"/>
                  </a:cxn>
                  <a:cxn ang="0">
                    <a:pos x="T6" y="T7"/>
                  </a:cxn>
                  <a:cxn ang="0">
                    <a:pos x="T8" y="T9"/>
                  </a:cxn>
                  <a:cxn ang="0">
                    <a:pos x="T10" y="T11"/>
                  </a:cxn>
                  <a:cxn ang="0">
                    <a:pos x="T12" y="T13"/>
                  </a:cxn>
                </a:cxnLst>
                <a:rect l="0" t="0" r="r" b="b"/>
                <a:pathLst>
                  <a:path w="57" h="42">
                    <a:moveTo>
                      <a:pt x="12" y="38"/>
                    </a:moveTo>
                    <a:lnTo>
                      <a:pt x="4" y="42"/>
                    </a:lnTo>
                    <a:lnTo>
                      <a:pt x="2" y="42"/>
                    </a:lnTo>
                    <a:lnTo>
                      <a:pt x="0" y="40"/>
                    </a:lnTo>
                    <a:lnTo>
                      <a:pt x="0" y="0"/>
                    </a:lnTo>
                    <a:lnTo>
                      <a:pt x="57" y="30"/>
                    </a:lnTo>
                    <a:lnTo>
                      <a:pt x="12" y="38"/>
                    </a:lnTo>
                    <a:close/>
                  </a:path>
                </a:pathLst>
              </a:custGeom>
              <a:solidFill>
                <a:srgbClr val="838383"/>
              </a:solidFill>
              <a:ln w="1588">
                <a:solidFill>
                  <a:srgbClr val="000000"/>
                </a:solidFill>
                <a:prstDash val="solid"/>
                <a:round/>
                <a:headEnd/>
                <a:tailEnd/>
              </a:ln>
            </p:spPr>
            <p:txBody>
              <a:bodyPr/>
              <a:lstStyle/>
              <a:p>
                <a:endParaRPr lang="en-AU"/>
              </a:p>
            </p:txBody>
          </p:sp>
          <p:sp>
            <p:nvSpPr>
              <p:cNvPr id="5777" name="Freeform 657"/>
              <p:cNvSpPr>
                <a:spLocks/>
              </p:cNvSpPr>
              <p:nvPr/>
            </p:nvSpPr>
            <p:spPr bwMode="auto">
              <a:xfrm>
                <a:off x="808" y="3082"/>
                <a:ext cx="10" cy="10"/>
              </a:xfrm>
              <a:custGeom>
                <a:avLst/>
                <a:gdLst>
                  <a:gd name="T0" fmla="*/ 21 w 21"/>
                  <a:gd name="T1" fmla="*/ 16 h 20"/>
                  <a:gd name="T2" fmla="*/ 21 w 21"/>
                  <a:gd name="T3" fmla="*/ 18 h 20"/>
                  <a:gd name="T4" fmla="*/ 19 w 21"/>
                  <a:gd name="T5" fmla="*/ 20 h 20"/>
                  <a:gd name="T6" fmla="*/ 0 w 21"/>
                  <a:gd name="T7" fmla="*/ 10 h 20"/>
                  <a:gd name="T8" fmla="*/ 0 w 21"/>
                  <a:gd name="T9" fmla="*/ 0 h 20"/>
                  <a:gd name="T10" fmla="*/ 21 w 21"/>
                  <a:gd name="T11" fmla="*/ 10 h 20"/>
                  <a:gd name="T12" fmla="*/ 21 w 21"/>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21" y="16"/>
                    </a:moveTo>
                    <a:lnTo>
                      <a:pt x="21" y="18"/>
                    </a:lnTo>
                    <a:lnTo>
                      <a:pt x="19" y="20"/>
                    </a:lnTo>
                    <a:lnTo>
                      <a:pt x="0" y="10"/>
                    </a:lnTo>
                    <a:lnTo>
                      <a:pt x="0" y="0"/>
                    </a:lnTo>
                    <a:lnTo>
                      <a:pt x="21" y="10"/>
                    </a:lnTo>
                    <a:lnTo>
                      <a:pt x="21" y="16"/>
                    </a:lnTo>
                    <a:close/>
                  </a:path>
                </a:pathLst>
              </a:custGeom>
              <a:solidFill>
                <a:srgbClr val="C2E3FF"/>
              </a:solidFill>
              <a:ln w="1588">
                <a:solidFill>
                  <a:srgbClr val="C2E3FF"/>
                </a:solidFill>
                <a:prstDash val="solid"/>
                <a:round/>
                <a:headEnd/>
                <a:tailEnd/>
              </a:ln>
            </p:spPr>
            <p:txBody>
              <a:bodyPr/>
              <a:lstStyle/>
              <a:p>
                <a:endParaRPr lang="en-AU"/>
              </a:p>
            </p:txBody>
          </p:sp>
          <p:sp>
            <p:nvSpPr>
              <p:cNvPr id="5778" name="Freeform 658"/>
              <p:cNvSpPr>
                <a:spLocks/>
              </p:cNvSpPr>
              <p:nvPr/>
            </p:nvSpPr>
            <p:spPr bwMode="auto">
              <a:xfrm>
                <a:off x="821" y="3089"/>
                <a:ext cx="12" cy="9"/>
              </a:xfrm>
              <a:custGeom>
                <a:avLst/>
                <a:gdLst>
                  <a:gd name="T0" fmla="*/ 21 w 23"/>
                  <a:gd name="T1" fmla="*/ 19 h 19"/>
                  <a:gd name="T2" fmla="*/ 0 w 23"/>
                  <a:gd name="T3" fmla="*/ 9 h 19"/>
                  <a:gd name="T4" fmla="*/ 2 w 23"/>
                  <a:gd name="T5" fmla="*/ 0 h 19"/>
                  <a:gd name="T6" fmla="*/ 23 w 23"/>
                  <a:gd name="T7" fmla="*/ 9 h 19"/>
                  <a:gd name="T8" fmla="*/ 21 w 23"/>
                  <a:gd name="T9" fmla="*/ 19 h 19"/>
                </a:gdLst>
                <a:ahLst/>
                <a:cxnLst>
                  <a:cxn ang="0">
                    <a:pos x="T0" y="T1"/>
                  </a:cxn>
                  <a:cxn ang="0">
                    <a:pos x="T2" y="T3"/>
                  </a:cxn>
                  <a:cxn ang="0">
                    <a:pos x="T4" y="T5"/>
                  </a:cxn>
                  <a:cxn ang="0">
                    <a:pos x="T6" y="T7"/>
                  </a:cxn>
                  <a:cxn ang="0">
                    <a:pos x="T8" y="T9"/>
                  </a:cxn>
                </a:cxnLst>
                <a:rect l="0" t="0" r="r" b="b"/>
                <a:pathLst>
                  <a:path w="23" h="19">
                    <a:moveTo>
                      <a:pt x="21" y="19"/>
                    </a:moveTo>
                    <a:lnTo>
                      <a:pt x="0" y="9"/>
                    </a:lnTo>
                    <a:lnTo>
                      <a:pt x="2" y="0"/>
                    </a:lnTo>
                    <a:lnTo>
                      <a:pt x="23" y="9"/>
                    </a:lnTo>
                    <a:lnTo>
                      <a:pt x="21" y="19"/>
                    </a:lnTo>
                    <a:close/>
                  </a:path>
                </a:pathLst>
              </a:custGeom>
              <a:solidFill>
                <a:srgbClr val="C2E3FF"/>
              </a:solidFill>
              <a:ln w="1588">
                <a:solidFill>
                  <a:srgbClr val="C2E3FF"/>
                </a:solidFill>
                <a:prstDash val="solid"/>
                <a:round/>
                <a:headEnd/>
                <a:tailEnd/>
              </a:ln>
            </p:spPr>
            <p:txBody>
              <a:bodyPr/>
              <a:lstStyle/>
              <a:p>
                <a:endParaRPr lang="en-AU"/>
              </a:p>
            </p:txBody>
          </p:sp>
          <p:sp>
            <p:nvSpPr>
              <p:cNvPr id="5779" name="Freeform 659"/>
              <p:cNvSpPr>
                <a:spLocks/>
              </p:cNvSpPr>
              <p:nvPr/>
            </p:nvSpPr>
            <p:spPr bwMode="auto">
              <a:xfrm>
                <a:off x="686" y="3096"/>
                <a:ext cx="72" cy="54"/>
              </a:xfrm>
              <a:custGeom>
                <a:avLst/>
                <a:gdLst>
                  <a:gd name="T0" fmla="*/ 143 w 143"/>
                  <a:gd name="T1" fmla="*/ 100 h 110"/>
                  <a:gd name="T2" fmla="*/ 135 w 143"/>
                  <a:gd name="T3" fmla="*/ 96 h 110"/>
                  <a:gd name="T4" fmla="*/ 132 w 143"/>
                  <a:gd name="T5" fmla="*/ 100 h 110"/>
                  <a:gd name="T6" fmla="*/ 132 w 143"/>
                  <a:gd name="T7" fmla="*/ 110 h 110"/>
                  <a:gd name="T8" fmla="*/ 59 w 143"/>
                  <a:gd name="T9" fmla="*/ 67 h 110"/>
                  <a:gd name="T10" fmla="*/ 23 w 143"/>
                  <a:gd name="T11" fmla="*/ 44 h 110"/>
                  <a:gd name="T12" fmla="*/ 23 w 143"/>
                  <a:gd name="T13" fmla="*/ 12 h 110"/>
                  <a:gd name="T14" fmla="*/ 19 w 143"/>
                  <a:gd name="T15" fmla="*/ 10 h 110"/>
                  <a:gd name="T16" fmla="*/ 2 w 143"/>
                  <a:gd name="T17" fmla="*/ 6 h 110"/>
                  <a:gd name="T18" fmla="*/ 2 w 143"/>
                  <a:gd name="T19" fmla="*/ 6 h 110"/>
                  <a:gd name="T20" fmla="*/ 0 w 143"/>
                  <a:gd name="T21" fmla="*/ 6 h 110"/>
                  <a:gd name="T22" fmla="*/ 28 w 143"/>
                  <a:gd name="T23" fmla="*/ 2 h 110"/>
                  <a:gd name="T24" fmla="*/ 32 w 143"/>
                  <a:gd name="T25" fmla="*/ 0 h 110"/>
                  <a:gd name="T26" fmla="*/ 143 w 143"/>
                  <a:gd name="T27" fmla="*/ 62 h 110"/>
                  <a:gd name="T28" fmla="*/ 143 w 143"/>
                  <a:gd name="T29" fmla="*/ 10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10">
                    <a:moveTo>
                      <a:pt x="143" y="100"/>
                    </a:moveTo>
                    <a:lnTo>
                      <a:pt x="135" y="96"/>
                    </a:lnTo>
                    <a:lnTo>
                      <a:pt x="132" y="100"/>
                    </a:lnTo>
                    <a:lnTo>
                      <a:pt x="132" y="110"/>
                    </a:lnTo>
                    <a:lnTo>
                      <a:pt x="59" y="67"/>
                    </a:lnTo>
                    <a:lnTo>
                      <a:pt x="23" y="44"/>
                    </a:lnTo>
                    <a:lnTo>
                      <a:pt x="23" y="12"/>
                    </a:lnTo>
                    <a:lnTo>
                      <a:pt x="19" y="10"/>
                    </a:lnTo>
                    <a:lnTo>
                      <a:pt x="2" y="6"/>
                    </a:lnTo>
                    <a:lnTo>
                      <a:pt x="2" y="6"/>
                    </a:lnTo>
                    <a:lnTo>
                      <a:pt x="0" y="6"/>
                    </a:lnTo>
                    <a:lnTo>
                      <a:pt x="28" y="2"/>
                    </a:lnTo>
                    <a:lnTo>
                      <a:pt x="32" y="0"/>
                    </a:lnTo>
                    <a:lnTo>
                      <a:pt x="143" y="62"/>
                    </a:lnTo>
                    <a:lnTo>
                      <a:pt x="143" y="100"/>
                    </a:lnTo>
                    <a:close/>
                  </a:path>
                </a:pathLst>
              </a:custGeom>
              <a:solidFill>
                <a:srgbClr val="595959"/>
              </a:solidFill>
              <a:ln w="1588">
                <a:solidFill>
                  <a:srgbClr val="000000"/>
                </a:solidFill>
                <a:prstDash val="solid"/>
                <a:round/>
                <a:headEnd/>
                <a:tailEnd/>
              </a:ln>
            </p:spPr>
            <p:txBody>
              <a:bodyPr/>
              <a:lstStyle/>
              <a:p>
                <a:endParaRPr lang="en-AU"/>
              </a:p>
            </p:txBody>
          </p:sp>
          <p:sp>
            <p:nvSpPr>
              <p:cNvPr id="5780" name="Freeform 660"/>
              <p:cNvSpPr>
                <a:spLocks/>
              </p:cNvSpPr>
              <p:nvPr/>
            </p:nvSpPr>
            <p:spPr bwMode="auto">
              <a:xfrm>
                <a:off x="835" y="3096"/>
                <a:ext cx="9" cy="9"/>
              </a:xfrm>
              <a:custGeom>
                <a:avLst/>
                <a:gdLst>
                  <a:gd name="T0" fmla="*/ 19 w 19"/>
                  <a:gd name="T1" fmla="*/ 19 h 19"/>
                  <a:gd name="T2" fmla="*/ 0 w 19"/>
                  <a:gd name="T3" fmla="*/ 10 h 19"/>
                  <a:gd name="T4" fmla="*/ 0 w 19"/>
                  <a:gd name="T5" fmla="*/ 0 h 19"/>
                  <a:gd name="T6" fmla="*/ 19 w 19"/>
                  <a:gd name="T7" fmla="*/ 8 h 19"/>
                  <a:gd name="T8" fmla="*/ 19 w 19"/>
                  <a:gd name="T9" fmla="*/ 19 h 19"/>
                </a:gdLst>
                <a:ahLst/>
                <a:cxnLst>
                  <a:cxn ang="0">
                    <a:pos x="T0" y="T1"/>
                  </a:cxn>
                  <a:cxn ang="0">
                    <a:pos x="T2" y="T3"/>
                  </a:cxn>
                  <a:cxn ang="0">
                    <a:pos x="T4" y="T5"/>
                  </a:cxn>
                  <a:cxn ang="0">
                    <a:pos x="T6" y="T7"/>
                  </a:cxn>
                  <a:cxn ang="0">
                    <a:pos x="T8" y="T9"/>
                  </a:cxn>
                </a:cxnLst>
                <a:rect l="0" t="0" r="r" b="b"/>
                <a:pathLst>
                  <a:path w="19" h="19">
                    <a:moveTo>
                      <a:pt x="19" y="19"/>
                    </a:moveTo>
                    <a:lnTo>
                      <a:pt x="0" y="10"/>
                    </a:lnTo>
                    <a:lnTo>
                      <a:pt x="0" y="0"/>
                    </a:lnTo>
                    <a:lnTo>
                      <a:pt x="19" y="8"/>
                    </a:lnTo>
                    <a:lnTo>
                      <a:pt x="19" y="19"/>
                    </a:lnTo>
                    <a:close/>
                  </a:path>
                </a:pathLst>
              </a:custGeom>
              <a:solidFill>
                <a:srgbClr val="C2E3FF"/>
              </a:solidFill>
              <a:ln w="1588">
                <a:solidFill>
                  <a:srgbClr val="C2E3FF"/>
                </a:solidFill>
                <a:prstDash val="solid"/>
                <a:round/>
                <a:headEnd/>
                <a:tailEnd/>
              </a:ln>
            </p:spPr>
            <p:txBody>
              <a:bodyPr/>
              <a:lstStyle/>
              <a:p>
                <a:endParaRPr lang="en-AU"/>
              </a:p>
            </p:txBody>
          </p:sp>
          <p:sp>
            <p:nvSpPr>
              <p:cNvPr id="5781" name="Freeform 661"/>
              <p:cNvSpPr>
                <a:spLocks/>
              </p:cNvSpPr>
              <p:nvPr/>
            </p:nvSpPr>
            <p:spPr bwMode="auto">
              <a:xfrm>
                <a:off x="617" y="3098"/>
                <a:ext cx="76" cy="28"/>
              </a:xfrm>
              <a:custGeom>
                <a:avLst/>
                <a:gdLst>
                  <a:gd name="T0" fmla="*/ 122 w 153"/>
                  <a:gd name="T1" fmla="*/ 21 h 56"/>
                  <a:gd name="T2" fmla="*/ 33 w 153"/>
                  <a:gd name="T3" fmla="*/ 56 h 56"/>
                  <a:gd name="T4" fmla="*/ 0 w 153"/>
                  <a:gd name="T5" fmla="*/ 46 h 56"/>
                  <a:gd name="T6" fmla="*/ 124 w 153"/>
                  <a:gd name="T7" fmla="*/ 0 h 56"/>
                  <a:gd name="T8" fmla="*/ 124 w 153"/>
                  <a:gd name="T9" fmla="*/ 0 h 56"/>
                  <a:gd name="T10" fmla="*/ 153 w 153"/>
                  <a:gd name="T11" fmla="*/ 8 h 56"/>
                  <a:gd name="T12" fmla="*/ 122 w 153"/>
                  <a:gd name="T13" fmla="*/ 21 h 56"/>
                </a:gdLst>
                <a:ahLst/>
                <a:cxnLst>
                  <a:cxn ang="0">
                    <a:pos x="T0" y="T1"/>
                  </a:cxn>
                  <a:cxn ang="0">
                    <a:pos x="T2" y="T3"/>
                  </a:cxn>
                  <a:cxn ang="0">
                    <a:pos x="T4" y="T5"/>
                  </a:cxn>
                  <a:cxn ang="0">
                    <a:pos x="T6" y="T7"/>
                  </a:cxn>
                  <a:cxn ang="0">
                    <a:pos x="T8" y="T9"/>
                  </a:cxn>
                  <a:cxn ang="0">
                    <a:pos x="T10" y="T11"/>
                  </a:cxn>
                  <a:cxn ang="0">
                    <a:pos x="T12" y="T13"/>
                  </a:cxn>
                </a:cxnLst>
                <a:rect l="0" t="0" r="r" b="b"/>
                <a:pathLst>
                  <a:path w="153" h="56">
                    <a:moveTo>
                      <a:pt x="122" y="21"/>
                    </a:moveTo>
                    <a:lnTo>
                      <a:pt x="33" y="56"/>
                    </a:lnTo>
                    <a:lnTo>
                      <a:pt x="0" y="46"/>
                    </a:lnTo>
                    <a:lnTo>
                      <a:pt x="124" y="0"/>
                    </a:lnTo>
                    <a:lnTo>
                      <a:pt x="124" y="0"/>
                    </a:lnTo>
                    <a:lnTo>
                      <a:pt x="153" y="8"/>
                    </a:lnTo>
                    <a:lnTo>
                      <a:pt x="122" y="21"/>
                    </a:lnTo>
                    <a:close/>
                  </a:path>
                </a:pathLst>
              </a:custGeom>
              <a:solidFill>
                <a:srgbClr val="00C2C2"/>
              </a:solidFill>
              <a:ln w="1588">
                <a:solidFill>
                  <a:srgbClr val="000000"/>
                </a:solidFill>
                <a:prstDash val="solid"/>
                <a:round/>
                <a:headEnd/>
                <a:tailEnd/>
              </a:ln>
            </p:spPr>
            <p:txBody>
              <a:bodyPr/>
              <a:lstStyle/>
              <a:p>
                <a:endParaRPr lang="en-AU"/>
              </a:p>
            </p:txBody>
          </p:sp>
          <p:sp>
            <p:nvSpPr>
              <p:cNvPr id="5782" name="Freeform 662"/>
              <p:cNvSpPr>
                <a:spLocks/>
              </p:cNvSpPr>
              <p:nvPr/>
            </p:nvSpPr>
            <p:spPr bwMode="auto">
              <a:xfrm>
                <a:off x="847" y="3101"/>
                <a:ext cx="10" cy="10"/>
              </a:xfrm>
              <a:custGeom>
                <a:avLst/>
                <a:gdLst>
                  <a:gd name="T0" fmla="*/ 19 w 19"/>
                  <a:gd name="T1" fmla="*/ 19 h 19"/>
                  <a:gd name="T2" fmla="*/ 0 w 19"/>
                  <a:gd name="T3" fmla="*/ 11 h 19"/>
                  <a:gd name="T4" fmla="*/ 0 w 19"/>
                  <a:gd name="T5" fmla="*/ 0 h 19"/>
                  <a:gd name="T6" fmla="*/ 19 w 19"/>
                  <a:gd name="T7" fmla="*/ 7 h 19"/>
                  <a:gd name="T8" fmla="*/ 19 w 19"/>
                  <a:gd name="T9" fmla="*/ 19 h 19"/>
                </a:gdLst>
                <a:ahLst/>
                <a:cxnLst>
                  <a:cxn ang="0">
                    <a:pos x="T0" y="T1"/>
                  </a:cxn>
                  <a:cxn ang="0">
                    <a:pos x="T2" y="T3"/>
                  </a:cxn>
                  <a:cxn ang="0">
                    <a:pos x="T4" y="T5"/>
                  </a:cxn>
                  <a:cxn ang="0">
                    <a:pos x="T6" y="T7"/>
                  </a:cxn>
                  <a:cxn ang="0">
                    <a:pos x="T8" y="T9"/>
                  </a:cxn>
                </a:cxnLst>
                <a:rect l="0" t="0" r="r" b="b"/>
                <a:pathLst>
                  <a:path w="19" h="19">
                    <a:moveTo>
                      <a:pt x="19" y="19"/>
                    </a:moveTo>
                    <a:lnTo>
                      <a:pt x="0" y="11"/>
                    </a:lnTo>
                    <a:lnTo>
                      <a:pt x="0" y="0"/>
                    </a:lnTo>
                    <a:lnTo>
                      <a:pt x="19" y="7"/>
                    </a:lnTo>
                    <a:lnTo>
                      <a:pt x="19" y="19"/>
                    </a:lnTo>
                    <a:close/>
                  </a:path>
                </a:pathLst>
              </a:custGeom>
              <a:solidFill>
                <a:srgbClr val="C2E3FF"/>
              </a:solidFill>
              <a:ln w="1588">
                <a:solidFill>
                  <a:srgbClr val="C2E3FF"/>
                </a:solidFill>
                <a:prstDash val="solid"/>
                <a:round/>
                <a:headEnd/>
                <a:tailEnd/>
              </a:ln>
            </p:spPr>
            <p:txBody>
              <a:bodyPr/>
              <a:lstStyle/>
              <a:p>
                <a:endParaRPr lang="en-AU"/>
              </a:p>
            </p:txBody>
          </p:sp>
          <p:sp>
            <p:nvSpPr>
              <p:cNvPr id="5783" name="Freeform 663"/>
              <p:cNvSpPr>
                <a:spLocks/>
              </p:cNvSpPr>
              <p:nvPr/>
            </p:nvSpPr>
            <p:spPr bwMode="auto">
              <a:xfrm>
                <a:off x="635" y="3104"/>
                <a:ext cx="61" cy="46"/>
              </a:xfrm>
              <a:custGeom>
                <a:avLst/>
                <a:gdLst>
                  <a:gd name="T0" fmla="*/ 123 w 123"/>
                  <a:gd name="T1" fmla="*/ 45 h 93"/>
                  <a:gd name="T2" fmla="*/ 2 w 123"/>
                  <a:gd name="T3" fmla="*/ 93 h 93"/>
                  <a:gd name="T4" fmla="*/ 0 w 123"/>
                  <a:gd name="T5" fmla="*/ 75 h 93"/>
                  <a:gd name="T6" fmla="*/ 0 w 123"/>
                  <a:gd name="T7" fmla="*/ 48 h 93"/>
                  <a:gd name="T8" fmla="*/ 121 w 123"/>
                  <a:gd name="T9" fmla="*/ 0 h 93"/>
                  <a:gd name="T10" fmla="*/ 123 w 123"/>
                  <a:gd name="T11" fmla="*/ 0 h 93"/>
                  <a:gd name="T12" fmla="*/ 123 w 123"/>
                  <a:gd name="T13" fmla="*/ 45 h 93"/>
                </a:gdLst>
                <a:ahLst/>
                <a:cxnLst>
                  <a:cxn ang="0">
                    <a:pos x="T0" y="T1"/>
                  </a:cxn>
                  <a:cxn ang="0">
                    <a:pos x="T2" y="T3"/>
                  </a:cxn>
                  <a:cxn ang="0">
                    <a:pos x="T4" y="T5"/>
                  </a:cxn>
                  <a:cxn ang="0">
                    <a:pos x="T6" y="T7"/>
                  </a:cxn>
                  <a:cxn ang="0">
                    <a:pos x="T8" y="T9"/>
                  </a:cxn>
                  <a:cxn ang="0">
                    <a:pos x="T10" y="T11"/>
                  </a:cxn>
                  <a:cxn ang="0">
                    <a:pos x="T12" y="T13"/>
                  </a:cxn>
                </a:cxnLst>
                <a:rect l="0" t="0" r="r" b="b"/>
                <a:pathLst>
                  <a:path w="123" h="93">
                    <a:moveTo>
                      <a:pt x="123" y="45"/>
                    </a:moveTo>
                    <a:lnTo>
                      <a:pt x="2" y="93"/>
                    </a:lnTo>
                    <a:lnTo>
                      <a:pt x="0" y="75"/>
                    </a:lnTo>
                    <a:lnTo>
                      <a:pt x="0" y="48"/>
                    </a:lnTo>
                    <a:lnTo>
                      <a:pt x="121" y="0"/>
                    </a:lnTo>
                    <a:lnTo>
                      <a:pt x="123" y="0"/>
                    </a:lnTo>
                    <a:lnTo>
                      <a:pt x="123" y="45"/>
                    </a:lnTo>
                    <a:close/>
                  </a:path>
                </a:pathLst>
              </a:custGeom>
              <a:solidFill>
                <a:srgbClr val="028585"/>
              </a:solidFill>
              <a:ln w="1588">
                <a:solidFill>
                  <a:srgbClr val="000000"/>
                </a:solidFill>
                <a:prstDash val="solid"/>
                <a:round/>
                <a:headEnd/>
                <a:tailEnd/>
              </a:ln>
            </p:spPr>
            <p:txBody>
              <a:bodyPr/>
              <a:lstStyle/>
              <a:p>
                <a:endParaRPr lang="en-AU"/>
              </a:p>
            </p:txBody>
          </p:sp>
          <p:sp>
            <p:nvSpPr>
              <p:cNvPr id="5784" name="Freeform 664"/>
              <p:cNvSpPr>
                <a:spLocks/>
              </p:cNvSpPr>
              <p:nvPr/>
            </p:nvSpPr>
            <p:spPr bwMode="auto">
              <a:xfrm>
                <a:off x="858" y="3107"/>
                <a:ext cx="13" cy="11"/>
              </a:xfrm>
              <a:custGeom>
                <a:avLst/>
                <a:gdLst>
                  <a:gd name="T0" fmla="*/ 25 w 25"/>
                  <a:gd name="T1" fmla="*/ 21 h 21"/>
                  <a:gd name="T2" fmla="*/ 21 w 25"/>
                  <a:gd name="T3" fmla="*/ 21 h 21"/>
                  <a:gd name="T4" fmla="*/ 4 w 25"/>
                  <a:gd name="T5" fmla="*/ 12 h 21"/>
                  <a:gd name="T6" fmla="*/ 0 w 25"/>
                  <a:gd name="T7" fmla="*/ 6 h 21"/>
                  <a:gd name="T8" fmla="*/ 2 w 25"/>
                  <a:gd name="T9" fmla="*/ 0 h 21"/>
                  <a:gd name="T10" fmla="*/ 23 w 25"/>
                  <a:gd name="T11" fmla="*/ 10 h 21"/>
                  <a:gd name="T12" fmla="*/ 25 w 2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25" y="21"/>
                    </a:moveTo>
                    <a:lnTo>
                      <a:pt x="21" y="21"/>
                    </a:lnTo>
                    <a:lnTo>
                      <a:pt x="4" y="12"/>
                    </a:lnTo>
                    <a:lnTo>
                      <a:pt x="0" y="6"/>
                    </a:lnTo>
                    <a:lnTo>
                      <a:pt x="2" y="0"/>
                    </a:lnTo>
                    <a:lnTo>
                      <a:pt x="23" y="10"/>
                    </a:lnTo>
                    <a:lnTo>
                      <a:pt x="25" y="21"/>
                    </a:lnTo>
                    <a:close/>
                  </a:path>
                </a:pathLst>
              </a:custGeom>
              <a:solidFill>
                <a:srgbClr val="C2E3FF"/>
              </a:solidFill>
              <a:ln w="1588">
                <a:solidFill>
                  <a:srgbClr val="C2E3FF"/>
                </a:solidFill>
                <a:prstDash val="solid"/>
                <a:round/>
                <a:headEnd/>
                <a:tailEnd/>
              </a:ln>
            </p:spPr>
            <p:txBody>
              <a:bodyPr/>
              <a:lstStyle/>
              <a:p>
                <a:endParaRPr lang="en-AU"/>
              </a:p>
            </p:txBody>
          </p:sp>
          <p:sp>
            <p:nvSpPr>
              <p:cNvPr id="5785" name="Freeform 665"/>
              <p:cNvSpPr>
                <a:spLocks/>
              </p:cNvSpPr>
              <p:nvPr/>
            </p:nvSpPr>
            <p:spPr bwMode="auto">
              <a:xfrm>
                <a:off x="873" y="3114"/>
                <a:ext cx="9" cy="9"/>
              </a:xfrm>
              <a:custGeom>
                <a:avLst/>
                <a:gdLst>
                  <a:gd name="T0" fmla="*/ 19 w 19"/>
                  <a:gd name="T1" fmla="*/ 19 h 19"/>
                  <a:gd name="T2" fmla="*/ 0 w 19"/>
                  <a:gd name="T3" fmla="*/ 11 h 19"/>
                  <a:gd name="T4" fmla="*/ 0 w 19"/>
                  <a:gd name="T5" fmla="*/ 4 h 19"/>
                  <a:gd name="T6" fmla="*/ 0 w 19"/>
                  <a:gd name="T7" fmla="*/ 0 h 19"/>
                  <a:gd name="T8" fmla="*/ 19 w 19"/>
                  <a:gd name="T9" fmla="*/ 7 h 19"/>
                  <a:gd name="T10" fmla="*/ 19 w 19"/>
                  <a:gd name="T11" fmla="*/ 19 h 19"/>
                </a:gdLst>
                <a:ahLst/>
                <a:cxnLst>
                  <a:cxn ang="0">
                    <a:pos x="T0" y="T1"/>
                  </a:cxn>
                  <a:cxn ang="0">
                    <a:pos x="T2" y="T3"/>
                  </a:cxn>
                  <a:cxn ang="0">
                    <a:pos x="T4" y="T5"/>
                  </a:cxn>
                  <a:cxn ang="0">
                    <a:pos x="T6" y="T7"/>
                  </a:cxn>
                  <a:cxn ang="0">
                    <a:pos x="T8" y="T9"/>
                  </a:cxn>
                  <a:cxn ang="0">
                    <a:pos x="T10" y="T11"/>
                  </a:cxn>
                </a:cxnLst>
                <a:rect l="0" t="0" r="r" b="b"/>
                <a:pathLst>
                  <a:path w="19" h="19">
                    <a:moveTo>
                      <a:pt x="19" y="19"/>
                    </a:moveTo>
                    <a:lnTo>
                      <a:pt x="0" y="11"/>
                    </a:lnTo>
                    <a:lnTo>
                      <a:pt x="0" y="4"/>
                    </a:lnTo>
                    <a:lnTo>
                      <a:pt x="0" y="0"/>
                    </a:lnTo>
                    <a:lnTo>
                      <a:pt x="19" y="7"/>
                    </a:lnTo>
                    <a:lnTo>
                      <a:pt x="19" y="19"/>
                    </a:lnTo>
                    <a:close/>
                  </a:path>
                </a:pathLst>
              </a:custGeom>
              <a:solidFill>
                <a:srgbClr val="C2E3FF"/>
              </a:solidFill>
              <a:ln w="1588">
                <a:solidFill>
                  <a:srgbClr val="C2E3FF"/>
                </a:solidFill>
                <a:prstDash val="solid"/>
                <a:round/>
                <a:headEnd/>
                <a:tailEnd/>
              </a:ln>
            </p:spPr>
            <p:txBody>
              <a:bodyPr/>
              <a:lstStyle/>
              <a:p>
                <a:endParaRPr lang="en-AU"/>
              </a:p>
            </p:txBody>
          </p:sp>
          <p:sp>
            <p:nvSpPr>
              <p:cNvPr id="5786" name="Freeform 666"/>
              <p:cNvSpPr>
                <a:spLocks/>
              </p:cNvSpPr>
              <p:nvPr/>
            </p:nvSpPr>
            <p:spPr bwMode="auto">
              <a:xfrm>
                <a:off x="885" y="3120"/>
                <a:ext cx="11" cy="9"/>
              </a:xfrm>
              <a:custGeom>
                <a:avLst/>
                <a:gdLst>
                  <a:gd name="T0" fmla="*/ 20 w 22"/>
                  <a:gd name="T1" fmla="*/ 19 h 19"/>
                  <a:gd name="T2" fmla="*/ 20 w 22"/>
                  <a:gd name="T3" fmla="*/ 19 h 19"/>
                  <a:gd name="T4" fmla="*/ 0 w 22"/>
                  <a:gd name="T5" fmla="*/ 12 h 19"/>
                  <a:gd name="T6" fmla="*/ 0 w 22"/>
                  <a:gd name="T7" fmla="*/ 8 h 19"/>
                  <a:gd name="T8" fmla="*/ 0 w 22"/>
                  <a:gd name="T9" fmla="*/ 0 h 19"/>
                  <a:gd name="T10" fmla="*/ 22 w 22"/>
                  <a:gd name="T11" fmla="*/ 10 h 19"/>
                  <a:gd name="T12" fmla="*/ 20 w 2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20" y="19"/>
                    </a:moveTo>
                    <a:lnTo>
                      <a:pt x="20" y="19"/>
                    </a:lnTo>
                    <a:lnTo>
                      <a:pt x="0" y="12"/>
                    </a:lnTo>
                    <a:lnTo>
                      <a:pt x="0" y="8"/>
                    </a:lnTo>
                    <a:lnTo>
                      <a:pt x="0" y="0"/>
                    </a:lnTo>
                    <a:lnTo>
                      <a:pt x="22" y="10"/>
                    </a:lnTo>
                    <a:lnTo>
                      <a:pt x="20" y="19"/>
                    </a:lnTo>
                    <a:close/>
                  </a:path>
                </a:pathLst>
              </a:custGeom>
              <a:solidFill>
                <a:srgbClr val="C2E3FF"/>
              </a:solidFill>
              <a:ln w="1588">
                <a:solidFill>
                  <a:srgbClr val="C2E3FF"/>
                </a:solidFill>
                <a:prstDash val="solid"/>
                <a:round/>
                <a:headEnd/>
                <a:tailEnd/>
              </a:ln>
            </p:spPr>
            <p:txBody>
              <a:bodyPr/>
              <a:lstStyle/>
              <a:p>
                <a:endParaRPr lang="en-AU"/>
              </a:p>
            </p:txBody>
          </p:sp>
          <p:sp>
            <p:nvSpPr>
              <p:cNvPr id="5787" name="Freeform 667"/>
              <p:cNvSpPr>
                <a:spLocks/>
              </p:cNvSpPr>
              <p:nvPr/>
            </p:nvSpPr>
            <p:spPr bwMode="auto">
              <a:xfrm>
                <a:off x="613" y="3122"/>
                <a:ext cx="20" cy="21"/>
              </a:xfrm>
              <a:custGeom>
                <a:avLst/>
                <a:gdLst>
                  <a:gd name="T0" fmla="*/ 41 w 41"/>
                  <a:gd name="T1" fmla="*/ 40 h 40"/>
                  <a:gd name="T2" fmla="*/ 29 w 41"/>
                  <a:gd name="T3" fmla="*/ 38 h 40"/>
                  <a:gd name="T4" fmla="*/ 6 w 41"/>
                  <a:gd name="T5" fmla="*/ 38 h 40"/>
                  <a:gd name="T6" fmla="*/ 4 w 41"/>
                  <a:gd name="T7" fmla="*/ 23 h 40"/>
                  <a:gd name="T8" fmla="*/ 0 w 41"/>
                  <a:gd name="T9" fmla="*/ 21 h 40"/>
                  <a:gd name="T10" fmla="*/ 2 w 41"/>
                  <a:gd name="T11" fmla="*/ 0 h 40"/>
                  <a:gd name="T12" fmla="*/ 41 w 41"/>
                  <a:gd name="T13" fmla="*/ 13 h 40"/>
                  <a:gd name="T14" fmla="*/ 41 w 4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0">
                    <a:moveTo>
                      <a:pt x="41" y="40"/>
                    </a:moveTo>
                    <a:lnTo>
                      <a:pt x="29" y="38"/>
                    </a:lnTo>
                    <a:lnTo>
                      <a:pt x="6" y="38"/>
                    </a:lnTo>
                    <a:lnTo>
                      <a:pt x="4" y="23"/>
                    </a:lnTo>
                    <a:lnTo>
                      <a:pt x="0" y="21"/>
                    </a:lnTo>
                    <a:lnTo>
                      <a:pt x="2" y="0"/>
                    </a:lnTo>
                    <a:lnTo>
                      <a:pt x="41" y="13"/>
                    </a:lnTo>
                    <a:lnTo>
                      <a:pt x="41" y="40"/>
                    </a:lnTo>
                    <a:close/>
                  </a:path>
                </a:pathLst>
              </a:custGeom>
              <a:solidFill>
                <a:srgbClr val="83FFFF"/>
              </a:solidFill>
              <a:ln w="1588">
                <a:solidFill>
                  <a:srgbClr val="000000"/>
                </a:solidFill>
                <a:prstDash val="solid"/>
                <a:round/>
                <a:headEnd/>
                <a:tailEnd/>
              </a:ln>
            </p:spPr>
            <p:txBody>
              <a:bodyPr/>
              <a:lstStyle/>
              <a:p>
                <a:endParaRPr lang="en-AU"/>
              </a:p>
            </p:txBody>
          </p:sp>
          <p:sp>
            <p:nvSpPr>
              <p:cNvPr id="5788" name="Freeform 668"/>
              <p:cNvSpPr>
                <a:spLocks/>
              </p:cNvSpPr>
              <p:nvPr/>
            </p:nvSpPr>
            <p:spPr bwMode="auto">
              <a:xfrm>
                <a:off x="1212" y="3125"/>
                <a:ext cx="318" cy="87"/>
              </a:xfrm>
              <a:custGeom>
                <a:avLst/>
                <a:gdLst>
                  <a:gd name="T0" fmla="*/ 634 w 634"/>
                  <a:gd name="T1" fmla="*/ 25 h 173"/>
                  <a:gd name="T2" fmla="*/ 88 w 634"/>
                  <a:gd name="T3" fmla="*/ 151 h 173"/>
                  <a:gd name="T4" fmla="*/ 1 w 634"/>
                  <a:gd name="T5" fmla="*/ 173 h 173"/>
                  <a:gd name="T6" fmla="*/ 0 w 634"/>
                  <a:gd name="T7" fmla="*/ 173 h 173"/>
                  <a:gd name="T8" fmla="*/ 0 w 634"/>
                  <a:gd name="T9" fmla="*/ 142 h 173"/>
                  <a:gd name="T10" fmla="*/ 629 w 634"/>
                  <a:gd name="T11" fmla="*/ 0 h 173"/>
                  <a:gd name="T12" fmla="*/ 634 w 634"/>
                  <a:gd name="T13" fmla="*/ 0 h 173"/>
                  <a:gd name="T14" fmla="*/ 634 w 634"/>
                  <a:gd name="T15" fmla="*/ 25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4" h="173">
                    <a:moveTo>
                      <a:pt x="634" y="25"/>
                    </a:moveTo>
                    <a:lnTo>
                      <a:pt x="88" y="151"/>
                    </a:lnTo>
                    <a:lnTo>
                      <a:pt x="1" y="173"/>
                    </a:lnTo>
                    <a:lnTo>
                      <a:pt x="0" y="173"/>
                    </a:lnTo>
                    <a:lnTo>
                      <a:pt x="0" y="142"/>
                    </a:lnTo>
                    <a:lnTo>
                      <a:pt x="629" y="0"/>
                    </a:lnTo>
                    <a:lnTo>
                      <a:pt x="634" y="0"/>
                    </a:lnTo>
                    <a:lnTo>
                      <a:pt x="634" y="25"/>
                    </a:lnTo>
                    <a:close/>
                  </a:path>
                </a:pathLst>
              </a:custGeom>
              <a:solidFill>
                <a:srgbClr val="595959"/>
              </a:solidFill>
              <a:ln w="1588">
                <a:solidFill>
                  <a:srgbClr val="000000"/>
                </a:solidFill>
                <a:prstDash val="solid"/>
                <a:round/>
                <a:headEnd/>
                <a:tailEnd/>
              </a:ln>
            </p:spPr>
            <p:txBody>
              <a:bodyPr/>
              <a:lstStyle/>
              <a:p>
                <a:endParaRPr lang="en-AU"/>
              </a:p>
            </p:txBody>
          </p:sp>
          <p:sp>
            <p:nvSpPr>
              <p:cNvPr id="5789" name="Freeform 669"/>
              <p:cNvSpPr>
                <a:spLocks/>
              </p:cNvSpPr>
              <p:nvPr/>
            </p:nvSpPr>
            <p:spPr bwMode="auto">
              <a:xfrm>
                <a:off x="898" y="3125"/>
                <a:ext cx="9" cy="11"/>
              </a:xfrm>
              <a:custGeom>
                <a:avLst/>
                <a:gdLst>
                  <a:gd name="T0" fmla="*/ 18 w 19"/>
                  <a:gd name="T1" fmla="*/ 7 h 21"/>
                  <a:gd name="T2" fmla="*/ 19 w 19"/>
                  <a:gd name="T3" fmla="*/ 9 h 21"/>
                  <a:gd name="T4" fmla="*/ 19 w 19"/>
                  <a:gd name="T5" fmla="*/ 21 h 21"/>
                  <a:gd name="T6" fmla="*/ 0 w 19"/>
                  <a:gd name="T7" fmla="*/ 13 h 21"/>
                  <a:gd name="T8" fmla="*/ 0 w 19"/>
                  <a:gd name="T9" fmla="*/ 0 h 21"/>
                  <a:gd name="T10" fmla="*/ 18 w 19"/>
                  <a:gd name="T11" fmla="*/ 7 h 21"/>
                  <a:gd name="T12" fmla="*/ 18 w 19"/>
                  <a:gd name="T13" fmla="*/ 7 h 21"/>
                </a:gdLst>
                <a:ahLst/>
                <a:cxnLst>
                  <a:cxn ang="0">
                    <a:pos x="T0" y="T1"/>
                  </a:cxn>
                  <a:cxn ang="0">
                    <a:pos x="T2" y="T3"/>
                  </a:cxn>
                  <a:cxn ang="0">
                    <a:pos x="T4" y="T5"/>
                  </a:cxn>
                  <a:cxn ang="0">
                    <a:pos x="T6" y="T7"/>
                  </a:cxn>
                  <a:cxn ang="0">
                    <a:pos x="T8" y="T9"/>
                  </a:cxn>
                  <a:cxn ang="0">
                    <a:pos x="T10" y="T11"/>
                  </a:cxn>
                  <a:cxn ang="0">
                    <a:pos x="T12" y="T13"/>
                  </a:cxn>
                </a:cxnLst>
                <a:rect l="0" t="0" r="r" b="b"/>
                <a:pathLst>
                  <a:path w="19" h="21">
                    <a:moveTo>
                      <a:pt x="18" y="7"/>
                    </a:moveTo>
                    <a:lnTo>
                      <a:pt x="19" y="9"/>
                    </a:lnTo>
                    <a:lnTo>
                      <a:pt x="19" y="21"/>
                    </a:lnTo>
                    <a:lnTo>
                      <a:pt x="0" y="13"/>
                    </a:lnTo>
                    <a:lnTo>
                      <a:pt x="0" y="0"/>
                    </a:lnTo>
                    <a:lnTo>
                      <a:pt x="18" y="7"/>
                    </a:lnTo>
                    <a:lnTo>
                      <a:pt x="18" y="7"/>
                    </a:lnTo>
                    <a:close/>
                  </a:path>
                </a:pathLst>
              </a:custGeom>
              <a:solidFill>
                <a:srgbClr val="C2E3FF"/>
              </a:solidFill>
              <a:ln w="1588">
                <a:solidFill>
                  <a:srgbClr val="C2E3FF"/>
                </a:solidFill>
                <a:prstDash val="solid"/>
                <a:round/>
                <a:headEnd/>
                <a:tailEnd/>
              </a:ln>
            </p:spPr>
            <p:txBody>
              <a:bodyPr/>
              <a:lstStyle/>
              <a:p>
                <a:endParaRPr lang="en-AU"/>
              </a:p>
            </p:txBody>
          </p:sp>
          <p:sp>
            <p:nvSpPr>
              <p:cNvPr id="5790" name="Freeform 670"/>
              <p:cNvSpPr>
                <a:spLocks/>
              </p:cNvSpPr>
              <p:nvPr/>
            </p:nvSpPr>
            <p:spPr bwMode="auto">
              <a:xfrm>
                <a:off x="760" y="3128"/>
                <a:ext cx="2" cy="25"/>
              </a:xfrm>
              <a:custGeom>
                <a:avLst/>
                <a:gdLst>
                  <a:gd name="T0" fmla="*/ 4 w 4"/>
                  <a:gd name="T1" fmla="*/ 50 h 50"/>
                  <a:gd name="T2" fmla="*/ 0 w 4"/>
                  <a:gd name="T3" fmla="*/ 48 h 50"/>
                  <a:gd name="T4" fmla="*/ 0 w 4"/>
                  <a:gd name="T5" fmla="*/ 0 h 50"/>
                  <a:gd name="T6" fmla="*/ 4 w 4"/>
                  <a:gd name="T7" fmla="*/ 2 h 50"/>
                  <a:gd name="T8" fmla="*/ 4 w 4"/>
                  <a:gd name="T9" fmla="*/ 50 h 50"/>
                </a:gdLst>
                <a:ahLst/>
                <a:cxnLst>
                  <a:cxn ang="0">
                    <a:pos x="T0" y="T1"/>
                  </a:cxn>
                  <a:cxn ang="0">
                    <a:pos x="T2" y="T3"/>
                  </a:cxn>
                  <a:cxn ang="0">
                    <a:pos x="T4" y="T5"/>
                  </a:cxn>
                  <a:cxn ang="0">
                    <a:pos x="T6" y="T7"/>
                  </a:cxn>
                  <a:cxn ang="0">
                    <a:pos x="T8" y="T9"/>
                  </a:cxn>
                </a:cxnLst>
                <a:rect l="0" t="0" r="r" b="b"/>
                <a:pathLst>
                  <a:path w="4" h="50">
                    <a:moveTo>
                      <a:pt x="4" y="50"/>
                    </a:moveTo>
                    <a:lnTo>
                      <a:pt x="0" y="48"/>
                    </a:lnTo>
                    <a:lnTo>
                      <a:pt x="0" y="0"/>
                    </a:lnTo>
                    <a:lnTo>
                      <a:pt x="4" y="2"/>
                    </a:lnTo>
                    <a:lnTo>
                      <a:pt x="4" y="50"/>
                    </a:lnTo>
                    <a:close/>
                  </a:path>
                </a:pathLst>
              </a:custGeom>
              <a:solidFill>
                <a:srgbClr val="D9D9D9"/>
              </a:solidFill>
              <a:ln w="1588">
                <a:solidFill>
                  <a:srgbClr val="000000"/>
                </a:solidFill>
                <a:prstDash val="solid"/>
                <a:round/>
                <a:headEnd/>
                <a:tailEnd/>
              </a:ln>
            </p:spPr>
            <p:txBody>
              <a:bodyPr/>
              <a:lstStyle/>
              <a:p>
                <a:endParaRPr lang="en-AU"/>
              </a:p>
            </p:txBody>
          </p:sp>
          <p:sp>
            <p:nvSpPr>
              <p:cNvPr id="5791" name="Freeform 671"/>
              <p:cNvSpPr>
                <a:spLocks/>
              </p:cNvSpPr>
              <p:nvPr/>
            </p:nvSpPr>
            <p:spPr bwMode="auto">
              <a:xfrm>
                <a:off x="764" y="3130"/>
                <a:ext cx="4" cy="26"/>
              </a:xfrm>
              <a:custGeom>
                <a:avLst/>
                <a:gdLst>
                  <a:gd name="T0" fmla="*/ 5 w 7"/>
                  <a:gd name="T1" fmla="*/ 52 h 52"/>
                  <a:gd name="T2" fmla="*/ 2 w 7"/>
                  <a:gd name="T3" fmla="*/ 50 h 52"/>
                  <a:gd name="T4" fmla="*/ 0 w 7"/>
                  <a:gd name="T5" fmla="*/ 48 h 52"/>
                  <a:gd name="T6" fmla="*/ 2 w 7"/>
                  <a:gd name="T7" fmla="*/ 0 h 52"/>
                  <a:gd name="T8" fmla="*/ 7 w 7"/>
                  <a:gd name="T9" fmla="*/ 4 h 52"/>
                  <a:gd name="T10" fmla="*/ 5 w 7"/>
                  <a:gd name="T11" fmla="*/ 52 h 52"/>
                </a:gdLst>
                <a:ahLst/>
                <a:cxnLst>
                  <a:cxn ang="0">
                    <a:pos x="T0" y="T1"/>
                  </a:cxn>
                  <a:cxn ang="0">
                    <a:pos x="T2" y="T3"/>
                  </a:cxn>
                  <a:cxn ang="0">
                    <a:pos x="T4" y="T5"/>
                  </a:cxn>
                  <a:cxn ang="0">
                    <a:pos x="T6" y="T7"/>
                  </a:cxn>
                  <a:cxn ang="0">
                    <a:pos x="T8" y="T9"/>
                  </a:cxn>
                  <a:cxn ang="0">
                    <a:pos x="T10" y="T11"/>
                  </a:cxn>
                </a:cxnLst>
                <a:rect l="0" t="0" r="r" b="b"/>
                <a:pathLst>
                  <a:path w="7" h="52">
                    <a:moveTo>
                      <a:pt x="5" y="52"/>
                    </a:moveTo>
                    <a:lnTo>
                      <a:pt x="2" y="50"/>
                    </a:lnTo>
                    <a:lnTo>
                      <a:pt x="0" y="48"/>
                    </a:lnTo>
                    <a:lnTo>
                      <a:pt x="2" y="0"/>
                    </a:lnTo>
                    <a:lnTo>
                      <a:pt x="7" y="4"/>
                    </a:lnTo>
                    <a:lnTo>
                      <a:pt x="5" y="52"/>
                    </a:lnTo>
                    <a:close/>
                  </a:path>
                </a:pathLst>
              </a:custGeom>
              <a:solidFill>
                <a:srgbClr val="595959"/>
              </a:solidFill>
              <a:ln w="1588">
                <a:solidFill>
                  <a:srgbClr val="000000"/>
                </a:solidFill>
                <a:prstDash val="solid"/>
                <a:round/>
                <a:headEnd/>
                <a:tailEnd/>
              </a:ln>
            </p:spPr>
            <p:txBody>
              <a:bodyPr/>
              <a:lstStyle/>
              <a:p>
                <a:endParaRPr lang="en-AU"/>
              </a:p>
            </p:txBody>
          </p:sp>
          <p:sp>
            <p:nvSpPr>
              <p:cNvPr id="5792" name="Freeform 672"/>
              <p:cNvSpPr>
                <a:spLocks/>
              </p:cNvSpPr>
              <p:nvPr/>
            </p:nvSpPr>
            <p:spPr bwMode="auto">
              <a:xfrm>
                <a:off x="686" y="3131"/>
                <a:ext cx="4" cy="7"/>
              </a:xfrm>
              <a:custGeom>
                <a:avLst/>
                <a:gdLst>
                  <a:gd name="T0" fmla="*/ 5 w 7"/>
                  <a:gd name="T1" fmla="*/ 14 h 14"/>
                  <a:gd name="T2" fmla="*/ 2 w 7"/>
                  <a:gd name="T3" fmla="*/ 14 h 14"/>
                  <a:gd name="T4" fmla="*/ 0 w 7"/>
                  <a:gd name="T5" fmla="*/ 10 h 14"/>
                  <a:gd name="T6" fmla="*/ 0 w 7"/>
                  <a:gd name="T7" fmla="*/ 2 h 14"/>
                  <a:gd name="T8" fmla="*/ 5 w 7"/>
                  <a:gd name="T9" fmla="*/ 0 h 14"/>
                  <a:gd name="T10" fmla="*/ 7 w 7"/>
                  <a:gd name="T11" fmla="*/ 6 h 14"/>
                  <a:gd name="T12" fmla="*/ 5 w 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5" y="14"/>
                    </a:moveTo>
                    <a:lnTo>
                      <a:pt x="2" y="14"/>
                    </a:lnTo>
                    <a:lnTo>
                      <a:pt x="0" y="10"/>
                    </a:lnTo>
                    <a:lnTo>
                      <a:pt x="0" y="2"/>
                    </a:lnTo>
                    <a:lnTo>
                      <a:pt x="5" y="0"/>
                    </a:lnTo>
                    <a:lnTo>
                      <a:pt x="7" y="6"/>
                    </a:lnTo>
                    <a:lnTo>
                      <a:pt x="5" y="14"/>
                    </a:lnTo>
                    <a:close/>
                  </a:path>
                </a:pathLst>
              </a:custGeom>
              <a:solidFill>
                <a:srgbClr val="838383"/>
              </a:solidFill>
              <a:ln w="1588">
                <a:solidFill>
                  <a:srgbClr val="000000"/>
                </a:solidFill>
                <a:prstDash val="solid"/>
                <a:round/>
                <a:headEnd/>
                <a:tailEnd/>
              </a:ln>
            </p:spPr>
            <p:txBody>
              <a:bodyPr/>
              <a:lstStyle/>
              <a:p>
                <a:endParaRPr lang="en-AU"/>
              </a:p>
            </p:txBody>
          </p:sp>
          <p:sp>
            <p:nvSpPr>
              <p:cNvPr id="5793" name="Freeform 673"/>
              <p:cNvSpPr>
                <a:spLocks/>
              </p:cNvSpPr>
              <p:nvPr/>
            </p:nvSpPr>
            <p:spPr bwMode="auto">
              <a:xfrm>
                <a:off x="910" y="3131"/>
                <a:ext cx="10" cy="11"/>
              </a:xfrm>
              <a:custGeom>
                <a:avLst/>
                <a:gdLst>
                  <a:gd name="T0" fmla="*/ 19 w 19"/>
                  <a:gd name="T1" fmla="*/ 21 h 21"/>
                  <a:gd name="T2" fmla="*/ 0 w 19"/>
                  <a:gd name="T3" fmla="*/ 14 h 21"/>
                  <a:gd name="T4" fmla="*/ 0 w 19"/>
                  <a:gd name="T5" fmla="*/ 0 h 21"/>
                  <a:gd name="T6" fmla="*/ 19 w 19"/>
                  <a:gd name="T7" fmla="*/ 10 h 21"/>
                  <a:gd name="T8" fmla="*/ 19 w 19"/>
                  <a:gd name="T9" fmla="*/ 21 h 21"/>
                </a:gdLst>
                <a:ahLst/>
                <a:cxnLst>
                  <a:cxn ang="0">
                    <a:pos x="T0" y="T1"/>
                  </a:cxn>
                  <a:cxn ang="0">
                    <a:pos x="T2" y="T3"/>
                  </a:cxn>
                  <a:cxn ang="0">
                    <a:pos x="T4" y="T5"/>
                  </a:cxn>
                  <a:cxn ang="0">
                    <a:pos x="T6" y="T7"/>
                  </a:cxn>
                  <a:cxn ang="0">
                    <a:pos x="T8" y="T9"/>
                  </a:cxn>
                </a:cxnLst>
                <a:rect l="0" t="0" r="r" b="b"/>
                <a:pathLst>
                  <a:path w="19" h="21">
                    <a:moveTo>
                      <a:pt x="19" y="21"/>
                    </a:moveTo>
                    <a:lnTo>
                      <a:pt x="0" y="14"/>
                    </a:lnTo>
                    <a:lnTo>
                      <a:pt x="0" y="0"/>
                    </a:lnTo>
                    <a:lnTo>
                      <a:pt x="19" y="10"/>
                    </a:lnTo>
                    <a:lnTo>
                      <a:pt x="19" y="21"/>
                    </a:lnTo>
                    <a:close/>
                  </a:path>
                </a:pathLst>
              </a:custGeom>
              <a:solidFill>
                <a:srgbClr val="C2E3FF"/>
              </a:solidFill>
              <a:ln w="1588">
                <a:solidFill>
                  <a:srgbClr val="C2E3FF"/>
                </a:solidFill>
                <a:prstDash val="solid"/>
                <a:round/>
                <a:headEnd/>
                <a:tailEnd/>
              </a:ln>
            </p:spPr>
            <p:txBody>
              <a:bodyPr/>
              <a:lstStyle/>
              <a:p>
                <a:endParaRPr lang="en-AU"/>
              </a:p>
            </p:txBody>
          </p:sp>
          <p:sp>
            <p:nvSpPr>
              <p:cNvPr id="5794" name="Freeform 674"/>
              <p:cNvSpPr>
                <a:spLocks/>
              </p:cNvSpPr>
              <p:nvPr/>
            </p:nvSpPr>
            <p:spPr bwMode="auto">
              <a:xfrm>
                <a:off x="769" y="3133"/>
                <a:ext cx="19" cy="34"/>
              </a:xfrm>
              <a:custGeom>
                <a:avLst/>
                <a:gdLst>
                  <a:gd name="T0" fmla="*/ 38 w 38"/>
                  <a:gd name="T1" fmla="*/ 60 h 67"/>
                  <a:gd name="T2" fmla="*/ 35 w 38"/>
                  <a:gd name="T3" fmla="*/ 63 h 67"/>
                  <a:gd name="T4" fmla="*/ 35 w 38"/>
                  <a:gd name="T5" fmla="*/ 67 h 67"/>
                  <a:gd name="T6" fmla="*/ 0 w 38"/>
                  <a:gd name="T7" fmla="*/ 50 h 67"/>
                  <a:gd name="T8" fmla="*/ 2 w 38"/>
                  <a:gd name="T9" fmla="*/ 0 h 67"/>
                  <a:gd name="T10" fmla="*/ 38 w 38"/>
                  <a:gd name="T11" fmla="*/ 21 h 67"/>
                  <a:gd name="T12" fmla="*/ 38 w 38"/>
                  <a:gd name="T13" fmla="*/ 60 h 67"/>
                </a:gdLst>
                <a:ahLst/>
                <a:cxnLst>
                  <a:cxn ang="0">
                    <a:pos x="T0" y="T1"/>
                  </a:cxn>
                  <a:cxn ang="0">
                    <a:pos x="T2" y="T3"/>
                  </a:cxn>
                  <a:cxn ang="0">
                    <a:pos x="T4" y="T5"/>
                  </a:cxn>
                  <a:cxn ang="0">
                    <a:pos x="T6" y="T7"/>
                  </a:cxn>
                  <a:cxn ang="0">
                    <a:pos x="T8" y="T9"/>
                  </a:cxn>
                  <a:cxn ang="0">
                    <a:pos x="T10" y="T11"/>
                  </a:cxn>
                  <a:cxn ang="0">
                    <a:pos x="T12" y="T13"/>
                  </a:cxn>
                </a:cxnLst>
                <a:rect l="0" t="0" r="r" b="b"/>
                <a:pathLst>
                  <a:path w="38" h="67">
                    <a:moveTo>
                      <a:pt x="38" y="60"/>
                    </a:moveTo>
                    <a:lnTo>
                      <a:pt x="35" y="63"/>
                    </a:lnTo>
                    <a:lnTo>
                      <a:pt x="35" y="67"/>
                    </a:lnTo>
                    <a:lnTo>
                      <a:pt x="0" y="50"/>
                    </a:lnTo>
                    <a:lnTo>
                      <a:pt x="2" y="0"/>
                    </a:lnTo>
                    <a:lnTo>
                      <a:pt x="38" y="21"/>
                    </a:lnTo>
                    <a:lnTo>
                      <a:pt x="38" y="60"/>
                    </a:lnTo>
                    <a:close/>
                  </a:path>
                </a:pathLst>
              </a:custGeom>
              <a:solidFill>
                <a:srgbClr val="D9D9D9"/>
              </a:solidFill>
              <a:ln w="1588">
                <a:solidFill>
                  <a:srgbClr val="000000"/>
                </a:solidFill>
                <a:prstDash val="solid"/>
                <a:round/>
                <a:headEnd/>
                <a:tailEnd/>
              </a:ln>
            </p:spPr>
            <p:txBody>
              <a:bodyPr/>
              <a:lstStyle/>
              <a:p>
                <a:endParaRPr lang="en-AU"/>
              </a:p>
            </p:txBody>
          </p:sp>
          <p:sp>
            <p:nvSpPr>
              <p:cNvPr id="5795" name="Freeform 675"/>
              <p:cNvSpPr>
                <a:spLocks/>
              </p:cNvSpPr>
              <p:nvPr/>
            </p:nvSpPr>
            <p:spPr bwMode="auto">
              <a:xfrm>
                <a:off x="679" y="3134"/>
                <a:ext cx="4" cy="8"/>
              </a:xfrm>
              <a:custGeom>
                <a:avLst/>
                <a:gdLst>
                  <a:gd name="T0" fmla="*/ 8 w 8"/>
                  <a:gd name="T1" fmla="*/ 13 h 15"/>
                  <a:gd name="T2" fmla="*/ 6 w 8"/>
                  <a:gd name="T3" fmla="*/ 15 h 15"/>
                  <a:gd name="T4" fmla="*/ 4 w 8"/>
                  <a:gd name="T5" fmla="*/ 15 h 15"/>
                  <a:gd name="T6" fmla="*/ 0 w 8"/>
                  <a:gd name="T7" fmla="*/ 12 h 15"/>
                  <a:gd name="T8" fmla="*/ 2 w 8"/>
                  <a:gd name="T9" fmla="*/ 4 h 15"/>
                  <a:gd name="T10" fmla="*/ 8 w 8"/>
                  <a:gd name="T11" fmla="*/ 0 h 15"/>
                  <a:gd name="T12" fmla="*/ 8 w 8"/>
                  <a:gd name="T13" fmla="*/ 2 h 15"/>
                  <a:gd name="T14" fmla="*/ 8 w 8"/>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8" y="13"/>
                    </a:moveTo>
                    <a:lnTo>
                      <a:pt x="6" y="15"/>
                    </a:lnTo>
                    <a:lnTo>
                      <a:pt x="4" y="15"/>
                    </a:lnTo>
                    <a:lnTo>
                      <a:pt x="0" y="12"/>
                    </a:lnTo>
                    <a:lnTo>
                      <a:pt x="2" y="4"/>
                    </a:lnTo>
                    <a:lnTo>
                      <a:pt x="8" y="0"/>
                    </a:lnTo>
                    <a:lnTo>
                      <a:pt x="8" y="2"/>
                    </a:lnTo>
                    <a:lnTo>
                      <a:pt x="8" y="13"/>
                    </a:lnTo>
                    <a:close/>
                  </a:path>
                </a:pathLst>
              </a:custGeom>
              <a:solidFill>
                <a:srgbClr val="838383"/>
              </a:solidFill>
              <a:ln w="1588">
                <a:solidFill>
                  <a:srgbClr val="000000"/>
                </a:solidFill>
                <a:prstDash val="solid"/>
                <a:round/>
                <a:headEnd/>
                <a:tailEnd/>
              </a:ln>
            </p:spPr>
            <p:txBody>
              <a:bodyPr/>
              <a:lstStyle/>
              <a:p>
                <a:endParaRPr lang="en-AU"/>
              </a:p>
            </p:txBody>
          </p:sp>
          <p:sp>
            <p:nvSpPr>
              <p:cNvPr id="5796" name="Freeform 676"/>
              <p:cNvSpPr>
                <a:spLocks/>
              </p:cNvSpPr>
              <p:nvPr/>
            </p:nvSpPr>
            <p:spPr bwMode="auto">
              <a:xfrm>
                <a:off x="692" y="3134"/>
                <a:ext cx="3" cy="3"/>
              </a:xfrm>
              <a:custGeom>
                <a:avLst/>
                <a:gdLst>
                  <a:gd name="T0" fmla="*/ 6 w 6"/>
                  <a:gd name="T1" fmla="*/ 4 h 6"/>
                  <a:gd name="T2" fmla="*/ 0 w 6"/>
                  <a:gd name="T3" fmla="*/ 4 h 6"/>
                  <a:gd name="T4" fmla="*/ 0 w 6"/>
                  <a:gd name="T5" fmla="*/ 6 h 6"/>
                  <a:gd name="T6" fmla="*/ 0 w 6"/>
                  <a:gd name="T7" fmla="*/ 0 h 6"/>
                  <a:gd name="T8" fmla="*/ 6 w 6"/>
                  <a:gd name="T9" fmla="*/ 2 h 6"/>
                  <a:gd name="T10" fmla="*/ 6 w 6"/>
                  <a:gd name="T11" fmla="*/ 4 h 6"/>
                </a:gdLst>
                <a:ahLst/>
                <a:cxnLst>
                  <a:cxn ang="0">
                    <a:pos x="T0" y="T1"/>
                  </a:cxn>
                  <a:cxn ang="0">
                    <a:pos x="T2" y="T3"/>
                  </a:cxn>
                  <a:cxn ang="0">
                    <a:pos x="T4" y="T5"/>
                  </a:cxn>
                  <a:cxn ang="0">
                    <a:pos x="T6" y="T7"/>
                  </a:cxn>
                  <a:cxn ang="0">
                    <a:pos x="T8" y="T9"/>
                  </a:cxn>
                  <a:cxn ang="0">
                    <a:pos x="T10" y="T11"/>
                  </a:cxn>
                </a:cxnLst>
                <a:rect l="0" t="0" r="r" b="b"/>
                <a:pathLst>
                  <a:path w="6" h="6">
                    <a:moveTo>
                      <a:pt x="6" y="4"/>
                    </a:moveTo>
                    <a:lnTo>
                      <a:pt x="0" y="4"/>
                    </a:lnTo>
                    <a:lnTo>
                      <a:pt x="0" y="6"/>
                    </a:lnTo>
                    <a:lnTo>
                      <a:pt x="0" y="0"/>
                    </a:lnTo>
                    <a:lnTo>
                      <a:pt x="6" y="2"/>
                    </a:lnTo>
                    <a:lnTo>
                      <a:pt x="6" y="4"/>
                    </a:lnTo>
                    <a:close/>
                  </a:path>
                </a:pathLst>
              </a:custGeom>
              <a:solidFill>
                <a:srgbClr val="000000"/>
              </a:solidFill>
              <a:ln w="1588">
                <a:solidFill>
                  <a:srgbClr val="000000"/>
                </a:solidFill>
                <a:prstDash val="solid"/>
                <a:round/>
                <a:headEnd/>
                <a:tailEnd/>
              </a:ln>
            </p:spPr>
            <p:txBody>
              <a:bodyPr/>
              <a:lstStyle/>
              <a:p>
                <a:endParaRPr lang="en-AU"/>
              </a:p>
            </p:txBody>
          </p:sp>
          <p:sp>
            <p:nvSpPr>
              <p:cNvPr id="5797" name="Freeform 677"/>
              <p:cNvSpPr>
                <a:spLocks/>
              </p:cNvSpPr>
              <p:nvPr/>
            </p:nvSpPr>
            <p:spPr bwMode="auto">
              <a:xfrm>
                <a:off x="507" y="3137"/>
                <a:ext cx="170" cy="225"/>
              </a:xfrm>
              <a:custGeom>
                <a:avLst/>
                <a:gdLst>
                  <a:gd name="T0" fmla="*/ 272 w 341"/>
                  <a:gd name="T1" fmla="*/ 386 h 449"/>
                  <a:gd name="T2" fmla="*/ 0 w 341"/>
                  <a:gd name="T3" fmla="*/ 449 h 449"/>
                  <a:gd name="T4" fmla="*/ 0 w 341"/>
                  <a:gd name="T5" fmla="*/ 0 h 449"/>
                  <a:gd name="T6" fmla="*/ 293 w 341"/>
                  <a:gd name="T7" fmla="*/ 246 h 449"/>
                  <a:gd name="T8" fmla="*/ 314 w 341"/>
                  <a:gd name="T9" fmla="*/ 269 h 449"/>
                  <a:gd name="T10" fmla="*/ 329 w 341"/>
                  <a:gd name="T11" fmla="*/ 290 h 449"/>
                  <a:gd name="T12" fmla="*/ 337 w 341"/>
                  <a:gd name="T13" fmla="*/ 313 h 449"/>
                  <a:gd name="T14" fmla="*/ 341 w 341"/>
                  <a:gd name="T15" fmla="*/ 332 h 449"/>
                  <a:gd name="T16" fmla="*/ 335 w 341"/>
                  <a:gd name="T17" fmla="*/ 351 h 449"/>
                  <a:gd name="T18" fmla="*/ 321 w 341"/>
                  <a:gd name="T19" fmla="*/ 365 h 449"/>
                  <a:gd name="T20" fmla="*/ 302 w 341"/>
                  <a:gd name="T21" fmla="*/ 378 h 449"/>
                  <a:gd name="T22" fmla="*/ 272 w 341"/>
                  <a:gd name="T23" fmla="*/ 386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1" h="449">
                    <a:moveTo>
                      <a:pt x="272" y="386"/>
                    </a:moveTo>
                    <a:lnTo>
                      <a:pt x="0" y="449"/>
                    </a:lnTo>
                    <a:lnTo>
                      <a:pt x="0" y="0"/>
                    </a:lnTo>
                    <a:lnTo>
                      <a:pt x="293" y="246"/>
                    </a:lnTo>
                    <a:lnTo>
                      <a:pt x="314" y="269"/>
                    </a:lnTo>
                    <a:lnTo>
                      <a:pt x="329" y="290"/>
                    </a:lnTo>
                    <a:lnTo>
                      <a:pt x="337" y="313"/>
                    </a:lnTo>
                    <a:lnTo>
                      <a:pt x="341" y="332"/>
                    </a:lnTo>
                    <a:lnTo>
                      <a:pt x="335" y="351"/>
                    </a:lnTo>
                    <a:lnTo>
                      <a:pt x="321" y="365"/>
                    </a:lnTo>
                    <a:lnTo>
                      <a:pt x="302" y="378"/>
                    </a:lnTo>
                    <a:lnTo>
                      <a:pt x="272" y="386"/>
                    </a:lnTo>
                    <a:close/>
                  </a:path>
                </a:pathLst>
              </a:custGeom>
              <a:solidFill>
                <a:srgbClr val="00FF00"/>
              </a:solidFill>
              <a:ln w="1588">
                <a:solidFill>
                  <a:srgbClr val="000000"/>
                </a:solidFill>
                <a:prstDash val="solid"/>
                <a:round/>
                <a:headEnd/>
                <a:tailEnd/>
              </a:ln>
            </p:spPr>
            <p:txBody>
              <a:bodyPr/>
              <a:lstStyle/>
              <a:p>
                <a:endParaRPr lang="en-AU"/>
              </a:p>
            </p:txBody>
          </p:sp>
          <p:sp>
            <p:nvSpPr>
              <p:cNvPr id="5798" name="Freeform 678"/>
              <p:cNvSpPr>
                <a:spLocks/>
              </p:cNvSpPr>
              <p:nvPr/>
            </p:nvSpPr>
            <p:spPr bwMode="auto">
              <a:xfrm>
                <a:off x="922" y="3137"/>
                <a:ext cx="9" cy="10"/>
              </a:xfrm>
              <a:custGeom>
                <a:avLst/>
                <a:gdLst>
                  <a:gd name="T0" fmla="*/ 19 w 19"/>
                  <a:gd name="T1" fmla="*/ 21 h 21"/>
                  <a:gd name="T2" fmla="*/ 2 w 19"/>
                  <a:gd name="T3" fmla="*/ 13 h 21"/>
                  <a:gd name="T4" fmla="*/ 0 w 19"/>
                  <a:gd name="T5" fmla="*/ 9 h 21"/>
                  <a:gd name="T6" fmla="*/ 2 w 19"/>
                  <a:gd name="T7" fmla="*/ 0 h 21"/>
                  <a:gd name="T8" fmla="*/ 19 w 19"/>
                  <a:gd name="T9" fmla="*/ 9 h 21"/>
                  <a:gd name="T10" fmla="*/ 19 w 19"/>
                  <a:gd name="T11" fmla="*/ 21 h 21"/>
                </a:gdLst>
                <a:ahLst/>
                <a:cxnLst>
                  <a:cxn ang="0">
                    <a:pos x="T0" y="T1"/>
                  </a:cxn>
                  <a:cxn ang="0">
                    <a:pos x="T2" y="T3"/>
                  </a:cxn>
                  <a:cxn ang="0">
                    <a:pos x="T4" y="T5"/>
                  </a:cxn>
                  <a:cxn ang="0">
                    <a:pos x="T6" y="T7"/>
                  </a:cxn>
                  <a:cxn ang="0">
                    <a:pos x="T8" y="T9"/>
                  </a:cxn>
                  <a:cxn ang="0">
                    <a:pos x="T10" y="T11"/>
                  </a:cxn>
                </a:cxnLst>
                <a:rect l="0" t="0" r="r" b="b"/>
                <a:pathLst>
                  <a:path w="19" h="21">
                    <a:moveTo>
                      <a:pt x="19" y="21"/>
                    </a:moveTo>
                    <a:lnTo>
                      <a:pt x="2" y="13"/>
                    </a:lnTo>
                    <a:lnTo>
                      <a:pt x="0" y="9"/>
                    </a:lnTo>
                    <a:lnTo>
                      <a:pt x="2" y="0"/>
                    </a:lnTo>
                    <a:lnTo>
                      <a:pt x="19" y="9"/>
                    </a:lnTo>
                    <a:lnTo>
                      <a:pt x="19" y="21"/>
                    </a:lnTo>
                    <a:close/>
                  </a:path>
                </a:pathLst>
              </a:custGeom>
              <a:solidFill>
                <a:srgbClr val="C2E3FF"/>
              </a:solidFill>
              <a:ln w="1588">
                <a:solidFill>
                  <a:srgbClr val="C2E3FF"/>
                </a:solidFill>
                <a:prstDash val="solid"/>
                <a:round/>
                <a:headEnd/>
                <a:tailEnd/>
              </a:ln>
            </p:spPr>
            <p:txBody>
              <a:bodyPr/>
              <a:lstStyle/>
              <a:p>
                <a:endParaRPr lang="en-AU"/>
              </a:p>
            </p:txBody>
          </p:sp>
          <p:sp>
            <p:nvSpPr>
              <p:cNvPr id="5799" name="Freeform 679"/>
              <p:cNvSpPr>
                <a:spLocks/>
              </p:cNvSpPr>
              <p:nvPr/>
            </p:nvSpPr>
            <p:spPr bwMode="auto">
              <a:xfrm>
                <a:off x="613" y="3138"/>
                <a:ext cx="1" cy="14"/>
              </a:xfrm>
              <a:custGeom>
                <a:avLst/>
                <a:gdLst>
                  <a:gd name="T0" fmla="*/ 28 h 28"/>
                  <a:gd name="T1" fmla="*/ 0 h 28"/>
                  <a:gd name="T2" fmla="*/ 0 h 28"/>
                  <a:gd name="T3" fmla="*/ 15 h 28"/>
                  <a:gd name="T4" fmla="*/ 28 h 28"/>
                </a:gdLst>
                <a:ahLst/>
                <a:cxnLst>
                  <a:cxn ang="0">
                    <a:pos x="0" y="T0"/>
                  </a:cxn>
                  <a:cxn ang="0">
                    <a:pos x="0" y="T1"/>
                  </a:cxn>
                  <a:cxn ang="0">
                    <a:pos x="0" y="T2"/>
                  </a:cxn>
                  <a:cxn ang="0">
                    <a:pos x="0" y="T3"/>
                  </a:cxn>
                  <a:cxn ang="0">
                    <a:pos x="0" y="T4"/>
                  </a:cxn>
                </a:cxnLst>
                <a:rect l="0" t="0" r="r" b="b"/>
                <a:pathLst>
                  <a:path h="28">
                    <a:moveTo>
                      <a:pt x="0" y="28"/>
                    </a:moveTo>
                    <a:lnTo>
                      <a:pt x="0" y="0"/>
                    </a:lnTo>
                    <a:lnTo>
                      <a:pt x="0" y="0"/>
                    </a:lnTo>
                    <a:lnTo>
                      <a:pt x="0" y="15"/>
                    </a:lnTo>
                    <a:lnTo>
                      <a:pt x="0" y="28"/>
                    </a:lnTo>
                    <a:close/>
                  </a:path>
                </a:pathLst>
              </a:custGeom>
              <a:solidFill>
                <a:srgbClr val="D9D9D9"/>
              </a:solidFill>
              <a:ln w="1588">
                <a:solidFill>
                  <a:srgbClr val="D9D9D9"/>
                </a:solidFill>
                <a:prstDash val="solid"/>
                <a:round/>
                <a:headEnd/>
                <a:tailEnd/>
              </a:ln>
            </p:spPr>
            <p:txBody>
              <a:bodyPr/>
              <a:lstStyle/>
              <a:p>
                <a:endParaRPr lang="en-AU"/>
              </a:p>
            </p:txBody>
          </p:sp>
          <p:sp>
            <p:nvSpPr>
              <p:cNvPr id="5800" name="Freeform 680"/>
              <p:cNvSpPr>
                <a:spLocks/>
              </p:cNvSpPr>
              <p:nvPr/>
            </p:nvSpPr>
            <p:spPr bwMode="auto">
              <a:xfrm>
                <a:off x="637" y="3138"/>
                <a:ext cx="40" cy="35"/>
              </a:xfrm>
              <a:custGeom>
                <a:avLst/>
                <a:gdLst>
                  <a:gd name="T0" fmla="*/ 77 w 81"/>
                  <a:gd name="T1" fmla="*/ 5 h 71"/>
                  <a:gd name="T2" fmla="*/ 81 w 81"/>
                  <a:gd name="T3" fmla="*/ 9 h 71"/>
                  <a:gd name="T4" fmla="*/ 54 w 81"/>
                  <a:gd name="T5" fmla="*/ 23 h 71"/>
                  <a:gd name="T6" fmla="*/ 27 w 81"/>
                  <a:gd name="T7" fmla="*/ 34 h 71"/>
                  <a:gd name="T8" fmla="*/ 25 w 81"/>
                  <a:gd name="T9" fmla="*/ 36 h 71"/>
                  <a:gd name="T10" fmla="*/ 25 w 81"/>
                  <a:gd name="T11" fmla="*/ 36 h 71"/>
                  <a:gd name="T12" fmla="*/ 29 w 81"/>
                  <a:gd name="T13" fmla="*/ 38 h 71"/>
                  <a:gd name="T14" fmla="*/ 29 w 81"/>
                  <a:gd name="T15" fmla="*/ 46 h 71"/>
                  <a:gd name="T16" fmla="*/ 17 w 81"/>
                  <a:gd name="T17" fmla="*/ 53 h 71"/>
                  <a:gd name="T18" fmla="*/ 14 w 81"/>
                  <a:gd name="T19" fmla="*/ 61 h 71"/>
                  <a:gd name="T20" fmla="*/ 0 w 81"/>
                  <a:gd name="T21" fmla="*/ 71 h 71"/>
                  <a:gd name="T22" fmla="*/ 0 w 81"/>
                  <a:gd name="T23" fmla="*/ 65 h 71"/>
                  <a:gd name="T24" fmla="*/ 6 w 81"/>
                  <a:gd name="T25" fmla="*/ 48 h 71"/>
                  <a:gd name="T26" fmla="*/ 4 w 81"/>
                  <a:gd name="T27" fmla="*/ 32 h 71"/>
                  <a:gd name="T28" fmla="*/ 2 w 81"/>
                  <a:gd name="T29" fmla="*/ 30 h 71"/>
                  <a:gd name="T30" fmla="*/ 0 w 81"/>
                  <a:gd name="T31" fmla="*/ 28 h 71"/>
                  <a:gd name="T32" fmla="*/ 2 w 81"/>
                  <a:gd name="T33" fmla="*/ 27 h 71"/>
                  <a:gd name="T34" fmla="*/ 14 w 81"/>
                  <a:gd name="T35" fmla="*/ 34 h 71"/>
                  <a:gd name="T36" fmla="*/ 14 w 81"/>
                  <a:gd name="T37" fmla="*/ 34 h 71"/>
                  <a:gd name="T38" fmla="*/ 16 w 81"/>
                  <a:gd name="T39" fmla="*/ 25 h 71"/>
                  <a:gd name="T40" fmla="*/ 16 w 81"/>
                  <a:gd name="T41" fmla="*/ 23 h 71"/>
                  <a:gd name="T42" fmla="*/ 73 w 81"/>
                  <a:gd name="T43" fmla="*/ 0 h 71"/>
                  <a:gd name="T44" fmla="*/ 75 w 81"/>
                  <a:gd name="T45" fmla="*/ 0 h 71"/>
                  <a:gd name="T46" fmla="*/ 77 w 81"/>
                  <a:gd name="T47"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71">
                    <a:moveTo>
                      <a:pt x="77" y="5"/>
                    </a:moveTo>
                    <a:lnTo>
                      <a:pt x="81" y="9"/>
                    </a:lnTo>
                    <a:lnTo>
                      <a:pt x="54" y="23"/>
                    </a:lnTo>
                    <a:lnTo>
                      <a:pt x="27" y="34"/>
                    </a:lnTo>
                    <a:lnTo>
                      <a:pt x="25" y="36"/>
                    </a:lnTo>
                    <a:lnTo>
                      <a:pt x="25" y="36"/>
                    </a:lnTo>
                    <a:lnTo>
                      <a:pt x="29" y="38"/>
                    </a:lnTo>
                    <a:lnTo>
                      <a:pt x="29" y="46"/>
                    </a:lnTo>
                    <a:lnTo>
                      <a:pt x="17" y="53"/>
                    </a:lnTo>
                    <a:lnTo>
                      <a:pt x="14" y="61"/>
                    </a:lnTo>
                    <a:lnTo>
                      <a:pt x="0" y="71"/>
                    </a:lnTo>
                    <a:lnTo>
                      <a:pt x="0" y="65"/>
                    </a:lnTo>
                    <a:lnTo>
                      <a:pt x="6" y="48"/>
                    </a:lnTo>
                    <a:lnTo>
                      <a:pt x="4" y="32"/>
                    </a:lnTo>
                    <a:lnTo>
                      <a:pt x="2" y="30"/>
                    </a:lnTo>
                    <a:lnTo>
                      <a:pt x="0" y="28"/>
                    </a:lnTo>
                    <a:lnTo>
                      <a:pt x="2" y="27"/>
                    </a:lnTo>
                    <a:lnTo>
                      <a:pt x="14" y="34"/>
                    </a:lnTo>
                    <a:lnTo>
                      <a:pt x="14" y="34"/>
                    </a:lnTo>
                    <a:lnTo>
                      <a:pt x="16" y="25"/>
                    </a:lnTo>
                    <a:lnTo>
                      <a:pt x="16" y="23"/>
                    </a:lnTo>
                    <a:lnTo>
                      <a:pt x="73" y="0"/>
                    </a:lnTo>
                    <a:lnTo>
                      <a:pt x="75" y="0"/>
                    </a:lnTo>
                    <a:lnTo>
                      <a:pt x="77" y="5"/>
                    </a:lnTo>
                    <a:close/>
                  </a:path>
                </a:pathLst>
              </a:custGeom>
              <a:solidFill>
                <a:srgbClr val="000000"/>
              </a:solidFill>
              <a:ln w="1588">
                <a:solidFill>
                  <a:srgbClr val="000000"/>
                </a:solidFill>
                <a:prstDash val="solid"/>
                <a:round/>
                <a:headEnd/>
                <a:tailEnd/>
              </a:ln>
            </p:spPr>
            <p:txBody>
              <a:bodyPr/>
              <a:lstStyle/>
              <a:p>
                <a:endParaRPr lang="en-AU"/>
              </a:p>
            </p:txBody>
          </p:sp>
          <p:sp>
            <p:nvSpPr>
              <p:cNvPr id="5801" name="Rectangle 681"/>
              <p:cNvSpPr>
                <a:spLocks noChangeArrowheads="1"/>
              </p:cNvSpPr>
              <p:nvPr/>
            </p:nvSpPr>
            <p:spPr bwMode="auto">
              <a:xfrm>
                <a:off x="684" y="3139"/>
                <a:ext cx="1" cy="1"/>
              </a:xfrm>
              <a:prstGeom prst="rect">
                <a:avLst/>
              </a:prstGeom>
              <a:solidFill>
                <a:srgbClr val="000000"/>
              </a:solidFill>
              <a:ln w="1588">
                <a:solidFill>
                  <a:srgbClr val="000000"/>
                </a:solidFill>
                <a:miter lim="800000"/>
                <a:headEnd/>
                <a:tailEnd/>
              </a:ln>
            </p:spPr>
            <p:txBody>
              <a:bodyPr/>
              <a:lstStyle/>
              <a:p>
                <a:endParaRPr lang="en-AU"/>
              </a:p>
            </p:txBody>
          </p:sp>
          <p:sp>
            <p:nvSpPr>
              <p:cNvPr id="5802" name="Freeform 682"/>
              <p:cNvSpPr>
                <a:spLocks/>
              </p:cNvSpPr>
              <p:nvPr/>
            </p:nvSpPr>
            <p:spPr bwMode="auto">
              <a:xfrm>
                <a:off x="1212" y="3141"/>
                <a:ext cx="318" cy="110"/>
              </a:xfrm>
              <a:custGeom>
                <a:avLst/>
                <a:gdLst>
                  <a:gd name="T0" fmla="*/ 634 w 634"/>
                  <a:gd name="T1" fmla="*/ 77 h 221"/>
                  <a:gd name="T2" fmla="*/ 114 w 634"/>
                  <a:gd name="T3" fmla="*/ 206 h 221"/>
                  <a:gd name="T4" fmla="*/ 49 w 634"/>
                  <a:gd name="T5" fmla="*/ 221 h 221"/>
                  <a:gd name="T6" fmla="*/ 3 w 634"/>
                  <a:gd name="T7" fmla="*/ 202 h 221"/>
                  <a:gd name="T8" fmla="*/ 0 w 634"/>
                  <a:gd name="T9" fmla="*/ 198 h 221"/>
                  <a:gd name="T10" fmla="*/ 0 w 634"/>
                  <a:gd name="T11" fmla="*/ 148 h 221"/>
                  <a:gd name="T12" fmla="*/ 84 w 634"/>
                  <a:gd name="T13" fmla="*/ 127 h 221"/>
                  <a:gd name="T14" fmla="*/ 548 w 634"/>
                  <a:gd name="T15" fmla="*/ 20 h 221"/>
                  <a:gd name="T16" fmla="*/ 633 w 634"/>
                  <a:gd name="T17" fmla="*/ 0 h 221"/>
                  <a:gd name="T18" fmla="*/ 634 w 634"/>
                  <a:gd name="T19" fmla="*/ 0 h 221"/>
                  <a:gd name="T20" fmla="*/ 634 w 634"/>
                  <a:gd name="T21" fmla="*/ 7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4" h="221">
                    <a:moveTo>
                      <a:pt x="634" y="77"/>
                    </a:moveTo>
                    <a:lnTo>
                      <a:pt x="114" y="206"/>
                    </a:lnTo>
                    <a:lnTo>
                      <a:pt x="49" y="221"/>
                    </a:lnTo>
                    <a:lnTo>
                      <a:pt x="3" y="202"/>
                    </a:lnTo>
                    <a:lnTo>
                      <a:pt x="0" y="198"/>
                    </a:lnTo>
                    <a:lnTo>
                      <a:pt x="0" y="148"/>
                    </a:lnTo>
                    <a:lnTo>
                      <a:pt x="84" y="127"/>
                    </a:lnTo>
                    <a:lnTo>
                      <a:pt x="548" y="20"/>
                    </a:lnTo>
                    <a:lnTo>
                      <a:pt x="633" y="0"/>
                    </a:lnTo>
                    <a:lnTo>
                      <a:pt x="634" y="0"/>
                    </a:lnTo>
                    <a:lnTo>
                      <a:pt x="634" y="77"/>
                    </a:lnTo>
                    <a:close/>
                  </a:path>
                </a:pathLst>
              </a:custGeom>
              <a:solidFill>
                <a:srgbClr val="838383"/>
              </a:solidFill>
              <a:ln w="1588">
                <a:solidFill>
                  <a:srgbClr val="000000"/>
                </a:solidFill>
                <a:prstDash val="solid"/>
                <a:round/>
                <a:headEnd/>
                <a:tailEnd/>
              </a:ln>
            </p:spPr>
            <p:txBody>
              <a:bodyPr/>
              <a:lstStyle/>
              <a:p>
                <a:endParaRPr lang="en-AU"/>
              </a:p>
            </p:txBody>
          </p:sp>
          <p:sp>
            <p:nvSpPr>
              <p:cNvPr id="5803" name="Freeform 683"/>
              <p:cNvSpPr>
                <a:spLocks/>
              </p:cNvSpPr>
              <p:nvPr/>
            </p:nvSpPr>
            <p:spPr bwMode="auto">
              <a:xfrm>
                <a:off x="933" y="3143"/>
                <a:ext cx="8" cy="9"/>
              </a:xfrm>
              <a:custGeom>
                <a:avLst/>
                <a:gdLst>
                  <a:gd name="T0" fmla="*/ 15 w 15"/>
                  <a:gd name="T1" fmla="*/ 16 h 19"/>
                  <a:gd name="T2" fmla="*/ 15 w 15"/>
                  <a:gd name="T3" fmla="*/ 19 h 19"/>
                  <a:gd name="T4" fmla="*/ 6 w 15"/>
                  <a:gd name="T5" fmla="*/ 16 h 19"/>
                  <a:gd name="T6" fmla="*/ 0 w 15"/>
                  <a:gd name="T7" fmla="*/ 12 h 19"/>
                  <a:gd name="T8" fmla="*/ 0 w 15"/>
                  <a:gd name="T9" fmla="*/ 0 h 19"/>
                  <a:gd name="T10" fmla="*/ 15 w 15"/>
                  <a:gd name="T11" fmla="*/ 8 h 19"/>
                  <a:gd name="T12" fmla="*/ 15 w 15"/>
                  <a:gd name="T13" fmla="*/ 16 h 19"/>
                </a:gdLst>
                <a:ahLst/>
                <a:cxnLst>
                  <a:cxn ang="0">
                    <a:pos x="T0" y="T1"/>
                  </a:cxn>
                  <a:cxn ang="0">
                    <a:pos x="T2" y="T3"/>
                  </a:cxn>
                  <a:cxn ang="0">
                    <a:pos x="T4" y="T5"/>
                  </a:cxn>
                  <a:cxn ang="0">
                    <a:pos x="T6" y="T7"/>
                  </a:cxn>
                  <a:cxn ang="0">
                    <a:pos x="T8" y="T9"/>
                  </a:cxn>
                  <a:cxn ang="0">
                    <a:pos x="T10" y="T11"/>
                  </a:cxn>
                  <a:cxn ang="0">
                    <a:pos x="T12" y="T13"/>
                  </a:cxn>
                </a:cxnLst>
                <a:rect l="0" t="0" r="r" b="b"/>
                <a:pathLst>
                  <a:path w="15" h="19">
                    <a:moveTo>
                      <a:pt x="15" y="16"/>
                    </a:moveTo>
                    <a:lnTo>
                      <a:pt x="15" y="19"/>
                    </a:lnTo>
                    <a:lnTo>
                      <a:pt x="6" y="16"/>
                    </a:lnTo>
                    <a:lnTo>
                      <a:pt x="0" y="12"/>
                    </a:lnTo>
                    <a:lnTo>
                      <a:pt x="0" y="0"/>
                    </a:lnTo>
                    <a:lnTo>
                      <a:pt x="15" y="8"/>
                    </a:lnTo>
                    <a:lnTo>
                      <a:pt x="15" y="16"/>
                    </a:lnTo>
                    <a:close/>
                  </a:path>
                </a:pathLst>
              </a:custGeom>
              <a:solidFill>
                <a:srgbClr val="C2E3FF"/>
              </a:solidFill>
              <a:ln w="1588">
                <a:solidFill>
                  <a:srgbClr val="C2E3FF"/>
                </a:solidFill>
                <a:prstDash val="solid"/>
                <a:round/>
                <a:headEnd/>
                <a:tailEnd/>
              </a:ln>
            </p:spPr>
            <p:txBody>
              <a:bodyPr/>
              <a:lstStyle/>
              <a:p>
                <a:endParaRPr lang="en-AU"/>
              </a:p>
            </p:txBody>
          </p:sp>
          <p:sp>
            <p:nvSpPr>
              <p:cNvPr id="5804" name="Freeform 684"/>
              <p:cNvSpPr>
                <a:spLocks/>
              </p:cNvSpPr>
              <p:nvPr/>
            </p:nvSpPr>
            <p:spPr bwMode="auto">
              <a:xfrm>
                <a:off x="616" y="3144"/>
                <a:ext cx="15" cy="2"/>
              </a:xfrm>
              <a:custGeom>
                <a:avLst/>
                <a:gdLst>
                  <a:gd name="T0" fmla="*/ 31 w 31"/>
                  <a:gd name="T1" fmla="*/ 2 h 6"/>
                  <a:gd name="T2" fmla="*/ 29 w 31"/>
                  <a:gd name="T3" fmla="*/ 4 h 6"/>
                  <a:gd name="T4" fmla="*/ 25 w 31"/>
                  <a:gd name="T5" fmla="*/ 6 h 6"/>
                  <a:gd name="T6" fmla="*/ 0 w 31"/>
                  <a:gd name="T7" fmla="*/ 4 h 6"/>
                  <a:gd name="T8" fmla="*/ 0 w 31"/>
                  <a:gd name="T9" fmla="*/ 2 h 6"/>
                  <a:gd name="T10" fmla="*/ 6 w 31"/>
                  <a:gd name="T11" fmla="*/ 0 h 6"/>
                  <a:gd name="T12" fmla="*/ 29 w 31"/>
                  <a:gd name="T13" fmla="*/ 0 h 6"/>
                  <a:gd name="T14" fmla="*/ 31 w 31"/>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6">
                    <a:moveTo>
                      <a:pt x="31" y="2"/>
                    </a:moveTo>
                    <a:lnTo>
                      <a:pt x="29" y="4"/>
                    </a:lnTo>
                    <a:lnTo>
                      <a:pt x="25" y="6"/>
                    </a:lnTo>
                    <a:lnTo>
                      <a:pt x="0" y="4"/>
                    </a:lnTo>
                    <a:lnTo>
                      <a:pt x="0" y="2"/>
                    </a:lnTo>
                    <a:lnTo>
                      <a:pt x="6" y="0"/>
                    </a:lnTo>
                    <a:lnTo>
                      <a:pt x="29" y="0"/>
                    </a:lnTo>
                    <a:lnTo>
                      <a:pt x="31" y="2"/>
                    </a:lnTo>
                    <a:close/>
                  </a:path>
                </a:pathLst>
              </a:custGeom>
              <a:solidFill>
                <a:srgbClr val="83FFFF"/>
              </a:solidFill>
              <a:ln w="1588">
                <a:solidFill>
                  <a:srgbClr val="000000"/>
                </a:solidFill>
                <a:prstDash val="solid"/>
                <a:round/>
                <a:headEnd/>
                <a:tailEnd/>
              </a:ln>
            </p:spPr>
            <p:txBody>
              <a:bodyPr/>
              <a:lstStyle/>
              <a:p>
                <a:endParaRPr lang="en-AU"/>
              </a:p>
            </p:txBody>
          </p:sp>
          <p:sp>
            <p:nvSpPr>
              <p:cNvPr id="5805" name="Freeform 685"/>
              <p:cNvSpPr>
                <a:spLocks/>
              </p:cNvSpPr>
              <p:nvPr/>
            </p:nvSpPr>
            <p:spPr bwMode="auto">
              <a:xfrm>
                <a:off x="790" y="3145"/>
                <a:ext cx="5" cy="26"/>
              </a:xfrm>
              <a:custGeom>
                <a:avLst/>
                <a:gdLst>
                  <a:gd name="T0" fmla="*/ 12 w 12"/>
                  <a:gd name="T1" fmla="*/ 10 h 54"/>
                  <a:gd name="T2" fmla="*/ 10 w 12"/>
                  <a:gd name="T3" fmla="*/ 52 h 54"/>
                  <a:gd name="T4" fmla="*/ 10 w 12"/>
                  <a:gd name="T5" fmla="*/ 54 h 54"/>
                  <a:gd name="T6" fmla="*/ 10 w 12"/>
                  <a:gd name="T7" fmla="*/ 54 h 54"/>
                  <a:gd name="T8" fmla="*/ 4 w 12"/>
                  <a:gd name="T9" fmla="*/ 52 h 54"/>
                  <a:gd name="T10" fmla="*/ 4 w 12"/>
                  <a:gd name="T11" fmla="*/ 44 h 54"/>
                  <a:gd name="T12" fmla="*/ 4 w 12"/>
                  <a:gd name="T13" fmla="*/ 40 h 54"/>
                  <a:gd name="T14" fmla="*/ 0 w 12"/>
                  <a:gd name="T15" fmla="*/ 40 h 54"/>
                  <a:gd name="T16" fmla="*/ 0 w 12"/>
                  <a:gd name="T17" fmla="*/ 39 h 54"/>
                  <a:gd name="T18" fmla="*/ 0 w 12"/>
                  <a:gd name="T19" fmla="*/ 0 h 54"/>
                  <a:gd name="T20" fmla="*/ 10 w 12"/>
                  <a:gd name="T21" fmla="*/ 4 h 54"/>
                  <a:gd name="T22" fmla="*/ 12 w 12"/>
                  <a:gd name="T23"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4">
                    <a:moveTo>
                      <a:pt x="12" y="10"/>
                    </a:moveTo>
                    <a:lnTo>
                      <a:pt x="10" y="52"/>
                    </a:lnTo>
                    <a:lnTo>
                      <a:pt x="10" y="54"/>
                    </a:lnTo>
                    <a:lnTo>
                      <a:pt x="10" y="54"/>
                    </a:lnTo>
                    <a:lnTo>
                      <a:pt x="4" y="52"/>
                    </a:lnTo>
                    <a:lnTo>
                      <a:pt x="4" y="44"/>
                    </a:lnTo>
                    <a:lnTo>
                      <a:pt x="4" y="40"/>
                    </a:lnTo>
                    <a:lnTo>
                      <a:pt x="0" y="40"/>
                    </a:lnTo>
                    <a:lnTo>
                      <a:pt x="0" y="39"/>
                    </a:lnTo>
                    <a:lnTo>
                      <a:pt x="0" y="0"/>
                    </a:lnTo>
                    <a:lnTo>
                      <a:pt x="10" y="4"/>
                    </a:lnTo>
                    <a:lnTo>
                      <a:pt x="12" y="10"/>
                    </a:lnTo>
                    <a:close/>
                  </a:path>
                </a:pathLst>
              </a:custGeom>
              <a:solidFill>
                <a:srgbClr val="595959"/>
              </a:solidFill>
              <a:ln w="1588">
                <a:solidFill>
                  <a:srgbClr val="000000"/>
                </a:solidFill>
                <a:prstDash val="solid"/>
                <a:round/>
                <a:headEnd/>
                <a:tailEnd/>
              </a:ln>
            </p:spPr>
            <p:txBody>
              <a:bodyPr/>
              <a:lstStyle/>
              <a:p>
                <a:endParaRPr lang="en-AU"/>
              </a:p>
            </p:txBody>
          </p:sp>
          <p:sp>
            <p:nvSpPr>
              <p:cNvPr id="5806" name="Freeform 686"/>
              <p:cNvSpPr>
                <a:spLocks/>
              </p:cNvSpPr>
              <p:nvPr/>
            </p:nvSpPr>
            <p:spPr bwMode="auto">
              <a:xfrm>
                <a:off x="625" y="3146"/>
                <a:ext cx="11" cy="17"/>
              </a:xfrm>
              <a:custGeom>
                <a:avLst/>
                <a:gdLst>
                  <a:gd name="T0" fmla="*/ 18 w 21"/>
                  <a:gd name="T1" fmla="*/ 13 h 35"/>
                  <a:gd name="T2" fmla="*/ 21 w 21"/>
                  <a:gd name="T3" fmla="*/ 17 h 35"/>
                  <a:gd name="T4" fmla="*/ 12 w 21"/>
                  <a:gd name="T5" fmla="*/ 19 h 35"/>
                  <a:gd name="T6" fmla="*/ 2 w 21"/>
                  <a:gd name="T7" fmla="*/ 29 h 35"/>
                  <a:gd name="T8" fmla="*/ 0 w 21"/>
                  <a:gd name="T9" fmla="*/ 35 h 35"/>
                  <a:gd name="T10" fmla="*/ 0 w 21"/>
                  <a:gd name="T11" fmla="*/ 27 h 35"/>
                  <a:gd name="T12" fmla="*/ 10 w 21"/>
                  <a:gd name="T13" fmla="*/ 17 h 35"/>
                  <a:gd name="T14" fmla="*/ 10 w 21"/>
                  <a:gd name="T15" fmla="*/ 17 h 35"/>
                  <a:gd name="T16" fmla="*/ 10 w 21"/>
                  <a:gd name="T17" fmla="*/ 8 h 35"/>
                  <a:gd name="T18" fmla="*/ 10 w 21"/>
                  <a:gd name="T19" fmla="*/ 6 h 35"/>
                  <a:gd name="T20" fmla="*/ 12 w 21"/>
                  <a:gd name="T21" fmla="*/ 13 h 35"/>
                  <a:gd name="T22" fmla="*/ 14 w 21"/>
                  <a:gd name="T23" fmla="*/ 15 h 35"/>
                  <a:gd name="T24" fmla="*/ 14 w 21"/>
                  <a:gd name="T25" fmla="*/ 15 h 35"/>
                  <a:gd name="T26" fmla="*/ 16 w 21"/>
                  <a:gd name="T27" fmla="*/ 10 h 35"/>
                  <a:gd name="T28" fmla="*/ 16 w 21"/>
                  <a:gd name="T29" fmla="*/ 4 h 35"/>
                  <a:gd name="T30" fmla="*/ 12 w 21"/>
                  <a:gd name="T31" fmla="*/ 2 h 35"/>
                  <a:gd name="T32" fmla="*/ 16 w 21"/>
                  <a:gd name="T33" fmla="*/ 0 h 35"/>
                  <a:gd name="T34" fmla="*/ 18 w 21"/>
                  <a:gd name="T35" fmla="*/ 8 h 35"/>
                  <a:gd name="T36" fmla="*/ 18 w 21"/>
                  <a:gd name="T37"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5">
                    <a:moveTo>
                      <a:pt x="18" y="13"/>
                    </a:moveTo>
                    <a:lnTo>
                      <a:pt x="21" y="17"/>
                    </a:lnTo>
                    <a:lnTo>
                      <a:pt x="12" y="19"/>
                    </a:lnTo>
                    <a:lnTo>
                      <a:pt x="2" y="29"/>
                    </a:lnTo>
                    <a:lnTo>
                      <a:pt x="0" y="35"/>
                    </a:lnTo>
                    <a:lnTo>
                      <a:pt x="0" y="27"/>
                    </a:lnTo>
                    <a:lnTo>
                      <a:pt x="10" y="17"/>
                    </a:lnTo>
                    <a:lnTo>
                      <a:pt x="10" y="17"/>
                    </a:lnTo>
                    <a:lnTo>
                      <a:pt x="10" y="8"/>
                    </a:lnTo>
                    <a:lnTo>
                      <a:pt x="10" y="6"/>
                    </a:lnTo>
                    <a:lnTo>
                      <a:pt x="12" y="13"/>
                    </a:lnTo>
                    <a:lnTo>
                      <a:pt x="14" y="15"/>
                    </a:lnTo>
                    <a:lnTo>
                      <a:pt x="14" y="15"/>
                    </a:lnTo>
                    <a:lnTo>
                      <a:pt x="16" y="10"/>
                    </a:lnTo>
                    <a:lnTo>
                      <a:pt x="16" y="4"/>
                    </a:lnTo>
                    <a:lnTo>
                      <a:pt x="12" y="2"/>
                    </a:lnTo>
                    <a:lnTo>
                      <a:pt x="16" y="0"/>
                    </a:lnTo>
                    <a:lnTo>
                      <a:pt x="18" y="8"/>
                    </a:lnTo>
                    <a:lnTo>
                      <a:pt x="18" y="13"/>
                    </a:lnTo>
                    <a:close/>
                  </a:path>
                </a:pathLst>
              </a:custGeom>
              <a:solidFill>
                <a:srgbClr val="00C2C2"/>
              </a:solidFill>
              <a:ln w="1588">
                <a:solidFill>
                  <a:srgbClr val="000000"/>
                </a:solidFill>
                <a:prstDash val="solid"/>
                <a:round/>
                <a:headEnd/>
                <a:tailEnd/>
              </a:ln>
            </p:spPr>
            <p:txBody>
              <a:bodyPr/>
              <a:lstStyle/>
              <a:p>
                <a:endParaRPr lang="en-AU"/>
              </a:p>
            </p:txBody>
          </p:sp>
          <p:sp>
            <p:nvSpPr>
              <p:cNvPr id="5807" name="Freeform 687"/>
              <p:cNvSpPr>
                <a:spLocks/>
              </p:cNvSpPr>
              <p:nvPr/>
            </p:nvSpPr>
            <p:spPr bwMode="auto">
              <a:xfrm>
                <a:off x="755" y="3146"/>
                <a:ext cx="1" cy="14"/>
              </a:xfrm>
              <a:custGeom>
                <a:avLst/>
                <a:gdLst>
                  <a:gd name="T0" fmla="*/ 2 w 2"/>
                  <a:gd name="T1" fmla="*/ 27 h 27"/>
                  <a:gd name="T2" fmla="*/ 0 w 2"/>
                  <a:gd name="T3" fmla="*/ 25 h 27"/>
                  <a:gd name="T4" fmla="*/ 0 w 2"/>
                  <a:gd name="T5" fmla="*/ 0 h 27"/>
                  <a:gd name="T6" fmla="*/ 2 w 2"/>
                  <a:gd name="T7" fmla="*/ 2 h 27"/>
                  <a:gd name="T8" fmla="*/ 2 w 2"/>
                  <a:gd name="T9" fmla="*/ 27 h 27"/>
                </a:gdLst>
                <a:ahLst/>
                <a:cxnLst>
                  <a:cxn ang="0">
                    <a:pos x="T0" y="T1"/>
                  </a:cxn>
                  <a:cxn ang="0">
                    <a:pos x="T2" y="T3"/>
                  </a:cxn>
                  <a:cxn ang="0">
                    <a:pos x="T4" y="T5"/>
                  </a:cxn>
                  <a:cxn ang="0">
                    <a:pos x="T6" y="T7"/>
                  </a:cxn>
                  <a:cxn ang="0">
                    <a:pos x="T8" y="T9"/>
                  </a:cxn>
                </a:cxnLst>
                <a:rect l="0" t="0" r="r" b="b"/>
                <a:pathLst>
                  <a:path w="2" h="27">
                    <a:moveTo>
                      <a:pt x="2" y="27"/>
                    </a:moveTo>
                    <a:lnTo>
                      <a:pt x="0" y="25"/>
                    </a:lnTo>
                    <a:lnTo>
                      <a:pt x="0" y="0"/>
                    </a:lnTo>
                    <a:lnTo>
                      <a:pt x="2" y="2"/>
                    </a:lnTo>
                    <a:lnTo>
                      <a:pt x="2" y="27"/>
                    </a:lnTo>
                    <a:close/>
                  </a:path>
                </a:pathLst>
              </a:custGeom>
              <a:solidFill>
                <a:srgbClr val="FFFF00"/>
              </a:solidFill>
              <a:ln w="1588">
                <a:solidFill>
                  <a:srgbClr val="000000"/>
                </a:solidFill>
                <a:prstDash val="solid"/>
                <a:round/>
                <a:headEnd/>
                <a:tailEnd/>
              </a:ln>
            </p:spPr>
            <p:txBody>
              <a:bodyPr/>
              <a:lstStyle/>
              <a:p>
                <a:endParaRPr lang="en-AU"/>
              </a:p>
            </p:txBody>
          </p:sp>
          <p:sp>
            <p:nvSpPr>
              <p:cNvPr id="5808" name="Freeform 688"/>
              <p:cNvSpPr>
                <a:spLocks/>
              </p:cNvSpPr>
              <p:nvPr/>
            </p:nvSpPr>
            <p:spPr bwMode="auto">
              <a:xfrm>
                <a:off x="943" y="3146"/>
                <a:ext cx="6" cy="10"/>
              </a:xfrm>
              <a:custGeom>
                <a:avLst/>
                <a:gdLst>
                  <a:gd name="T0" fmla="*/ 14 w 14"/>
                  <a:gd name="T1" fmla="*/ 19 h 19"/>
                  <a:gd name="T2" fmla="*/ 0 w 14"/>
                  <a:gd name="T3" fmla="*/ 13 h 19"/>
                  <a:gd name="T4" fmla="*/ 0 w 14"/>
                  <a:gd name="T5" fmla="*/ 0 h 19"/>
                  <a:gd name="T6" fmla="*/ 14 w 14"/>
                  <a:gd name="T7" fmla="*/ 6 h 19"/>
                  <a:gd name="T8" fmla="*/ 14 w 14"/>
                  <a:gd name="T9" fmla="*/ 19 h 19"/>
                </a:gdLst>
                <a:ahLst/>
                <a:cxnLst>
                  <a:cxn ang="0">
                    <a:pos x="T0" y="T1"/>
                  </a:cxn>
                  <a:cxn ang="0">
                    <a:pos x="T2" y="T3"/>
                  </a:cxn>
                  <a:cxn ang="0">
                    <a:pos x="T4" y="T5"/>
                  </a:cxn>
                  <a:cxn ang="0">
                    <a:pos x="T6" y="T7"/>
                  </a:cxn>
                  <a:cxn ang="0">
                    <a:pos x="T8" y="T9"/>
                  </a:cxn>
                </a:cxnLst>
                <a:rect l="0" t="0" r="r" b="b"/>
                <a:pathLst>
                  <a:path w="14" h="19">
                    <a:moveTo>
                      <a:pt x="14" y="19"/>
                    </a:moveTo>
                    <a:lnTo>
                      <a:pt x="0" y="13"/>
                    </a:lnTo>
                    <a:lnTo>
                      <a:pt x="0" y="0"/>
                    </a:lnTo>
                    <a:lnTo>
                      <a:pt x="14" y="6"/>
                    </a:lnTo>
                    <a:lnTo>
                      <a:pt x="14" y="19"/>
                    </a:lnTo>
                    <a:close/>
                  </a:path>
                </a:pathLst>
              </a:custGeom>
              <a:solidFill>
                <a:srgbClr val="C2E3FF"/>
              </a:solidFill>
              <a:ln w="1588">
                <a:solidFill>
                  <a:srgbClr val="C2E3FF"/>
                </a:solidFill>
                <a:prstDash val="solid"/>
                <a:round/>
                <a:headEnd/>
                <a:tailEnd/>
              </a:ln>
            </p:spPr>
            <p:txBody>
              <a:bodyPr/>
              <a:lstStyle/>
              <a:p>
                <a:endParaRPr lang="en-AU"/>
              </a:p>
            </p:txBody>
          </p:sp>
          <p:sp>
            <p:nvSpPr>
              <p:cNvPr id="5809" name="Freeform 689"/>
              <p:cNvSpPr>
                <a:spLocks/>
              </p:cNvSpPr>
              <p:nvPr/>
            </p:nvSpPr>
            <p:spPr bwMode="auto">
              <a:xfrm>
                <a:off x="615" y="3147"/>
                <a:ext cx="5" cy="4"/>
              </a:xfrm>
              <a:custGeom>
                <a:avLst/>
                <a:gdLst>
                  <a:gd name="T0" fmla="*/ 12 w 12"/>
                  <a:gd name="T1" fmla="*/ 2 h 8"/>
                  <a:gd name="T2" fmla="*/ 12 w 12"/>
                  <a:gd name="T3" fmla="*/ 8 h 8"/>
                  <a:gd name="T4" fmla="*/ 0 w 12"/>
                  <a:gd name="T5" fmla="*/ 8 h 8"/>
                  <a:gd name="T6" fmla="*/ 0 w 12"/>
                  <a:gd name="T7" fmla="*/ 0 h 8"/>
                  <a:gd name="T8" fmla="*/ 8 w 12"/>
                  <a:gd name="T9" fmla="*/ 2 h 8"/>
                  <a:gd name="T10" fmla="*/ 12 w 12"/>
                  <a:gd name="T11" fmla="*/ 2 h 8"/>
                </a:gdLst>
                <a:ahLst/>
                <a:cxnLst>
                  <a:cxn ang="0">
                    <a:pos x="T0" y="T1"/>
                  </a:cxn>
                  <a:cxn ang="0">
                    <a:pos x="T2" y="T3"/>
                  </a:cxn>
                  <a:cxn ang="0">
                    <a:pos x="T4" y="T5"/>
                  </a:cxn>
                  <a:cxn ang="0">
                    <a:pos x="T6" y="T7"/>
                  </a:cxn>
                  <a:cxn ang="0">
                    <a:pos x="T8" y="T9"/>
                  </a:cxn>
                  <a:cxn ang="0">
                    <a:pos x="T10" y="T11"/>
                  </a:cxn>
                </a:cxnLst>
                <a:rect l="0" t="0" r="r" b="b"/>
                <a:pathLst>
                  <a:path w="12" h="8">
                    <a:moveTo>
                      <a:pt x="12" y="2"/>
                    </a:moveTo>
                    <a:lnTo>
                      <a:pt x="12" y="8"/>
                    </a:lnTo>
                    <a:lnTo>
                      <a:pt x="0" y="8"/>
                    </a:lnTo>
                    <a:lnTo>
                      <a:pt x="0" y="0"/>
                    </a:lnTo>
                    <a:lnTo>
                      <a:pt x="8" y="2"/>
                    </a:lnTo>
                    <a:lnTo>
                      <a:pt x="12" y="2"/>
                    </a:lnTo>
                    <a:close/>
                  </a:path>
                </a:pathLst>
              </a:custGeom>
              <a:solidFill>
                <a:srgbClr val="838383"/>
              </a:solidFill>
              <a:ln w="1588">
                <a:solidFill>
                  <a:srgbClr val="838383"/>
                </a:solidFill>
                <a:prstDash val="solid"/>
                <a:round/>
                <a:headEnd/>
                <a:tailEnd/>
              </a:ln>
            </p:spPr>
            <p:txBody>
              <a:bodyPr/>
              <a:lstStyle/>
              <a:p>
                <a:endParaRPr lang="en-AU"/>
              </a:p>
            </p:txBody>
          </p:sp>
          <p:sp>
            <p:nvSpPr>
              <p:cNvPr id="5810" name="Freeform 690"/>
              <p:cNvSpPr>
                <a:spLocks/>
              </p:cNvSpPr>
              <p:nvPr/>
            </p:nvSpPr>
            <p:spPr bwMode="auto">
              <a:xfrm>
                <a:off x="796" y="3148"/>
                <a:ext cx="8" cy="28"/>
              </a:xfrm>
              <a:custGeom>
                <a:avLst/>
                <a:gdLst>
                  <a:gd name="T0" fmla="*/ 15 w 15"/>
                  <a:gd name="T1" fmla="*/ 9 h 55"/>
                  <a:gd name="T2" fmla="*/ 15 w 15"/>
                  <a:gd name="T3" fmla="*/ 48 h 55"/>
                  <a:gd name="T4" fmla="*/ 13 w 15"/>
                  <a:gd name="T5" fmla="*/ 48 h 55"/>
                  <a:gd name="T6" fmla="*/ 11 w 15"/>
                  <a:gd name="T7" fmla="*/ 52 h 55"/>
                  <a:gd name="T8" fmla="*/ 11 w 15"/>
                  <a:gd name="T9" fmla="*/ 55 h 55"/>
                  <a:gd name="T10" fmla="*/ 0 w 15"/>
                  <a:gd name="T11" fmla="*/ 50 h 55"/>
                  <a:gd name="T12" fmla="*/ 2 w 15"/>
                  <a:gd name="T13" fmla="*/ 0 h 55"/>
                  <a:gd name="T14" fmla="*/ 13 w 15"/>
                  <a:gd name="T15" fmla="*/ 6 h 55"/>
                  <a:gd name="T16" fmla="*/ 15 w 15"/>
                  <a:gd name="T17" fmla="*/ 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5">
                    <a:moveTo>
                      <a:pt x="15" y="9"/>
                    </a:moveTo>
                    <a:lnTo>
                      <a:pt x="15" y="48"/>
                    </a:lnTo>
                    <a:lnTo>
                      <a:pt x="13" y="48"/>
                    </a:lnTo>
                    <a:lnTo>
                      <a:pt x="11" y="52"/>
                    </a:lnTo>
                    <a:lnTo>
                      <a:pt x="11" y="55"/>
                    </a:lnTo>
                    <a:lnTo>
                      <a:pt x="0" y="50"/>
                    </a:lnTo>
                    <a:lnTo>
                      <a:pt x="2" y="0"/>
                    </a:lnTo>
                    <a:lnTo>
                      <a:pt x="13" y="6"/>
                    </a:lnTo>
                    <a:lnTo>
                      <a:pt x="15" y="9"/>
                    </a:lnTo>
                    <a:close/>
                  </a:path>
                </a:pathLst>
              </a:custGeom>
              <a:solidFill>
                <a:srgbClr val="D9D9D9"/>
              </a:solidFill>
              <a:ln w="1588">
                <a:solidFill>
                  <a:srgbClr val="000000"/>
                </a:solidFill>
                <a:prstDash val="solid"/>
                <a:round/>
                <a:headEnd/>
                <a:tailEnd/>
              </a:ln>
            </p:spPr>
            <p:txBody>
              <a:bodyPr/>
              <a:lstStyle/>
              <a:p>
                <a:endParaRPr lang="en-AU"/>
              </a:p>
            </p:txBody>
          </p:sp>
          <p:sp>
            <p:nvSpPr>
              <p:cNvPr id="5811" name="Freeform 691"/>
              <p:cNvSpPr>
                <a:spLocks/>
              </p:cNvSpPr>
              <p:nvPr/>
            </p:nvSpPr>
            <p:spPr bwMode="auto">
              <a:xfrm>
                <a:off x="622" y="3148"/>
                <a:ext cx="6" cy="4"/>
              </a:xfrm>
              <a:custGeom>
                <a:avLst/>
                <a:gdLst>
                  <a:gd name="T0" fmla="*/ 11 w 11"/>
                  <a:gd name="T1" fmla="*/ 7 h 7"/>
                  <a:gd name="T2" fmla="*/ 1 w 11"/>
                  <a:gd name="T3" fmla="*/ 7 h 7"/>
                  <a:gd name="T4" fmla="*/ 0 w 11"/>
                  <a:gd name="T5" fmla="*/ 4 h 7"/>
                  <a:gd name="T6" fmla="*/ 0 w 11"/>
                  <a:gd name="T7" fmla="*/ 0 h 7"/>
                  <a:gd name="T8" fmla="*/ 11 w 11"/>
                  <a:gd name="T9" fmla="*/ 2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lnTo>
                      <a:pt x="1" y="7"/>
                    </a:lnTo>
                    <a:lnTo>
                      <a:pt x="0" y="4"/>
                    </a:lnTo>
                    <a:lnTo>
                      <a:pt x="0" y="0"/>
                    </a:lnTo>
                    <a:lnTo>
                      <a:pt x="11" y="2"/>
                    </a:lnTo>
                    <a:lnTo>
                      <a:pt x="11" y="7"/>
                    </a:lnTo>
                    <a:close/>
                  </a:path>
                </a:pathLst>
              </a:custGeom>
              <a:solidFill>
                <a:srgbClr val="838383"/>
              </a:solidFill>
              <a:ln w="1588">
                <a:solidFill>
                  <a:srgbClr val="838383"/>
                </a:solidFill>
                <a:prstDash val="solid"/>
                <a:round/>
                <a:headEnd/>
                <a:tailEnd/>
              </a:ln>
            </p:spPr>
            <p:txBody>
              <a:bodyPr/>
              <a:lstStyle/>
              <a:p>
                <a:endParaRPr lang="en-AU"/>
              </a:p>
            </p:txBody>
          </p:sp>
          <p:sp>
            <p:nvSpPr>
              <p:cNvPr id="5812" name="Freeform 692"/>
              <p:cNvSpPr>
                <a:spLocks/>
              </p:cNvSpPr>
              <p:nvPr/>
            </p:nvSpPr>
            <p:spPr bwMode="auto">
              <a:xfrm>
                <a:off x="951" y="3150"/>
                <a:ext cx="5" cy="10"/>
              </a:xfrm>
              <a:custGeom>
                <a:avLst/>
                <a:gdLst>
                  <a:gd name="T0" fmla="*/ 10 w 10"/>
                  <a:gd name="T1" fmla="*/ 19 h 19"/>
                  <a:gd name="T2" fmla="*/ 0 w 10"/>
                  <a:gd name="T3" fmla="*/ 15 h 19"/>
                  <a:gd name="T4" fmla="*/ 0 w 10"/>
                  <a:gd name="T5" fmla="*/ 0 h 19"/>
                  <a:gd name="T6" fmla="*/ 10 w 10"/>
                  <a:gd name="T7" fmla="*/ 5 h 19"/>
                  <a:gd name="T8" fmla="*/ 10 w 10"/>
                  <a:gd name="T9" fmla="*/ 19 h 19"/>
                </a:gdLst>
                <a:ahLst/>
                <a:cxnLst>
                  <a:cxn ang="0">
                    <a:pos x="T0" y="T1"/>
                  </a:cxn>
                  <a:cxn ang="0">
                    <a:pos x="T2" y="T3"/>
                  </a:cxn>
                  <a:cxn ang="0">
                    <a:pos x="T4" y="T5"/>
                  </a:cxn>
                  <a:cxn ang="0">
                    <a:pos x="T6" y="T7"/>
                  </a:cxn>
                  <a:cxn ang="0">
                    <a:pos x="T8" y="T9"/>
                  </a:cxn>
                </a:cxnLst>
                <a:rect l="0" t="0" r="r" b="b"/>
                <a:pathLst>
                  <a:path w="10" h="19">
                    <a:moveTo>
                      <a:pt x="10" y="19"/>
                    </a:moveTo>
                    <a:lnTo>
                      <a:pt x="0" y="15"/>
                    </a:lnTo>
                    <a:lnTo>
                      <a:pt x="0" y="0"/>
                    </a:lnTo>
                    <a:lnTo>
                      <a:pt x="10" y="5"/>
                    </a:lnTo>
                    <a:lnTo>
                      <a:pt x="10" y="19"/>
                    </a:lnTo>
                    <a:close/>
                  </a:path>
                </a:pathLst>
              </a:custGeom>
              <a:solidFill>
                <a:srgbClr val="C2E3FF"/>
              </a:solidFill>
              <a:ln w="1588">
                <a:solidFill>
                  <a:srgbClr val="C2E3FF"/>
                </a:solidFill>
                <a:prstDash val="solid"/>
                <a:round/>
                <a:headEnd/>
                <a:tailEnd/>
              </a:ln>
            </p:spPr>
            <p:txBody>
              <a:bodyPr/>
              <a:lstStyle/>
              <a:p>
                <a:endParaRPr lang="en-AU"/>
              </a:p>
            </p:txBody>
          </p:sp>
          <p:sp>
            <p:nvSpPr>
              <p:cNvPr id="5813" name="Freeform 693"/>
              <p:cNvSpPr>
                <a:spLocks/>
              </p:cNvSpPr>
              <p:nvPr/>
            </p:nvSpPr>
            <p:spPr bwMode="auto">
              <a:xfrm>
                <a:off x="614" y="3153"/>
                <a:ext cx="13" cy="6"/>
              </a:xfrm>
              <a:custGeom>
                <a:avLst/>
                <a:gdLst>
                  <a:gd name="T0" fmla="*/ 14 w 27"/>
                  <a:gd name="T1" fmla="*/ 2 h 12"/>
                  <a:gd name="T2" fmla="*/ 27 w 27"/>
                  <a:gd name="T3" fmla="*/ 2 h 12"/>
                  <a:gd name="T4" fmla="*/ 21 w 27"/>
                  <a:gd name="T5" fmla="*/ 10 h 12"/>
                  <a:gd name="T6" fmla="*/ 19 w 27"/>
                  <a:gd name="T7" fmla="*/ 12 h 12"/>
                  <a:gd name="T8" fmla="*/ 0 w 27"/>
                  <a:gd name="T9" fmla="*/ 10 h 12"/>
                  <a:gd name="T10" fmla="*/ 0 w 27"/>
                  <a:gd name="T11" fmla="*/ 0 h 12"/>
                  <a:gd name="T12" fmla="*/ 10 w 27"/>
                  <a:gd name="T13" fmla="*/ 2 h 12"/>
                  <a:gd name="T14" fmla="*/ 14 w 27"/>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14" y="2"/>
                    </a:moveTo>
                    <a:lnTo>
                      <a:pt x="27" y="2"/>
                    </a:lnTo>
                    <a:lnTo>
                      <a:pt x="21" y="10"/>
                    </a:lnTo>
                    <a:lnTo>
                      <a:pt x="19" y="12"/>
                    </a:lnTo>
                    <a:lnTo>
                      <a:pt x="0" y="10"/>
                    </a:lnTo>
                    <a:lnTo>
                      <a:pt x="0" y="0"/>
                    </a:lnTo>
                    <a:lnTo>
                      <a:pt x="10" y="2"/>
                    </a:lnTo>
                    <a:lnTo>
                      <a:pt x="14" y="2"/>
                    </a:lnTo>
                    <a:close/>
                  </a:path>
                </a:pathLst>
              </a:custGeom>
              <a:solidFill>
                <a:srgbClr val="3FFFFF"/>
              </a:solidFill>
              <a:ln w="1588">
                <a:solidFill>
                  <a:srgbClr val="000000"/>
                </a:solidFill>
                <a:prstDash val="solid"/>
                <a:round/>
                <a:headEnd/>
                <a:tailEnd/>
              </a:ln>
            </p:spPr>
            <p:txBody>
              <a:bodyPr/>
              <a:lstStyle/>
              <a:p>
                <a:endParaRPr lang="en-AU"/>
              </a:p>
            </p:txBody>
          </p:sp>
          <p:sp>
            <p:nvSpPr>
              <p:cNvPr id="5814" name="Freeform 694"/>
              <p:cNvSpPr>
                <a:spLocks/>
              </p:cNvSpPr>
              <p:nvPr/>
            </p:nvSpPr>
            <p:spPr bwMode="auto">
              <a:xfrm>
                <a:off x="759" y="3154"/>
                <a:ext cx="27" cy="16"/>
              </a:xfrm>
              <a:custGeom>
                <a:avLst/>
                <a:gdLst>
                  <a:gd name="T0" fmla="*/ 54 w 54"/>
                  <a:gd name="T1" fmla="*/ 33 h 33"/>
                  <a:gd name="T2" fmla="*/ 0 w 54"/>
                  <a:gd name="T3" fmla="*/ 0 h 33"/>
                  <a:gd name="T4" fmla="*/ 0 w 54"/>
                  <a:gd name="T5" fmla="*/ 0 h 33"/>
                  <a:gd name="T6" fmla="*/ 54 w 54"/>
                  <a:gd name="T7" fmla="*/ 33 h 33"/>
                </a:gdLst>
                <a:ahLst/>
                <a:cxnLst>
                  <a:cxn ang="0">
                    <a:pos x="T0" y="T1"/>
                  </a:cxn>
                  <a:cxn ang="0">
                    <a:pos x="T2" y="T3"/>
                  </a:cxn>
                  <a:cxn ang="0">
                    <a:pos x="T4" y="T5"/>
                  </a:cxn>
                  <a:cxn ang="0">
                    <a:pos x="T6" y="T7"/>
                  </a:cxn>
                </a:cxnLst>
                <a:rect l="0" t="0" r="r" b="b"/>
                <a:pathLst>
                  <a:path w="54" h="33">
                    <a:moveTo>
                      <a:pt x="54" y="33"/>
                    </a:moveTo>
                    <a:lnTo>
                      <a:pt x="0" y="0"/>
                    </a:lnTo>
                    <a:lnTo>
                      <a:pt x="0" y="0"/>
                    </a:lnTo>
                    <a:lnTo>
                      <a:pt x="54" y="33"/>
                    </a:lnTo>
                    <a:close/>
                  </a:path>
                </a:pathLst>
              </a:custGeom>
              <a:solidFill>
                <a:srgbClr val="ABABAB"/>
              </a:solidFill>
              <a:ln w="1588">
                <a:solidFill>
                  <a:srgbClr val="000000"/>
                </a:solidFill>
                <a:prstDash val="solid"/>
                <a:round/>
                <a:headEnd/>
                <a:tailEnd/>
              </a:ln>
            </p:spPr>
            <p:txBody>
              <a:bodyPr/>
              <a:lstStyle/>
              <a:p>
                <a:endParaRPr lang="en-AU"/>
              </a:p>
            </p:txBody>
          </p:sp>
          <p:sp>
            <p:nvSpPr>
              <p:cNvPr id="5815" name="Freeform 695"/>
              <p:cNvSpPr>
                <a:spLocks/>
              </p:cNvSpPr>
              <p:nvPr/>
            </p:nvSpPr>
            <p:spPr bwMode="auto">
              <a:xfrm>
                <a:off x="806" y="3154"/>
                <a:ext cx="16" cy="33"/>
              </a:xfrm>
              <a:custGeom>
                <a:avLst/>
                <a:gdLst>
                  <a:gd name="T0" fmla="*/ 32 w 32"/>
                  <a:gd name="T1" fmla="*/ 20 h 66"/>
                  <a:gd name="T2" fmla="*/ 32 w 32"/>
                  <a:gd name="T3" fmla="*/ 58 h 66"/>
                  <a:gd name="T4" fmla="*/ 30 w 32"/>
                  <a:gd name="T5" fmla="*/ 58 h 66"/>
                  <a:gd name="T6" fmla="*/ 28 w 32"/>
                  <a:gd name="T7" fmla="*/ 56 h 66"/>
                  <a:gd name="T8" fmla="*/ 27 w 32"/>
                  <a:gd name="T9" fmla="*/ 60 h 66"/>
                  <a:gd name="T10" fmla="*/ 27 w 32"/>
                  <a:gd name="T11" fmla="*/ 66 h 66"/>
                  <a:gd name="T12" fmla="*/ 4 w 32"/>
                  <a:gd name="T13" fmla="*/ 52 h 66"/>
                  <a:gd name="T14" fmla="*/ 4 w 32"/>
                  <a:gd name="T15" fmla="*/ 44 h 66"/>
                  <a:gd name="T16" fmla="*/ 5 w 32"/>
                  <a:gd name="T17" fmla="*/ 44 h 66"/>
                  <a:gd name="T18" fmla="*/ 5 w 32"/>
                  <a:gd name="T19" fmla="*/ 44 h 66"/>
                  <a:gd name="T20" fmla="*/ 5 w 32"/>
                  <a:gd name="T21" fmla="*/ 43 h 66"/>
                  <a:gd name="T22" fmla="*/ 2 w 32"/>
                  <a:gd name="T23" fmla="*/ 41 h 66"/>
                  <a:gd name="T24" fmla="*/ 0 w 32"/>
                  <a:gd name="T25" fmla="*/ 39 h 66"/>
                  <a:gd name="T26" fmla="*/ 0 w 32"/>
                  <a:gd name="T27" fmla="*/ 0 h 66"/>
                  <a:gd name="T28" fmla="*/ 30 w 32"/>
                  <a:gd name="T29" fmla="*/ 16 h 66"/>
                  <a:gd name="T30" fmla="*/ 32 w 32"/>
                  <a:gd name="T31"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66">
                    <a:moveTo>
                      <a:pt x="32" y="20"/>
                    </a:moveTo>
                    <a:lnTo>
                      <a:pt x="32" y="58"/>
                    </a:lnTo>
                    <a:lnTo>
                      <a:pt x="30" y="58"/>
                    </a:lnTo>
                    <a:lnTo>
                      <a:pt x="28" y="56"/>
                    </a:lnTo>
                    <a:lnTo>
                      <a:pt x="27" y="60"/>
                    </a:lnTo>
                    <a:lnTo>
                      <a:pt x="27" y="66"/>
                    </a:lnTo>
                    <a:lnTo>
                      <a:pt x="4" y="52"/>
                    </a:lnTo>
                    <a:lnTo>
                      <a:pt x="4" y="44"/>
                    </a:lnTo>
                    <a:lnTo>
                      <a:pt x="5" y="44"/>
                    </a:lnTo>
                    <a:lnTo>
                      <a:pt x="5" y="44"/>
                    </a:lnTo>
                    <a:lnTo>
                      <a:pt x="5" y="43"/>
                    </a:lnTo>
                    <a:lnTo>
                      <a:pt x="2" y="41"/>
                    </a:lnTo>
                    <a:lnTo>
                      <a:pt x="0" y="39"/>
                    </a:lnTo>
                    <a:lnTo>
                      <a:pt x="0" y="0"/>
                    </a:lnTo>
                    <a:lnTo>
                      <a:pt x="30" y="16"/>
                    </a:lnTo>
                    <a:lnTo>
                      <a:pt x="32" y="20"/>
                    </a:lnTo>
                    <a:close/>
                  </a:path>
                </a:pathLst>
              </a:custGeom>
              <a:solidFill>
                <a:srgbClr val="595959"/>
              </a:solidFill>
              <a:ln w="1588">
                <a:solidFill>
                  <a:srgbClr val="000000"/>
                </a:solidFill>
                <a:prstDash val="solid"/>
                <a:round/>
                <a:headEnd/>
                <a:tailEnd/>
              </a:ln>
            </p:spPr>
            <p:txBody>
              <a:bodyPr/>
              <a:lstStyle/>
              <a:p>
                <a:endParaRPr lang="en-AU"/>
              </a:p>
            </p:txBody>
          </p:sp>
          <p:sp>
            <p:nvSpPr>
              <p:cNvPr id="5816" name="Freeform 696"/>
              <p:cNvSpPr>
                <a:spLocks/>
              </p:cNvSpPr>
              <p:nvPr/>
            </p:nvSpPr>
            <p:spPr bwMode="auto">
              <a:xfrm>
                <a:off x="742" y="3156"/>
                <a:ext cx="902" cy="257"/>
              </a:xfrm>
              <a:custGeom>
                <a:avLst/>
                <a:gdLst>
                  <a:gd name="T0" fmla="*/ 32 w 1805"/>
                  <a:gd name="T1" fmla="*/ 14 h 515"/>
                  <a:gd name="T2" fmla="*/ 88 w 1805"/>
                  <a:gd name="T3" fmla="*/ 33 h 515"/>
                  <a:gd name="T4" fmla="*/ 88 w 1805"/>
                  <a:gd name="T5" fmla="*/ 50 h 515"/>
                  <a:gd name="T6" fmla="*/ 95 w 1805"/>
                  <a:gd name="T7" fmla="*/ 52 h 515"/>
                  <a:gd name="T8" fmla="*/ 97 w 1805"/>
                  <a:gd name="T9" fmla="*/ 39 h 515"/>
                  <a:gd name="T10" fmla="*/ 120 w 1805"/>
                  <a:gd name="T11" fmla="*/ 62 h 515"/>
                  <a:gd name="T12" fmla="*/ 124 w 1805"/>
                  <a:gd name="T13" fmla="*/ 69 h 515"/>
                  <a:gd name="T14" fmla="*/ 130 w 1805"/>
                  <a:gd name="T15" fmla="*/ 71 h 515"/>
                  <a:gd name="T16" fmla="*/ 155 w 1805"/>
                  <a:gd name="T17" fmla="*/ 73 h 515"/>
                  <a:gd name="T18" fmla="*/ 153 w 1805"/>
                  <a:gd name="T19" fmla="*/ 87 h 515"/>
                  <a:gd name="T20" fmla="*/ 162 w 1805"/>
                  <a:gd name="T21" fmla="*/ 92 h 515"/>
                  <a:gd name="T22" fmla="*/ 162 w 1805"/>
                  <a:gd name="T23" fmla="*/ 94 h 515"/>
                  <a:gd name="T24" fmla="*/ 166 w 1805"/>
                  <a:gd name="T25" fmla="*/ 81 h 515"/>
                  <a:gd name="T26" fmla="*/ 214 w 1805"/>
                  <a:gd name="T27" fmla="*/ 110 h 515"/>
                  <a:gd name="T28" fmla="*/ 221 w 1805"/>
                  <a:gd name="T29" fmla="*/ 131 h 515"/>
                  <a:gd name="T30" fmla="*/ 223 w 1805"/>
                  <a:gd name="T31" fmla="*/ 133 h 515"/>
                  <a:gd name="T32" fmla="*/ 225 w 1805"/>
                  <a:gd name="T33" fmla="*/ 119 h 515"/>
                  <a:gd name="T34" fmla="*/ 254 w 1805"/>
                  <a:gd name="T35" fmla="*/ 133 h 515"/>
                  <a:gd name="T36" fmla="*/ 254 w 1805"/>
                  <a:gd name="T37" fmla="*/ 146 h 515"/>
                  <a:gd name="T38" fmla="*/ 250 w 1805"/>
                  <a:gd name="T39" fmla="*/ 146 h 515"/>
                  <a:gd name="T40" fmla="*/ 264 w 1805"/>
                  <a:gd name="T41" fmla="*/ 156 h 515"/>
                  <a:gd name="T42" fmla="*/ 417 w 1805"/>
                  <a:gd name="T43" fmla="*/ 231 h 515"/>
                  <a:gd name="T44" fmla="*/ 415 w 1805"/>
                  <a:gd name="T45" fmla="*/ 246 h 515"/>
                  <a:gd name="T46" fmla="*/ 426 w 1805"/>
                  <a:gd name="T47" fmla="*/ 256 h 515"/>
                  <a:gd name="T48" fmla="*/ 428 w 1805"/>
                  <a:gd name="T49" fmla="*/ 238 h 515"/>
                  <a:gd name="T50" fmla="*/ 451 w 1805"/>
                  <a:gd name="T51" fmla="*/ 252 h 515"/>
                  <a:gd name="T52" fmla="*/ 449 w 1805"/>
                  <a:gd name="T53" fmla="*/ 267 h 515"/>
                  <a:gd name="T54" fmla="*/ 457 w 1805"/>
                  <a:gd name="T55" fmla="*/ 273 h 515"/>
                  <a:gd name="T56" fmla="*/ 464 w 1805"/>
                  <a:gd name="T57" fmla="*/ 273 h 515"/>
                  <a:gd name="T58" fmla="*/ 638 w 1805"/>
                  <a:gd name="T59" fmla="*/ 363 h 515"/>
                  <a:gd name="T60" fmla="*/ 1359 w 1805"/>
                  <a:gd name="T61" fmla="*/ 171 h 515"/>
                  <a:gd name="T62" fmla="*/ 1805 w 1805"/>
                  <a:gd name="T63" fmla="*/ 54 h 515"/>
                  <a:gd name="T64" fmla="*/ 753 w 1805"/>
                  <a:gd name="T65" fmla="*/ 434 h 515"/>
                  <a:gd name="T66" fmla="*/ 826 w 1805"/>
                  <a:gd name="T67" fmla="*/ 515 h 515"/>
                  <a:gd name="T68" fmla="*/ 21 w 1805"/>
                  <a:gd name="T6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5" h="515">
                    <a:moveTo>
                      <a:pt x="23" y="10"/>
                    </a:moveTo>
                    <a:lnTo>
                      <a:pt x="32" y="14"/>
                    </a:lnTo>
                    <a:lnTo>
                      <a:pt x="34" y="2"/>
                    </a:lnTo>
                    <a:lnTo>
                      <a:pt x="88" y="33"/>
                    </a:lnTo>
                    <a:lnTo>
                      <a:pt x="88" y="44"/>
                    </a:lnTo>
                    <a:lnTo>
                      <a:pt x="88" y="50"/>
                    </a:lnTo>
                    <a:lnTo>
                      <a:pt x="90" y="50"/>
                    </a:lnTo>
                    <a:lnTo>
                      <a:pt x="95" y="52"/>
                    </a:lnTo>
                    <a:lnTo>
                      <a:pt x="97" y="52"/>
                    </a:lnTo>
                    <a:lnTo>
                      <a:pt x="97" y="39"/>
                    </a:lnTo>
                    <a:lnTo>
                      <a:pt x="120" y="52"/>
                    </a:lnTo>
                    <a:lnTo>
                      <a:pt x="120" y="62"/>
                    </a:lnTo>
                    <a:lnTo>
                      <a:pt x="116" y="64"/>
                    </a:lnTo>
                    <a:lnTo>
                      <a:pt x="124" y="69"/>
                    </a:lnTo>
                    <a:lnTo>
                      <a:pt x="128" y="73"/>
                    </a:lnTo>
                    <a:lnTo>
                      <a:pt x="130" y="71"/>
                    </a:lnTo>
                    <a:lnTo>
                      <a:pt x="130" y="60"/>
                    </a:lnTo>
                    <a:lnTo>
                      <a:pt x="155" y="73"/>
                    </a:lnTo>
                    <a:lnTo>
                      <a:pt x="155" y="83"/>
                    </a:lnTo>
                    <a:lnTo>
                      <a:pt x="153" y="87"/>
                    </a:lnTo>
                    <a:lnTo>
                      <a:pt x="160" y="92"/>
                    </a:lnTo>
                    <a:lnTo>
                      <a:pt x="162" y="92"/>
                    </a:lnTo>
                    <a:lnTo>
                      <a:pt x="162" y="92"/>
                    </a:lnTo>
                    <a:lnTo>
                      <a:pt x="162" y="94"/>
                    </a:lnTo>
                    <a:lnTo>
                      <a:pt x="166" y="90"/>
                    </a:lnTo>
                    <a:lnTo>
                      <a:pt x="166" y="81"/>
                    </a:lnTo>
                    <a:lnTo>
                      <a:pt x="187" y="92"/>
                    </a:lnTo>
                    <a:lnTo>
                      <a:pt x="214" y="110"/>
                    </a:lnTo>
                    <a:lnTo>
                      <a:pt x="214" y="125"/>
                    </a:lnTo>
                    <a:lnTo>
                      <a:pt x="221" y="131"/>
                    </a:lnTo>
                    <a:lnTo>
                      <a:pt x="223" y="131"/>
                    </a:lnTo>
                    <a:lnTo>
                      <a:pt x="223" y="133"/>
                    </a:lnTo>
                    <a:lnTo>
                      <a:pt x="225" y="131"/>
                    </a:lnTo>
                    <a:lnTo>
                      <a:pt x="225" y="119"/>
                    </a:lnTo>
                    <a:lnTo>
                      <a:pt x="225" y="117"/>
                    </a:lnTo>
                    <a:lnTo>
                      <a:pt x="254" y="133"/>
                    </a:lnTo>
                    <a:lnTo>
                      <a:pt x="254" y="144"/>
                    </a:lnTo>
                    <a:lnTo>
                      <a:pt x="254" y="146"/>
                    </a:lnTo>
                    <a:lnTo>
                      <a:pt x="252" y="146"/>
                    </a:lnTo>
                    <a:lnTo>
                      <a:pt x="250" y="146"/>
                    </a:lnTo>
                    <a:lnTo>
                      <a:pt x="258" y="154"/>
                    </a:lnTo>
                    <a:lnTo>
                      <a:pt x="264" y="156"/>
                    </a:lnTo>
                    <a:lnTo>
                      <a:pt x="265" y="140"/>
                    </a:lnTo>
                    <a:lnTo>
                      <a:pt x="417" y="231"/>
                    </a:lnTo>
                    <a:lnTo>
                      <a:pt x="415" y="244"/>
                    </a:lnTo>
                    <a:lnTo>
                      <a:pt x="415" y="246"/>
                    </a:lnTo>
                    <a:lnTo>
                      <a:pt x="424" y="256"/>
                    </a:lnTo>
                    <a:lnTo>
                      <a:pt x="426" y="256"/>
                    </a:lnTo>
                    <a:lnTo>
                      <a:pt x="428" y="252"/>
                    </a:lnTo>
                    <a:lnTo>
                      <a:pt x="428" y="238"/>
                    </a:lnTo>
                    <a:lnTo>
                      <a:pt x="441" y="246"/>
                    </a:lnTo>
                    <a:lnTo>
                      <a:pt x="451" y="252"/>
                    </a:lnTo>
                    <a:lnTo>
                      <a:pt x="451" y="267"/>
                    </a:lnTo>
                    <a:lnTo>
                      <a:pt x="449" y="267"/>
                    </a:lnTo>
                    <a:lnTo>
                      <a:pt x="449" y="267"/>
                    </a:lnTo>
                    <a:lnTo>
                      <a:pt x="457" y="273"/>
                    </a:lnTo>
                    <a:lnTo>
                      <a:pt x="461" y="275"/>
                    </a:lnTo>
                    <a:lnTo>
                      <a:pt x="464" y="273"/>
                    </a:lnTo>
                    <a:lnTo>
                      <a:pt x="464" y="259"/>
                    </a:lnTo>
                    <a:lnTo>
                      <a:pt x="638" y="363"/>
                    </a:lnTo>
                    <a:lnTo>
                      <a:pt x="1204" y="211"/>
                    </a:lnTo>
                    <a:lnTo>
                      <a:pt x="1359" y="171"/>
                    </a:lnTo>
                    <a:lnTo>
                      <a:pt x="1505" y="133"/>
                    </a:lnTo>
                    <a:lnTo>
                      <a:pt x="1805" y="54"/>
                    </a:lnTo>
                    <a:lnTo>
                      <a:pt x="1805" y="136"/>
                    </a:lnTo>
                    <a:lnTo>
                      <a:pt x="753" y="434"/>
                    </a:lnTo>
                    <a:lnTo>
                      <a:pt x="887" y="515"/>
                    </a:lnTo>
                    <a:lnTo>
                      <a:pt x="826" y="515"/>
                    </a:lnTo>
                    <a:lnTo>
                      <a:pt x="0" y="4"/>
                    </a:lnTo>
                    <a:lnTo>
                      <a:pt x="21" y="0"/>
                    </a:lnTo>
                    <a:lnTo>
                      <a:pt x="23" y="10"/>
                    </a:lnTo>
                    <a:close/>
                  </a:path>
                </a:pathLst>
              </a:custGeom>
              <a:solidFill>
                <a:srgbClr val="D9D9D9"/>
              </a:solidFill>
              <a:ln w="1588">
                <a:solidFill>
                  <a:srgbClr val="000000"/>
                </a:solidFill>
                <a:prstDash val="solid"/>
                <a:round/>
                <a:headEnd/>
                <a:tailEnd/>
              </a:ln>
            </p:spPr>
            <p:txBody>
              <a:bodyPr/>
              <a:lstStyle/>
              <a:p>
                <a:endParaRPr lang="en-AU"/>
              </a:p>
            </p:txBody>
          </p:sp>
          <p:sp>
            <p:nvSpPr>
              <p:cNvPr id="5817" name="Freeform 697"/>
              <p:cNvSpPr>
                <a:spLocks/>
              </p:cNvSpPr>
              <p:nvPr/>
            </p:nvSpPr>
            <p:spPr bwMode="auto">
              <a:xfrm>
                <a:off x="625" y="3156"/>
                <a:ext cx="11" cy="13"/>
              </a:xfrm>
              <a:custGeom>
                <a:avLst/>
                <a:gdLst>
                  <a:gd name="T0" fmla="*/ 21 w 21"/>
                  <a:gd name="T1" fmla="*/ 8 h 25"/>
                  <a:gd name="T2" fmla="*/ 21 w 21"/>
                  <a:gd name="T3" fmla="*/ 10 h 25"/>
                  <a:gd name="T4" fmla="*/ 21 w 21"/>
                  <a:gd name="T5" fmla="*/ 6 h 25"/>
                  <a:gd name="T6" fmla="*/ 18 w 21"/>
                  <a:gd name="T7" fmla="*/ 8 h 25"/>
                  <a:gd name="T8" fmla="*/ 16 w 21"/>
                  <a:gd name="T9" fmla="*/ 17 h 25"/>
                  <a:gd name="T10" fmla="*/ 16 w 21"/>
                  <a:gd name="T11" fmla="*/ 25 h 25"/>
                  <a:gd name="T12" fmla="*/ 16 w 21"/>
                  <a:gd name="T13" fmla="*/ 25 h 25"/>
                  <a:gd name="T14" fmla="*/ 0 w 21"/>
                  <a:gd name="T15" fmla="*/ 25 h 25"/>
                  <a:gd name="T16" fmla="*/ 0 w 21"/>
                  <a:gd name="T17" fmla="*/ 19 h 25"/>
                  <a:gd name="T18" fmla="*/ 2 w 21"/>
                  <a:gd name="T19" fmla="*/ 23 h 25"/>
                  <a:gd name="T20" fmla="*/ 14 w 21"/>
                  <a:gd name="T21" fmla="*/ 23 h 25"/>
                  <a:gd name="T22" fmla="*/ 14 w 21"/>
                  <a:gd name="T23" fmla="*/ 17 h 25"/>
                  <a:gd name="T24" fmla="*/ 12 w 21"/>
                  <a:gd name="T25" fmla="*/ 16 h 25"/>
                  <a:gd name="T26" fmla="*/ 4 w 21"/>
                  <a:gd name="T27" fmla="*/ 16 h 25"/>
                  <a:gd name="T28" fmla="*/ 8 w 21"/>
                  <a:gd name="T29" fmla="*/ 8 h 25"/>
                  <a:gd name="T30" fmla="*/ 10 w 21"/>
                  <a:gd name="T31" fmla="*/ 4 h 25"/>
                  <a:gd name="T32" fmla="*/ 12 w 21"/>
                  <a:gd name="T33" fmla="*/ 4 h 25"/>
                  <a:gd name="T34" fmla="*/ 16 w 21"/>
                  <a:gd name="T35" fmla="*/ 0 h 25"/>
                  <a:gd name="T36" fmla="*/ 21 w 21"/>
                  <a:gd name="T37" fmla="*/ 0 h 25"/>
                  <a:gd name="T38" fmla="*/ 21 w 21"/>
                  <a:gd name="T3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25">
                    <a:moveTo>
                      <a:pt x="21" y="8"/>
                    </a:moveTo>
                    <a:lnTo>
                      <a:pt x="21" y="10"/>
                    </a:lnTo>
                    <a:lnTo>
                      <a:pt x="21" y="6"/>
                    </a:lnTo>
                    <a:lnTo>
                      <a:pt x="18" y="8"/>
                    </a:lnTo>
                    <a:lnTo>
                      <a:pt x="16" y="17"/>
                    </a:lnTo>
                    <a:lnTo>
                      <a:pt x="16" y="25"/>
                    </a:lnTo>
                    <a:lnTo>
                      <a:pt x="16" y="25"/>
                    </a:lnTo>
                    <a:lnTo>
                      <a:pt x="0" y="25"/>
                    </a:lnTo>
                    <a:lnTo>
                      <a:pt x="0" y="19"/>
                    </a:lnTo>
                    <a:lnTo>
                      <a:pt x="2" y="23"/>
                    </a:lnTo>
                    <a:lnTo>
                      <a:pt x="14" y="23"/>
                    </a:lnTo>
                    <a:lnTo>
                      <a:pt x="14" y="17"/>
                    </a:lnTo>
                    <a:lnTo>
                      <a:pt x="12" y="16"/>
                    </a:lnTo>
                    <a:lnTo>
                      <a:pt x="4" y="16"/>
                    </a:lnTo>
                    <a:lnTo>
                      <a:pt x="8" y="8"/>
                    </a:lnTo>
                    <a:lnTo>
                      <a:pt x="10" y="4"/>
                    </a:lnTo>
                    <a:lnTo>
                      <a:pt x="12" y="4"/>
                    </a:lnTo>
                    <a:lnTo>
                      <a:pt x="16" y="0"/>
                    </a:lnTo>
                    <a:lnTo>
                      <a:pt x="21" y="0"/>
                    </a:lnTo>
                    <a:lnTo>
                      <a:pt x="21" y="8"/>
                    </a:lnTo>
                    <a:close/>
                  </a:path>
                </a:pathLst>
              </a:custGeom>
              <a:solidFill>
                <a:srgbClr val="00FFFF"/>
              </a:solidFill>
              <a:ln w="1588">
                <a:solidFill>
                  <a:srgbClr val="000000"/>
                </a:solidFill>
                <a:prstDash val="solid"/>
                <a:round/>
                <a:headEnd/>
                <a:tailEnd/>
              </a:ln>
            </p:spPr>
            <p:txBody>
              <a:bodyPr/>
              <a:lstStyle/>
              <a:p>
                <a:endParaRPr lang="en-AU"/>
              </a:p>
            </p:txBody>
          </p:sp>
          <p:sp>
            <p:nvSpPr>
              <p:cNvPr id="5818" name="Freeform 698"/>
              <p:cNvSpPr>
                <a:spLocks/>
              </p:cNvSpPr>
              <p:nvPr/>
            </p:nvSpPr>
            <p:spPr bwMode="auto">
              <a:xfrm>
                <a:off x="610" y="3159"/>
                <a:ext cx="3" cy="6"/>
              </a:xfrm>
              <a:custGeom>
                <a:avLst/>
                <a:gdLst>
                  <a:gd name="T0" fmla="*/ 5 w 5"/>
                  <a:gd name="T1" fmla="*/ 11 h 11"/>
                  <a:gd name="T2" fmla="*/ 2 w 5"/>
                  <a:gd name="T3" fmla="*/ 10 h 11"/>
                  <a:gd name="T4" fmla="*/ 0 w 5"/>
                  <a:gd name="T5" fmla="*/ 10 h 11"/>
                  <a:gd name="T6" fmla="*/ 0 w 5"/>
                  <a:gd name="T7" fmla="*/ 6 h 11"/>
                  <a:gd name="T8" fmla="*/ 4 w 5"/>
                  <a:gd name="T9" fmla="*/ 0 h 11"/>
                  <a:gd name="T10" fmla="*/ 5 w 5"/>
                  <a:gd name="T11" fmla="*/ 4 h 11"/>
                  <a:gd name="T12" fmla="*/ 5 w 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11"/>
                    </a:moveTo>
                    <a:lnTo>
                      <a:pt x="2" y="10"/>
                    </a:lnTo>
                    <a:lnTo>
                      <a:pt x="0" y="10"/>
                    </a:lnTo>
                    <a:lnTo>
                      <a:pt x="0" y="6"/>
                    </a:lnTo>
                    <a:lnTo>
                      <a:pt x="4" y="0"/>
                    </a:lnTo>
                    <a:lnTo>
                      <a:pt x="5" y="4"/>
                    </a:lnTo>
                    <a:lnTo>
                      <a:pt x="5" y="11"/>
                    </a:lnTo>
                    <a:close/>
                  </a:path>
                </a:pathLst>
              </a:custGeom>
              <a:solidFill>
                <a:srgbClr val="C2FFFF"/>
              </a:solidFill>
              <a:ln w="1588">
                <a:solidFill>
                  <a:srgbClr val="000000"/>
                </a:solidFill>
                <a:prstDash val="solid"/>
                <a:round/>
                <a:headEnd/>
                <a:tailEnd/>
              </a:ln>
            </p:spPr>
            <p:txBody>
              <a:bodyPr/>
              <a:lstStyle/>
              <a:p>
                <a:endParaRPr lang="en-AU"/>
              </a:p>
            </p:txBody>
          </p:sp>
          <p:sp>
            <p:nvSpPr>
              <p:cNvPr id="5819" name="Freeform 699"/>
              <p:cNvSpPr>
                <a:spLocks/>
              </p:cNvSpPr>
              <p:nvPr/>
            </p:nvSpPr>
            <p:spPr bwMode="auto">
              <a:xfrm>
                <a:off x="616" y="3160"/>
                <a:ext cx="7" cy="1"/>
              </a:xfrm>
              <a:custGeom>
                <a:avLst/>
                <a:gdLst>
                  <a:gd name="T0" fmla="*/ 0 w 15"/>
                  <a:gd name="T1" fmla="*/ 6 w 15"/>
                  <a:gd name="T2" fmla="*/ 15 w 15"/>
                  <a:gd name="T3" fmla="*/ 0 w 15"/>
                </a:gdLst>
                <a:ahLst/>
                <a:cxnLst>
                  <a:cxn ang="0">
                    <a:pos x="T0" y="0"/>
                  </a:cxn>
                  <a:cxn ang="0">
                    <a:pos x="T1" y="0"/>
                  </a:cxn>
                  <a:cxn ang="0">
                    <a:pos x="T2" y="0"/>
                  </a:cxn>
                  <a:cxn ang="0">
                    <a:pos x="T3" y="0"/>
                  </a:cxn>
                </a:cxnLst>
                <a:rect l="0" t="0" r="r" b="b"/>
                <a:pathLst>
                  <a:path w="15">
                    <a:moveTo>
                      <a:pt x="0" y="0"/>
                    </a:moveTo>
                    <a:lnTo>
                      <a:pt x="6" y="0"/>
                    </a:lnTo>
                    <a:lnTo>
                      <a:pt x="15" y="0"/>
                    </a:lnTo>
                    <a:lnTo>
                      <a:pt x="0" y="0"/>
                    </a:lnTo>
                    <a:close/>
                  </a:path>
                </a:pathLst>
              </a:custGeom>
              <a:solidFill>
                <a:srgbClr val="D9D9D9"/>
              </a:solidFill>
              <a:ln w="1588">
                <a:solidFill>
                  <a:srgbClr val="D9D9D9"/>
                </a:solidFill>
                <a:prstDash val="solid"/>
                <a:round/>
                <a:headEnd/>
                <a:tailEnd/>
              </a:ln>
            </p:spPr>
            <p:txBody>
              <a:bodyPr/>
              <a:lstStyle/>
              <a:p>
                <a:endParaRPr lang="en-AU"/>
              </a:p>
            </p:txBody>
          </p:sp>
          <p:sp>
            <p:nvSpPr>
              <p:cNvPr id="5820" name="Freeform 700"/>
              <p:cNvSpPr>
                <a:spLocks/>
              </p:cNvSpPr>
              <p:nvPr/>
            </p:nvSpPr>
            <p:spPr bwMode="auto">
              <a:xfrm>
                <a:off x="615" y="3162"/>
                <a:ext cx="8" cy="7"/>
              </a:xfrm>
              <a:custGeom>
                <a:avLst/>
                <a:gdLst>
                  <a:gd name="T0" fmla="*/ 17 w 17"/>
                  <a:gd name="T1" fmla="*/ 13 h 13"/>
                  <a:gd name="T2" fmla="*/ 0 w 17"/>
                  <a:gd name="T3" fmla="*/ 13 h 13"/>
                  <a:gd name="T4" fmla="*/ 0 w 17"/>
                  <a:gd name="T5" fmla="*/ 0 h 13"/>
                  <a:gd name="T6" fmla="*/ 17 w 17"/>
                  <a:gd name="T7" fmla="*/ 2 h 13"/>
                  <a:gd name="T8" fmla="*/ 17 w 17"/>
                  <a:gd name="T9" fmla="*/ 13 h 13"/>
                </a:gdLst>
                <a:ahLst/>
                <a:cxnLst>
                  <a:cxn ang="0">
                    <a:pos x="T0" y="T1"/>
                  </a:cxn>
                  <a:cxn ang="0">
                    <a:pos x="T2" y="T3"/>
                  </a:cxn>
                  <a:cxn ang="0">
                    <a:pos x="T4" y="T5"/>
                  </a:cxn>
                  <a:cxn ang="0">
                    <a:pos x="T6" y="T7"/>
                  </a:cxn>
                  <a:cxn ang="0">
                    <a:pos x="T8" y="T9"/>
                  </a:cxn>
                </a:cxnLst>
                <a:rect l="0" t="0" r="r" b="b"/>
                <a:pathLst>
                  <a:path w="17" h="13">
                    <a:moveTo>
                      <a:pt x="17" y="13"/>
                    </a:moveTo>
                    <a:lnTo>
                      <a:pt x="0" y="13"/>
                    </a:lnTo>
                    <a:lnTo>
                      <a:pt x="0" y="0"/>
                    </a:lnTo>
                    <a:lnTo>
                      <a:pt x="17" y="2"/>
                    </a:lnTo>
                    <a:lnTo>
                      <a:pt x="17" y="13"/>
                    </a:lnTo>
                    <a:close/>
                  </a:path>
                </a:pathLst>
              </a:custGeom>
              <a:solidFill>
                <a:srgbClr val="D9D9D9"/>
              </a:solidFill>
              <a:ln w="1588">
                <a:solidFill>
                  <a:srgbClr val="D9D9D9"/>
                </a:solidFill>
                <a:prstDash val="solid"/>
                <a:round/>
                <a:headEnd/>
                <a:tailEnd/>
              </a:ln>
            </p:spPr>
            <p:txBody>
              <a:bodyPr/>
              <a:lstStyle/>
              <a:p>
                <a:endParaRPr lang="en-AU"/>
              </a:p>
            </p:txBody>
          </p:sp>
          <p:sp>
            <p:nvSpPr>
              <p:cNvPr id="5821" name="Rectangle 701"/>
              <p:cNvSpPr>
                <a:spLocks noChangeArrowheads="1"/>
              </p:cNvSpPr>
              <p:nvPr/>
            </p:nvSpPr>
            <p:spPr bwMode="auto">
              <a:xfrm>
                <a:off x="636" y="3162"/>
                <a:ext cx="1" cy="4"/>
              </a:xfrm>
              <a:prstGeom prst="rect">
                <a:avLst/>
              </a:prstGeom>
              <a:solidFill>
                <a:srgbClr val="3FFFFF"/>
              </a:solidFill>
              <a:ln w="1588">
                <a:solidFill>
                  <a:srgbClr val="000000"/>
                </a:solidFill>
                <a:miter lim="800000"/>
                <a:headEnd/>
                <a:tailEnd/>
              </a:ln>
            </p:spPr>
            <p:txBody>
              <a:bodyPr/>
              <a:lstStyle/>
              <a:p>
                <a:endParaRPr lang="en-AU"/>
              </a:p>
            </p:txBody>
          </p:sp>
          <p:sp>
            <p:nvSpPr>
              <p:cNvPr id="5822" name="Freeform 702"/>
              <p:cNvSpPr>
                <a:spLocks/>
              </p:cNvSpPr>
              <p:nvPr/>
            </p:nvSpPr>
            <p:spPr bwMode="auto">
              <a:xfrm>
                <a:off x="823" y="3164"/>
                <a:ext cx="2" cy="21"/>
              </a:xfrm>
              <a:custGeom>
                <a:avLst/>
                <a:gdLst>
                  <a:gd name="T0" fmla="*/ 4 w 4"/>
                  <a:gd name="T1" fmla="*/ 42 h 42"/>
                  <a:gd name="T2" fmla="*/ 2 w 4"/>
                  <a:gd name="T3" fmla="*/ 42 h 42"/>
                  <a:gd name="T4" fmla="*/ 0 w 4"/>
                  <a:gd name="T5" fmla="*/ 38 h 42"/>
                  <a:gd name="T6" fmla="*/ 2 w 4"/>
                  <a:gd name="T7" fmla="*/ 0 h 42"/>
                  <a:gd name="T8" fmla="*/ 4 w 4"/>
                  <a:gd name="T9" fmla="*/ 1 h 42"/>
                  <a:gd name="T10" fmla="*/ 4 w 4"/>
                  <a:gd name="T11" fmla="*/ 42 h 42"/>
                </a:gdLst>
                <a:ahLst/>
                <a:cxnLst>
                  <a:cxn ang="0">
                    <a:pos x="T0" y="T1"/>
                  </a:cxn>
                  <a:cxn ang="0">
                    <a:pos x="T2" y="T3"/>
                  </a:cxn>
                  <a:cxn ang="0">
                    <a:pos x="T4" y="T5"/>
                  </a:cxn>
                  <a:cxn ang="0">
                    <a:pos x="T6" y="T7"/>
                  </a:cxn>
                  <a:cxn ang="0">
                    <a:pos x="T8" y="T9"/>
                  </a:cxn>
                  <a:cxn ang="0">
                    <a:pos x="T10" y="T11"/>
                  </a:cxn>
                </a:cxnLst>
                <a:rect l="0" t="0" r="r" b="b"/>
                <a:pathLst>
                  <a:path w="4" h="42">
                    <a:moveTo>
                      <a:pt x="4" y="42"/>
                    </a:moveTo>
                    <a:lnTo>
                      <a:pt x="2" y="42"/>
                    </a:lnTo>
                    <a:lnTo>
                      <a:pt x="0" y="38"/>
                    </a:lnTo>
                    <a:lnTo>
                      <a:pt x="2" y="0"/>
                    </a:lnTo>
                    <a:lnTo>
                      <a:pt x="4" y="1"/>
                    </a:lnTo>
                    <a:lnTo>
                      <a:pt x="4" y="42"/>
                    </a:lnTo>
                    <a:close/>
                  </a:path>
                </a:pathLst>
              </a:custGeom>
              <a:solidFill>
                <a:srgbClr val="D9D9D9"/>
              </a:solidFill>
              <a:ln w="1588">
                <a:solidFill>
                  <a:srgbClr val="000000"/>
                </a:solidFill>
                <a:prstDash val="solid"/>
                <a:round/>
                <a:headEnd/>
                <a:tailEnd/>
              </a:ln>
            </p:spPr>
            <p:txBody>
              <a:bodyPr/>
              <a:lstStyle/>
              <a:p>
                <a:endParaRPr lang="en-AU"/>
              </a:p>
            </p:txBody>
          </p:sp>
          <p:sp>
            <p:nvSpPr>
              <p:cNvPr id="5823" name="Freeform 703"/>
              <p:cNvSpPr>
                <a:spLocks/>
              </p:cNvSpPr>
              <p:nvPr/>
            </p:nvSpPr>
            <p:spPr bwMode="auto">
              <a:xfrm>
                <a:off x="610" y="3166"/>
                <a:ext cx="1" cy="1"/>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FFFFFF"/>
              </a:solidFill>
              <a:ln w="1588">
                <a:solidFill>
                  <a:srgbClr val="FFFFFF"/>
                </a:solidFill>
                <a:prstDash val="solid"/>
                <a:round/>
                <a:headEnd/>
                <a:tailEnd/>
              </a:ln>
            </p:spPr>
            <p:txBody>
              <a:bodyPr/>
              <a:lstStyle/>
              <a:p>
                <a:endParaRPr lang="en-AU"/>
              </a:p>
            </p:txBody>
          </p:sp>
          <p:sp>
            <p:nvSpPr>
              <p:cNvPr id="5824" name="Freeform 704"/>
              <p:cNvSpPr>
                <a:spLocks/>
              </p:cNvSpPr>
              <p:nvPr/>
            </p:nvSpPr>
            <p:spPr bwMode="auto">
              <a:xfrm>
                <a:off x="629" y="3166"/>
                <a:ext cx="1" cy="1"/>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FFFFFF"/>
              </a:solidFill>
              <a:ln w="1588">
                <a:solidFill>
                  <a:srgbClr val="FFFFFF"/>
                </a:solidFill>
                <a:prstDash val="solid"/>
                <a:round/>
                <a:headEnd/>
                <a:tailEnd/>
              </a:ln>
            </p:spPr>
            <p:txBody>
              <a:bodyPr/>
              <a:lstStyle/>
              <a:p>
                <a:endParaRPr lang="en-AU"/>
              </a:p>
            </p:txBody>
          </p:sp>
          <p:sp>
            <p:nvSpPr>
              <p:cNvPr id="5825" name="Freeform 705"/>
              <p:cNvSpPr>
                <a:spLocks/>
              </p:cNvSpPr>
              <p:nvPr/>
            </p:nvSpPr>
            <p:spPr bwMode="auto">
              <a:xfrm>
                <a:off x="827" y="3166"/>
                <a:ext cx="5" cy="28"/>
              </a:xfrm>
              <a:custGeom>
                <a:avLst/>
                <a:gdLst>
                  <a:gd name="T0" fmla="*/ 9 w 9"/>
                  <a:gd name="T1" fmla="*/ 6 h 58"/>
                  <a:gd name="T2" fmla="*/ 7 w 9"/>
                  <a:gd name="T3" fmla="*/ 58 h 58"/>
                  <a:gd name="T4" fmla="*/ 0 w 9"/>
                  <a:gd name="T5" fmla="*/ 52 h 58"/>
                  <a:gd name="T6" fmla="*/ 0 w 9"/>
                  <a:gd name="T7" fmla="*/ 43 h 58"/>
                  <a:gd name="T8" fmla="*/ 0 w 9"/>
                  <a:gd name="T9" fmla="*/ 0 h 58"/>
                  <a:gd name="T10" fmla="*/ 7 w 9"/>
                  <a:gd name="T11" fmla="*/ 4 h 58"/>
                  <a:gd name="T12" fmla="*/ 9 w 9"/>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9" h="58">
                    <a:moveTo>
                      <a:pt x="9" y="6"/>
                    </a:moveTo>
                    <a:lnTo>
                      <a:pt x="7" y="58"/>
                    </a:lnTo>
                    <a:lnTo>
                      <a:pt x="0" y="52"/>
                    </a:lnTo>
                    <a:lnTo>
                      <a:pt x="0" y="43"/>
                    </a:lnTo>
                    <a:lnTo>
                      <a:pt x="0" y="0"/>
                    </a:lnTo>
                    <a:lnTo>
                      <a:pt x="7" y="4"/>
                    </a:lnTo>
                    <a:lnTo>
                      <a:pt x="9" y="6"/>
                    </a:lnTo>
                    <a:close/>
                  </a:path>
                </a:pathLst>
              </a:custGeom>
              <a:solidFill>
                <a:srgbClr val="595959"/>
              </a:solidFill>
              <a:ln w="1588">
                <a:solidFill>
                  <a:srgbClr val="000000"/>
                </a:solidFill>
                <a:prstDash val="solid"/>
                <a:round/>
                <a:headEnd/>
                <a:tailEnd/>
              </a:ln>
            </p:spPr>
            <p:txBody>
              <a:bodyPr/>
              <a:lstStyle/>
              <a:p>
                <a:endParaRPr lang="en-AU"/>
              </a:p>
            </p:txBody>
          </p:sp>
          <p:sp>
            <p:nvSpPr>
              <p:cNvPr id="5826" name="Freeform 706"/>
              <p:cNvSpPr>
                <a:spLocks/>
              </p:cNvSpPr>
              <p:nvPr/>
            </p:nvSpPr>
            <p:spPr bwMode="auto">
              <a:xfrm>
                <a:off x="788" y="3166"/>
                <a:ext cx="2" cy="13"/>
              </a:xfrm>
              <a:custGeom>
                <a:avLst/>
                <a:gdLst>
                  <a:gd name="T0" fmla="*/ 4 w 4"/>
                  <a:gd name="T1" fmla="*/ 2 h 27"/>
                  <a:gd name="T2" fmla="*/ 2 w 4"/>
                  <a:gd name="T3" fmla="*/ 12 h 27"/>
                  <a:gd name="T4" fmla="*/ 2 w 4"/>
                  <a:gd name="T5" fmla="*/ 27 h 27"/>
                  <a:gd name="T6" fmla="*/ 2 w 4"/>
                  <a:gd name="T7" fmla="*/ 27 h 27"/>
                  <a:gd name="T8" fmla="*/ 0 w 4"/>
                  <a:gd name="T9" fmla="*/ 25 h 27"/>
                  <a:gd name="T10" fmla="*/ 2 w 4"/>
                  <a:gd name="T11" fmla="*/ 0 h 27"/>
                  <a:gd name="T12" fmla="*/ 2 w 4"/>
                  <a:gd name="T13" fmla="*/ 0 h 27"/>
                  <a:gd name="T14" fmla="*/ 4 w 4"/>
                  <a:gd name="T15" fmla="*/ 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7">
                    <a:moveTo>
                      <a:pt x="4" y="2"/>
                    </a:moveTo>
                    <a:lnTo>
                      <a:pt x="2" y="12"/>
                    </a:lnTo>
                    <a:lnTo>
                      <a:pt x="2" y="27"/>
                    </a:lnTo>
                    <a:lnTo>
                      <a:pt x="2" y="27"/>
                    </a:lnTo>
                    <a:lnTo>
                      <a:pt x="0" y="25"/>
                    </a:lnTo>
                    <a:lnTo>
                      <a:pt x="2" y="0"/>
                    </a:lnTo>
                    <a:lnTo>
                      <a:pt x="2" y="0"/>
                    </a:lnTo>
                    <a:lnTo>
                      <a:pt x="4" y="2"/>
                    </a:lnTo>
                    <a:close/>
                  </a:path>
                </a:pathLst>
              </a:custGeom>
              <a:solidFill>
                <a:srgbClr val="FFFF00"/>
              </a:solidFill>
              <a:ln w="1588">
                <a:solidFill>
                  <a:srgbClr val="000000"/>
                </a:solidFill>
                <a:prstDash val="solid"/>
                <a:round/>
                <a:headEnd/>
                <a:tailEnd/>
              </a:ln>
            </p:spPr>
            <p:txBody>
              <a:bodyPr/>
              <a:lstStyle/>
              <a:p>
                <a:endParaRPr lang="en-AU"/>
              </a:p>
            </p:txBody>
          </p:sp>
          <p:sp>
            <p:nvSpPr>
              <p:cNvPr id="5827" name="Freeform 707"/>
              <p:cNvSpPr>
                <a:spLocks/>
              </p:cNvSpPr>
              <p:nvPr/>
            </p:nvSpPr>
            <p:spPr bwMode="auto">
              <a:xfrm>
                <a:off x="610" y="3168"/>
                <a:ext cx="3" cy="1"/>
              </a:xfrm>
              <a:custGeom>
                <a:avLst/>
                <a:gdLst>
                  <a:gd name="T0" fmla="*/ 0 w 5"/>
                  <a:gd name="T1" fmla="*/ 5 w 5"/>
                  <a:gd name="T2" fmla="*/ 0 w 5"/>
                </a:gdLst>
                <a:ahLst/>
                <a:cxnLst>
                  <a:cxn ang="0">
                    <a:pos x="T0" y="0"/>
                  </a:cxn>
                  <a:cxn ang="0">
                    <a:pos x="T1" y="0"/>
                  </a:cxn>
                  <a:cxn ang="0">
                    <a:pos x="T2" y="0"/>
                  </a:cxn>
                </a:cxnLst>
                <a:rect l="0" t="0" r="r" b="b"/>
                <a:pathLst>
                  <a:path w="5">
                    <a:moveTo>
                      <a:pt x="0" y="0"/>
                    </a:moveTo>
                    <a:lnTo>
                      <a:pt x="5" y="0"/>
                    </a:lnTo>
                    <a:lnTo>
                      <a:pt x="0" y="0"/>
                    </a:lnTo>
                    <a:close/>
                  </a:path>
                </a:pathLst>
              </a:custGeom>
              <a:solidFill>
                <a:srgbClr val="FFFFFF"/>
              </a:solidFill>
              <a:ln w="1588">
                <a:solidFill>
                  <a:srgbClr val="FFFFFF"/>
                </a:solidFill>
                <a:prstDash val="solid"/>
                <a:round/>
                <a:headEnd/>
                <a:tailEnd/>
              </a:ln>
            </p:spPr>
            <p:txBody>
              <a:bodyPr/>
              <a:lstStyle/>
              <a:p>
                <a:endParaRPr lang="en-AU"/>
              </a:p>
            </p:txBody>
          </p:sp>
          <p:sp>
            <p:nvSpPr>
              <p:cNvPr id="5828" name="Freeform 708"/>
              <p:cNvSpPr>
                <a:spLocks/>
              </p:cNvSpPr>
              <p:nvPr/>
            </p:nvSpPr>
            <p:spPr bwMode="auto">
              <a:xfrm>
                <a:off x="834" y="3170"/>
                <a:ext cx="60" cy="61"/>
              </a:xfrm>
              <a:custGeom>
                <a:avLst/>
                <a:gdLst>
                  <a:gd name="T0" fmla="*/ 121 w 121"/>
                  <a:gd name="T1" fmla="*/ 67 h 123"/>
                  <a:gd name="T2" fmla="*/ 121 w 121"/>
                  <a:gd name="T3" fmla="*/ 123 h 123"/>
                  <a:gd name="T4" fmla="*/ 82 w 121"/>
                  <a:gd name="T5" fmla="*/ 102 h 123"/>
                  <a:gd name="T6" fmla="*/ 82 w 121"/>
                  <a:gd name="T7" fmla="*/ 90 h 123"/>
                  <a:gd name="T8" fmla="*/ 75 w 121"/>
                  <a:gd name="T9" fmla="*/ 85 h 123"/>
                  <a:gd name="T10" fmla="*/ 73 w 121"/>
                  <a:gd name="T11" fmla="*/ 85 h 123"/>
                  <a:gd name="T12" fmla="*/ 73 w 121"/>
                  <a:gd name="T13" fmla="*/ 85 h 123"/>
                  <a:gd name="T14" fmla="*/ 71 w 121"/>
                  <a:gd name="T15" fmla="*/ 86 h 123"/>
                  <a:gd name="T16" fmla="*/ 71 w 121"/>
                  <a:gd name="T17" fmla="*/ 94 h 123"/>
                  <a:gd name="T18" fmla="*/ 44 w 121"/>
                  <a:gd name="T19" fmla="*/ 79 h 123"/>
                  <a:gd name="T20" fmla="*/ 44 w 121"/>
                  <a:gd name="T21" fmla="*/ 77 h 123"/>
                  <a:gd name="T22" fmla="*/ 44 w 121"/>
                  <a:gd name="T23" fmla="*/ 65 h 123"/>
                  <a:gd name="T24" fmla="*/ 35 w 121"/>
                  <a:gd name="T25" fmla="*/ 61 h 123"/>
                  <a:gd name="T26" fmla="*/ 33 w 121"/>
                  <a:gd name="T27" fmla="*/ 61 h 123"/>
                  <a:gd name="T28" fmla="*/ 33 w 121"/>
                  <a:gd name="T29" fmla="*/ 63 h 123"/>
                  <a:gd name="T30" fmla="*/ 33 w 121"/>
                  <a:gd name="T31" fmla="*/ 73 h 123"/>
                  <a:gd name="T32" fmla="*/ 0 w 121"/>
                  <a:gd name="T33" fmla="*/ 52 h 123"/>
                  <a:gd name="T34" fmla="*/ 0 w 121"/>
                  <a:gd name="T35" fmla="*/ 0 h 123"/>
                  <a:gd name="T36" fmla="*/ 119 w 121"/>
                  <a:gd name="T37" fmla="*/ 65 h 123"/>
                  <a:gd name="T38" fmla="*/ 121 w 121"/>
                  <a:gd name="T39" fmla="*/ 6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23">
                    <a:moveTo>
                      <a:pt x="121" y="67"/>
                    </a:moveTo>
                    <a:lnTo>
                      <a:pt x="121" y="123"/>
                    </a:lnTo>
                    <a:lnTo>
                      <a:pt x="82" y="102"/>
                    </a:lnTo>
                    <a:lnTo>
                      <a:pt x="82" y="90"/>
                    </a:lnTo>
                    <a:lnTo>
                      <a:pt x="75" y="85"/>
                    </a:lnTo>
                    <a:lnTo>
                      <a:pt x="73" y="85"/>
                    </a:lnTo>
                    <a:lnTo>
                      <a:pt x="73" y="85"/>
                    </a:lnTo>
                    <a:lnTo>
                      <a:pt x="71" y="86"/>
                    </a:lnTo>
                    <a:lnTo>
                      <a:pt x="71" y="94"/>
                    </a:lnTo>
                    <a:lnTo>
                      <a:pt x="44" y="79"/>
                    </a:lnTo>
                    <a:lnTo>
                      <a:pt x="44" y="77"/>
                    </a:lnTo>
                    <a:lnTo>
                      <a:pt x="44" y="65"/>
                    </a:lnTo>
                    <a:lnTo>
                      <a:pt x="35" y="61"/>
                    </a:lnTo>
                    <a:lnTo>
                      <a:pt x="33" y="61"/>
                    </a:lnTo>
                    <a:lnTo>
                      <a:pt x="33" y="63"/>
                    </a:lnTo>
                    <a:lnTo>
                      <a:pt x="33" y="73"/>
                    </a:lnTo>
                    <a:lnTo>
                      <a:pt x="0" y="52"/>
                    </a:lnTo>
                    <a:lnTo>
                      <a:pt x="0" y="0"/>
                    </a:lnTo>
                    <a:lnTo>
                      <a:pt x="119" y="65"/>
                    </a:lnTo>
                    <a:lnTo>
                      <a:pt x="121" y="67"/>
                    </a:lnTo>
                    <a:close/>
                  </a:path>
                </a:pathLst>
              </a:custGeom>
              <a:solidFill>
                <a:srgbClr val="D9D9D9"/>
              </a:solidFill>
              <a:ln w="1588">
                <a:solidFill>
                  <a:srgbClr val="000000"/>
                </a:solidFill>
                <a:prstDash val="solid"/>
                <a:round/>
                <a:headEnd/>
                <a:tailEnd/>
              </a:ln>
            </p:spPr>
            <p:txBody>
              <a:bodyPr/>
              <a:lstStyle/>
              <a:p>
                <a:endParaRPr lang="en-AU"/>
              </a:p>
            </p:txBody>
          </p:sp>
          <p:sp>
            <p:nvSpPr>
              <p:cNvPr id="5829" name="Freeform 709"/>
              <p:cNvSpPr>
                <a:spLocks/>
              </p:cNvSpPr>
              <p:nvPr/>
            </p:nvSpPr>
            <p:spPr bwMode="auto">
              <a:xfrm>
                <a:off x="609" y="3170"/>
                <a:ext cx="23" cy="1"/>
              </a:xfrm>
              <a:custGeom>
                <a:avLst/>
                <a:gdLst>
                  <a:gd name="T0" fmla="*/ 15 w 46"/>
                  <a:gd name="T1" fmla="*/ 2 h 2"/>
                  <a:gd name="T2" fmla="*/ 0 w 46"/>
                  <a:gd name="T3" fmla="*/ 2 h 2"/>
                  <a:gd name="T4" fmla="*/ 0 w 46"/>
                  <a:gd name="T5" fmla="*/ 0 h 2"/>
                  <a:gd name="T6" fmla="*/ 46 w 46"/>
                  <a:gd name="T7" fmla="*/ 2 h 2"/>
                  <a:gd name="T8" fmla="*/ 15 w 46"/>
                  <a:gd name="T9" fmla="*/ 2 h 2"/>
                </a:gdLst>
                <a:ahLst/>
                <a:cxnLst>
                  <a:cxn ang="0">
                    <a:pos x="T0" y="T1"/>
                  </a:cxn>
                  <a:cxn ang="0">
                    <a:pos x="T2" y="T3"/>
                  </a:cxn>
                  <a:cxn ang="0">
                    <a:pos x="T4" y="T5"/>
                  </a:cxn>
                  <a:cxn ang="0">
                    <a:pos x="T6" y="T7"/>
                  </a:cxn>
                  <a:cxn ang="0">
                    <a:pos x="T8" y="T9"/>
                  </a:cxn>
                </a:cxnLst>
                <a:rect l="0" t="0" r="r" b="b"/>
                <a:pathLst>
                  <a:path w="46" h="2">
                    <a:moveTo>
                      <a:pt x="15" y="2"/>
                    </a:moveTo>
                    <a:lnTo>
                      <a:pt x="0" y="2"/>
                    </a:lnTo>
                    <a:lnTo>
                      <a:pt x="0" y="0"/>
                    </a:lnTo>
                    <a:lnTo>
                      <a:pt x="46" y="2"/>
                    </a:lnTo>
                    <a:lnTo>
                      <a:pt x="15" y="2"/>
                    </a:lnTo>
                    <a:close/>
                  </a:path>
                </a:pathLst>
              </a:custGeom>
              <a:solidFill>
                <a:srgbClr val="FFFFFF"/>
              </a:solidFill>
              <a:ln w="1588">
                <a:solidFill>
                  <a:srgbClr val="000000"/>
                </a:solidFill>
                <a:prstDash val="solid"/>
                <a:round/>
                <a:headEnd/>
                <a:tailEnd/>
              </a:ln>
            </p:spPr>
            <p:txBody>
              <a:bodyPr/>
              <a:lstStyle/>
              <a:p>
                <a:endParaRPr lang="en-AU"/>
              </a:p>
            </p:txBody>
          </p:sp>
          <p:sp>
            <p:nvSpPr>
              <p:cNvPr id="5830" name="Freeform 710"/>
              <p:cNvSpPr>
                <a:spLocks/>
              </p:cNvSpPr>
              <p:nvPr/>
            </p:nvSpPr>
            <p:spPr bwMode="auto">
              <a:xfrm>
                <a:off x="792" y="3172"/>
                <a:ext cx="10" cy="7"/>
              </a:xfrm>
              <a:custGeom>
                <a:avLst/>
                <a:gdLst>
                  <a:gd name="T0" fmla="*/ 0 w 21"/>
                  <a:gd name="T1" fmla="*/ 2 h 13"/>
                  <a:gd name="T2" fmla="*/ 0 w 21"/>
                  <a:gd name="T3" fmla="*/ 0 h 13"/>
                  <a:gd name="T4" fmla="*/ 21 w 21"/>
                  <a:gd name="T5" fmla="*/ 13 h 13"/>
                  <a:gd name="T6" fmla="*/ 0 w 21"/>
                  <a:gd name="T7" fmla="*/ 2 h 13"/>
                </a:gdLst>
                <a:ahLst/>
                <a:cxnLst>
                  <a:cxn ang="0">
                    <a:pos x="T0" y="T1"/>
                  </a:cxn>
                  <a:cxn ang="0">
                    <a:pos x="T2" y="T3"/>
                  </a:cxn>
                  <a:cxn ang="0">
                    <a:pos x="T4" y="T5"/>
                  </a:cxn>
                  <a:cxn ang="0">
                    <a:pos x="T6" y="T7"/>
                  </a:cxn>
                </a:cxnLst>
                <a:rect l="0" t="0" r="r" b="b"/>
                <a:pathLst>
                  <a:path w="21" h="13">
                    <a:moveTo>
                      <a:pt x="0" y="2"/>
                    </a:moveTo>
                    <a:lnTo>
                      <a:pt x="0" y="0"/>
                    </a:lnTo>
                    <a:lnTo>
                      <a:pt x="21" y="13"/>
                    </a:lnTo>
                    <a:lnTo>
                      <a:pt x="0" y="2"/>
                    </a:lnTo>
                    <a:close/>
                  </a:path>
                </a:pathLst>
              </a:custGeom>
              <a:solidFill>
                <a:srgbClr val="00FF00"/>
              </a:solidFill>
              <a:ln w="1588">
                <a:solidFill>
                  <a:srgbClr val="000000"/>
                </a:solidFill>
                <a:prstDash val="solid"/>
                <a:round/>
                <a:headEnd/>
                <a:tailEnd/>
              </a:ln>
            </p:spPr>
            <p:txBody>
              <a:bodyPr/>
              <a:lstStyle/>
              <a:p>
                <a:endParaRPr lang="en-AU"/>
              </a:p>
            </p:txBody>
          </p:sp>
          <p:sp>
            <p:nvSpPr>
              <p:cNvPr id="5831" name="Freeform 711"/>
              <p:cNvSpPr>
                <a:spLocks/>
              </p:cNvSpPr>
              <p:nvPr/>
            </p:nvSpPr>
            <p:spPr bwMode="auto">
              <a:xfrm>
                <a:off x="804" y="3174"/>
                <a:ext cx="2" cy="16"/>
              </a:xfrm>
              <a:custGeom>
                <a:avLst/>
                <a:gdLst>
                  <a:gd name="T0" fmla="*/ 4 w 4"/>
                  <a:gd name="T1" fmla="*/ 2 h 30"/>
                  <a:gd name="T2" fmla="*/ 4 w 4"/>
                  <a:gd name="T3" fmla="*/ 15 h 30"/>
                  <a:gd name="T4" fmla="*/ 0 w 4"/>
                  <a:gd name="T5" fmla="*/ 17 h 30"/>
                  <a:gd name="T6" fmla="*/ 4 w 4"/>
                  <a:gd name="T7" fmla="*/ 21 h 30"/>
                  <a:gd name="T8" fmla="*/ 4 w 4"/>
                  <a:gd name="T9" fmla="*/ 30 h 30"/>
                  <a:gd name="T10" fmla="*/ 0 w 4"/>
                  <a:gd name="T11" fmla="*/ 30 h 30"/>
                  <a:gd name="T12" fmla="*/ 0 w 4"/>
                  <a:gd name="T13" fmla="*/ 28 h 30"/>
                  <a:gd name="T14" fmla="*/ 0 w 4"/>
                  <a:gd name="T15" fmla="*/ 0 h 30"/>
                  <a:gd name="T16" fmla="*/ 0 w 4"/>
                  <a:gd name="T17" fmla="*/ 0 h 30"/>
                  <a:gd name="T18" fmla="*/ 4 w 4"/>
                  <a:gd name="T1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0">
                    <a:moveTo>
                      <a:pt x="4" y="2"/>
                    </a:moveTo>
                    <a:lnTo>
                      <a:pt x="4" y="15"/>
                    </a:lnTo>
                    <a:lnTo>
                      <a:pt x="0" y="17"/>
                    </a:lnTo>
                    <a:lnTo>
                      <a:pt x="4" y="21"/>
                    </a:lnTo>
                    <a:lnTo>
                      <a:pt x="4" y="30"/>
                    </a:lnTo>
                    <a:lnTo>
                      <a:pt x="0" y="30"/>
                    </a:lnTo>
                    <a:lnTo>
                      <a:pt x="0" y="28"/>
                    </a:lnTo>
                    <a:lnTo>
                      <a:pt x="0" y="0"/>
                    </a:lnTo>
                    <a:lnTo>
                      <a:pt x="0" y="0"/>
                    </a:lnTo>
                    <a:lnTo>
                      <a:pt x="4" y="2"/>
                    </a:lnTo>
                    <a:close/>
                  </a:path>
                </a:pathLst>
              </a:custGeom>
              <a:solidFill>
                <a:srgbClr val="FFFF00"/>
              </a:solidFill>
              <a:ln w="1588">
                <a:solidFill>
                  <a:srgbClr val="000000"/>
                </a:solidFill>
                <a:prstDash val="solid"/>
                <a:round/>
                <a:headEnd/>
                <a:tailEnd/>
              </a:ln>
            </p:spPr>
            <p:txBody>
              <a:bodyPr/>
              <a:lstStyle/>
              <a:p>
                <a:endParaRPr lang="en-AU"/>
              </a:p>
            </p:txBody>
          </p:sp>
          <p:sp>
            <p:nvSpPr>
              <p:cNvPr id="5832" name="Freeform 712"/>
              <p:cNvSpPr>
                <a:spLocks/>
              </p:cNvSpPr>
              <p:nvPr/>
            </p:nvSpPr>
            <p:spPr bwMode="auto">
              <a:xfrm>
                <a:off x="808" y="3183"/>
                <a:ext cx="11" cy="8"/>
              </a:xfrm>
              <a:custGeom>
                <a:avLst/>
                <a:gdLst>
                  <a:gd name="T0" fmla="*/ 23 w 23"/>
                  <a:gd name="T1" fmla="*/ 13 h 15"/>
                  <a:gd name="T2" fmla="*/ 23 w 23"/>
                  <a:gd name="T3" fmla="*/ 15 h 15"/>
                  <a:gd name="T4" fmla="*/ 0 w 23"/>
                  <a:gd name="T5" fmla="*/ 2 h 15"/>
                  <a:gd name="T6" fmla="*/ 0 w 23"/>
                  <a:gd name="T7" fmla="*/ 0 h 15"/>
                  <a:gd name="T8" fmla="*/ 23 w 23"/>
                  <a:gd name="T9" fmla="*/ 13 h 15"/>
                  <a:gd name="T10" fmla="*/ 23 w 23"/>
                  <a:gd name="T11" fmla="*/ 13 h 15"/>
                </a:gdLst>
                <a:ahLst/>
                <a:cxnLst>
                  <a:cxn ang="0">
                    <a:pos x="T0" y="T1"/>
                  </a:cxn>
                  <a:cxn ang="0">
                    <a:pos x="T2" y="T3"/>
                  </a:cxn>
                  <a:cxn ang="0">
                    <a:pos x="T4" y="T5"/>
                  </a:cxn>
                  <a:cxn ang="0">
                    <a:pos x="T6" y="T7"/>
                  </a:cxn>
                  <a:cxn ang="0">
                    <a:pos x="T8" y="T9"/>
                  </a:cxn>
                  <a:cxn ang="0">
                    <a:pos x="T10" y="T11"/>
                  </a:cxn>
                </a:cxnLst>
                <a:rect l="0" t="0" r="r" b="b"/>
                <a:pathLst>
                  <a:path w="23" h="15">
                    <a:moveTo>
                      <a:pt x="23" y="13"/>
                    </a:moveTo>
                    <a:lnTo>
                      <a:pt x="23" y="15"/>
                    </a:lnTo>
                    <a:lnTo>
                      <a:pt x="0" y="2"/>
                    </a:lnTo>
                    <a:lnTo>
                      <a:pt x="0" y="0"/>
                    </a:lnTo>
                    <a:lnTo>
                      <a:pt x="23" y="13"/>
                    </a:lnTo>
                    <a:lnTo>
                      <a:pt x="23" y="13"/>
                    </a:lnTo>
                    <a:close/>
                  </a:path>
                </a:pathLst>
              </a:custGeom>
              <a:solidFill>
                <a:srgbClr val="00FF00"/>
              </a:solidFill>
              <a:ln w="1588">
                <a:solidFill>
                  <a:srgbClr val="000000"/>
                </a:solidFill>
                <a:prstDash val="solid"/>
                <a:round/>
                <a:headEnd/>
                <a:tailEnd/>
              </a:ln>
            </p:spPr>
            <p:txBody>
              <a:bodyPr/>
              <a:lstStyle/>
              <a:p>
                <a:endParaRPr lang="en-AU"/>
              </a:p>
            </p:txBody>
          </p:sp>
          <p:sp>
            <p:nvSpPr>
              <p:cNvPr id="5833" name="Freeform 713"/>
              <p:cNvSpPr>
                <a:spLocks/>
              </p:cNvSpPr>
              <p:nvPr/>
            </p:nvSpPr>
            <p:spPr bwMode="auto">
              <a:xfrm>
                <a:off x="821" y="3185"/>
                <a:ext cx="2" cy="15"/>
              </a:xfrm>
              <a:custGeom>
                <a:avLst/>
                <a:gdLst>
                  <a:gd name="T0" fmla="*/ 4 w 4"/>
                  <a:gd name="T1" fmla="*/ 30 h 30"/>
                  <a:gd name="T2" fmla="*/ 2 w 4"/>
                  <a:gd name="T3" fmla="*/ 30 h 30"/>
                  <a:gd name="T4" fmla="*/ 0 w 4"/>
                  <a:gd name="T5" fmla="*/ 29 h 30"/>
                  <a:gd name="T6" fmla="*/ 0 w 4"/>
                  <a:gd name="T7" fmla="*/ 0 h 30"/>
                  <a:gd name="T8" fmla="*/ 4 w 4"/>
                  <a:gd name="T9" fmla="*/ 2 h 30"/>
                  <a:gd name="T10" fmla="*/ 4 w 4"/>
                  <a:gd name="T11" fmla="*/ 30 h 30"/>
                </a:gdLst>
                <a:ahLst/>
                <a:cxnLst>
                  <a:cxn ang="0">
                    <a:pos x="T0" y="T1"/>
                  </a:cxn>
                  <a:cxn ang="0">
                    <a:pos x="T2" y="T3"/>
                  </a:cxn>
                  <a:cxn ang="0">
                    <a:pos x="T4" y="T5"/>
                  </a:cxn>
                  <a:cxn ang="0">
                    <a:pos x="T6" y="T7"/>
                  </a:cxn>
                  <a:cxn ang="0">
                    <a:pos x="T8" y="T9"/>
                  </a:cxn>
                  <a:cxn ang="0">
                    <a:pos x="T10" y="T11"/>
                  </a:cxn>
                </a:cxnLst>
                <a:rect l="0" t="0" r="r" b="b"/>
                <a:pathLst>
                  <a:path w="4" h="30">
                    <a:moveTo>
                      <a:pt x="4" y="30"/>
                    </a:moveTo>
                    <a:lnTo>
                      <a:pt x="2" y="30"/>
                    </a:lnTo>
                    <a:lnTo>
                      <a:pt x="0" y="29"/>
                    </a:lnTo>
                    <a:lnTo>
                      <a:pt x="0" y="0"/>
                    </a:lnTo>
                    <a:lnTo>
                      <a:pt x="4" y="2"/>
                    </a:lnTo>
                    <a:lnTo>
                      <a:pt x="4" y="30"/>
                    </a:lnTo>
                    <a:close/>
                  </a:path>
                </a:pathLst>
              </a:custGeom>
              <a:solidFill>
                <a:srgbClr val="FFFF00"/>
              </a:solidFill>
              <a:ln w="1588">
                <a:solidFill>
                  <a:srgbClr val="000000"/>
                </a:solidFill>
                <a:prstDash val="solid"/>
                <a:round/>
                <a:headEnd/>
                <a:tailEnd/>
              </a:ln>
            </p:spPr>
            <p:txBody>
              <a:bodyPr/>
              <a:lstStyle/>
              <a:p>
                <a:endParaRPr lang="en-AU"/>
              </a:p>
            </p:txBody>
          </p:sp>
          <p:sp>
            <p:nvSpPr>
              <p:cNvPr id="5834" name="Freeform 714"/>
              <p:cNvSpPr>
                <a:spLocks/>
              </p:cNvSpPr>
              <p:nvPr/>
            </p:nvSpPr>
            <p:spPr bwMode="auto">
              <a:xfrm>
                <a:off x="825" y="3194"/>
                <a:ext cx="25" cy="15"/>
              </a:xfrm>
              <a:custGeom>
                <a:avLst/>
                <a:gdLst>
                  <a:gd name="T0" fmla="*/ 50 w 50"/>
                  <a:gd name="T1" fmla="*/ 29 h 31"/>
                  <a:gd name="T2" fmla="*/ 50 w 50"/>
                  <a:gd name="T3" fmla="*/ 31 h 31"/>
                  <a:gd name="T4" fmla="*/ 0 w 50"/>
                  <a:gd name="T5" fmla="*/ 0 h 31"/>
                  <a:gd name="T6" fmla="*/ 0 w 50"/>
                  <a:gd name="T7" fmla="*/ 2 h 31"/>
                  <a:gd name="T8" fmla="*/ 0 w 50"/>
                  <a:gd name="T9" fmla="*/ 0 h 31"/>
                  <a:gd name="T10" fmla="*/ 10 w 50"/>
                  <a:gd name="T11" fmla="*/ 4 h 31"/>
                  <a:gd name="T12" fmla="*/ 50 w 50"/>
                  <a:gd name="T13" fmla="*/ 29 h 31"/>
                </a:gdLst>
                <a:ahLst/>
                <a:cxnLst>
                  <a:cxn ang="0">
                    <a:pos x="T0" y="T1"/>
                  </a:cxn>
                  <a:cxn ang="0">
                    <a:pos x="T2" y="T3"/>
                  </a:cxn>
                  <a:cxn ang="0">
                    <a:pos x="T4" y="T5"/>
                  </a:cxn>
                  <a:cxn ang="0">
                    <a:pos x="T6" y="T7"/>
                  </a:cxn>
                  <a:cxn ang="0">
                    <a:pos x="T8" y="T9"/>
                  </a:cxn>
                  <a:cxn ang="0">
                    <a:pos x="T10" y="T11"/>
                  </a:cxn>
                  <a:cxn ang="0">
                    <a:pos x="T12" y="T13"/>
                  </a:cxn>
                </a:cxnLst>
                <a:rect l="0" t="0" r="r" b="b"/>
                <a:pathLst>
                  <a:path w="50" h="31">
                    <a:moveTo>
                      <a:pt x="50" y="29"/>
                    </a:moveTo>
                    <a:lnTo>
                      <a:pt x="50" y="31"/>
                    </a:lnTo>
                    <a:lnTo>
                      <a:pt x="0" y="0"/>
                    </a:lnTo>
                    <a:lnTo>
                      <a:pt x="0" y="2"/>
                    </a:lnTo>
                    <a:lnTo>
                      <a:pt x="0" y="0"/>
                    </a:lnTo>
                    <a:lnTo>
                      <a:pt x="10" y="4"/>
                    </a:lnTo>
                    <a:lnTo>
                      <a:pt x="50" y="29"/>
                    </a:lnTo>
                    <a:close/>
                  </a:path>
                </a:pathLst>
              </a:custGeom>
              <a:solidFill>
                <a:srgbClr val="00FF00"/>
              </a:solidFill>
              <a:ln w="1588">
                <a:solidFill>
                  <a:srgbClr val="000000"/>
                </a:solidFill>
                <a:prstDash val="solid"/>
                <a:round/>
                <a:headEnd/>
                <a:tailEnd/>
              </a:ln>
            </p:spPr>
            <p:txBody>
              <a:bodyPr/>
              <a:lstStyle/>
              <a:p>
                <a:endParaRPr lang="en-AU"/>
              </a:p>
            </p:txBody>
          </p:sp>
          <p:sp>
            <p:nvSpPr>
              <p:cNvPr id="5835" name="Freeform 715"/>
              <p:cNvSpPr>
                <a:spLocks/>
              </p:cNvSpPr>
              <p:nvPr/>
            </p:nvSpPr>
            <p:spPr bwMode="auto">
              <a:xfrm>
                <a:off x="1201" y="3196"/>
                <a:ext cx="9" cy="43"/>
              </a:xfrm>
              <a:custGeom>
                <a:avLst/>
                <a:gdLst>
                  <a:gd name="T0" fmla="*/ 19 w 19"/>
                  <a:gd name="T1" fmla="*/ 84 h 84"/>
                  <a:gd name="T2" fmla="*/ 0 w 19"/>
                  <a:gd name="T3" fmla="*/ 77 h 84"/>
                  <a:gd name="T4" fmla="*/ 0 w 19"/>
                  <a:gd name="T5" fmla="*/ 7 h 84"/>
                  <a:gd name="T6" fmla="*/ 0 w 19"/>
                  <a:gd name="T7" fmla="*/ 6 h 84"/>
                  <a:gd name="T8" fmla="*/ 0 w 19"/>
                  <a:gd name="T9" fmla="*/ 6 h 84"/>
                  <a:gd name="T10" fmla="*/ 19 w 19"/>
                  <a:gd name="T11" fmla="*/ 0 h 84"/>
                  <a:gd name="T12" fmla="*/ 19 w 19"/>
                  <a:gd name="T13" fmla="*/ 0 h 84"/>
                  <a:gd name="T14" fmla="*/ 19 w 19"/>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4">
                    <a:moveTo>
                      <a:pt x="19" y="84"/>
                    </a:moveTo>
                    <a:lnTo>
                      <a:pt x="0" y="77"/>
                    </a:lnTo>
                    <a:lnTo>
                      <a:pt x="0" y="7"/>
                    </a:lnTo>
                    <a:lnTo>
                      <a:pt x="0" y="6"/>
                    </a:lnTo>
                    <a:lnTo>
                      <a:pt x="0" y="6"/>
                    </a:lnTo>
                    <a:lnTo>
                      <a:pt x="19" y="0"/>
                    </a:lnTo>
                    <a:lnTo>
                      <a:pt x="19" y="0"/>
                    </a:lnTo>
                    <a:lnTo>
                      <a:pt x="19" y="84"/>
                    </a:lnTo>
                    <a:close/>
                  </a:path>
                </a:pathLst>
              </a:custGeom>
              <a:solidFill>
                <a:srgbClr val="ABABAB"/>
              </a:solidFill>
              <a:ln w="1588">
                <a:solidFill>
                  <a:srgbClr val="000000"/>
                </a:solidFill>
                <a:prstDash val="solid"/>
                <a:round/>
                <a:headEnd/>
                <a:tailEnd/>
              </a:ln>
            </p:spPr>
            <p:txBody>
              <a:bodyPr/>
              <a:lstStyle/>
              <a:p>
                <a:endParaRPr lang="en-AU"/>
              </a:p>
            </p:txBody>
          </p:sp>
          <p:sp>
            <p:nvSpPr>
              <p:cNvPr id="5836" name="Freeform 716"/>
              <p:cNvSpPr>
                <a:spLocks/>
              </p:cNvSpPr>
              <p:nvPr/>
            </p:nvSpPr>
            <p:spPr bwMode="auto">
              <a:xfrm>
                <a:off x="1140" y="3199"/>
                <a:ext cx="68" cy="59"/>
              </a:xfrm>
              <a:custGeom>
                <a:avLst/>
                <a:gdLst>
                  <a:gd name="T0" fmla="*/ 119 w 138"/>
                  <a:gd name="T1" fmla="*/ 71 h 117"/>
                  <a:gd name="T2" fmla="*/ 121 w 138"/>
                  <a:gd name="T3" fmla="*/ 73 h 117"/>
                  <a:gd name="T4" fmla="*/ 138 w 138"/>
                  <a:gd name="T5" fmla="*/ 82 h 117"/>
                  <a:gd name="T6" fmla="*/ 2 w 138"/>
                  <a:gd name="T7" fmla="*/ 117 h 117"/>
                  <a:gd name="T8" fmla="*/ 0 w 138"/>
                  <a:gd name="T9" fmla="*/ 28 h 117"/>
                  <a:gd name="T10" fmla="*/ 115 w 138"/>
                  <a:gd name="T11" fmla="*/ 0 h 117"/>
                  <a:gd name="T12" fmla="*/ 119 w 138"/>
                  <a:gd name="T13" fmla="*/ 0 h 117"/>
                  <a:gd name="T14" fmla="*/ 119 w 138"/>
                  <a:gd name="T15" fmla="*/ 71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117">
                    <a:moveTo>
                      <a:pt x="119" y="71"/>
                    </a:moveTo>
                    <a:lnTo>
                      <a:pt x="121" y="73"/>
                    </a:lnTo>
                    <a:lnTo>
                      <a:pt x="138" y="82"/>
                    </a:lnTo>
                    <a:lnTo>
                      <a:pt x="2" y="117"/>
                    </a:lnTo>
                    <a:lnTo>
                      <a:pt x="0" y="28"/>
                    </a:lnTo>
                    <a:lnTo>
                      <a:pt x="115" y="0"/>
                    </a:lnTo>
                    <a:lnTo>
                      <a:pt x="119" y="0"/>
                    </a:lnTo>
                    <a:lnTo>
                      <a:pt x="119" y="71"/>
                    </a:lnTo>
                    <a:close/>
                  </a:path>
                </a:pathLst>
              </a:custGeom>
              <a:solidFill>
                <a:srgbClr val="595959"/>
              </a:solidFill>
              <a:ln w="1588">
                <a:solidFill>
                  <a:srgbClr val="000000"/>
                </a:solidFill>
                <a:prstDash val="solid"/>
                <a:round/>
                <a:headEnd/>
                <a:tailEnd/>
              </a:ln>
            </p:spPr>
            <p:txBody>
              <a:bodyPr/>
              <a:lstStyle/>
              <a:p>
                <a:endParaRPr lang="en-AU"/>
              </a:p>
            </p:txBody>
          </p:sp>
          <p:sp>
            <p:nvSpPr>
              <p:cNvPr id="5837" name="Freeform 717"/>
              <p:cNvSpPr>
                <a:spLocks/>
              </p:cNvSpPr>
              <p:nvPr/>
            </p:nvSpPr>
            <p:spPr bwMode="auto">
              <a:xfrm>
                <a:off x="852" y="3202"/>
                <a:ext cx="2" cy="17"/>
              </a:xfrm>
              <a:custGeom>
                <a:avLst/>
                <a:gdLst>
                  <a:gd name="T0" fmla="*/ 3 w 3"/>
                  <a:gd name="T1" fmla="*/ 35 h 35"/>
                  <a:gd name="T2" fmla="*/ 0 w 3"/>
                  <a:gd name="T3" fmla="*/ 33 h 35"/>
                  <a:gd name="T4" fmla="*/ 0 w 3"/>
                  <a:gd name="T5" fmla="*/ 0 h 35"/>
                  <a:gd name="T6" fmla="*/ 3 w 3"/>
                  <a:gd name="T7" fmla="*/ 2 h 35"/>
                  <a:gd name="T8" fmla="*/ 3 w 3"/>
                  <a:gd name="T9" fmla="*/ 35 h 35"/>
                </a:gdLst>
                <a:ahLst/>
                <a:cxnLst>
                  <a:cxn ang="0">
                    <a:pos x="T0" y="T1"/>
                  </a:cxn>
                  <a:cxn ang="0">
                    <a:pos x="T2" y="T3"/>
                  </a:cxn>
                  <a:cxn ang="0">
                    <a:pos x="T4" y="T5"/>
                  </a:cxn>
                  <a:cxn ang="0">
                    <a:pos x="T6" y="T7"/>
                  </a:cxn>
                  <a:cxn ang="0">
                    <a:pos x="T8" y="T9"/>
                  </a:cxn>
                </a:cxnLst>
                <a:rect l="0" t="0" r="r" b="b"/>
                <a:pathLst>
                  <a:path w="3" h="35">
                    <a:moveTo>
                      <a:pt x="3" y="35"/>
                    </a:moveTo>
                    <a:lnTo>
                      <a:pt x="0" y="33"/>
                    </a:lnTo>
                    <a:lnTo>
                      <a:pt x="0" y="0"/>
                    </a:lnTo>
                    <a:lnTo>
                      <a:pt x="3" y="2"/>
                    </a:lnTo>
                    <a:lnTo>
                      <a:pt x="3" y="35"/>
                    </a:lnTo>
                    <a:close/>
                  </a:path>
                </a:pathLst>
              </a:custGeom>
              <a:solidFill>
                <a:srgbClr val="FFFF00"/>
              </a:solidFill>
              <a:ln w="1588">
                <a:solidFill>
                  <a:srgbClr val="000000"/>
                </a:solidFill>
                <a:prstDash val="solid"/>
                <a:round/>
                <a:headEnd/>
                <a:tailEnd/>
              </a:ln>
            </p:spPr>
            <p:txBody>
              <a:bodyPr/>
              <a:lstStyle/>
              <a:p>
                <a:endParaRPr lang="en-AU"/>
              </a:p>
            </p:txBody>
          </p:sp>
          <p:sp>
            <p:nvSpPr>
              <p:cNvPr id="5838" name="Freeform 718"/>
              <p:cNvSpPr>
                <a:spLocks/>
              </p:cNvSpPr>
              <p:nvPr/>
            </p:nvSpPr>
            <p:spPr bwMode="auto">
              <a:xfrm>
                <a:off x="896" y="3204"/>
                <a:ext cx="7" cy="33"/>
              </a:xfrm>
              <a:custGeom>
                <a:avLst/>
                <a:gdLst>
                  <a:gd name="T0" fmla="*/ 15 w 15"/>
                  <a:gd name="T1" fmla="*/ 10 h 65"/>
                  <a:gd name="T2" fmla="*/ 15 w 15"/>
                  <a:gd name="T3" fmla="*/ 65 h 65"/>
                  <a:gd name="T4" fmla="*/ 1 w 15"/>
                  <a:gd name="T5" fmla="*/ 58 h 65"/>
                  <a:gd name="T6" fmla="*/ 0 w 15"/>
                  <a:gd name="T7" fmla="*/ 56 h 65"/>
                  <a:gd name="T8" fmla="*/ 0 w 15"/>
                  <a:gd name="T9" fmla="*/ 0 h 65"/>
                  <a:gd name="T10" fmla="*/ 13 w 15"/>
                  <a:gd name="T11" fmla="*/ 8 h 65"/>
                  <a:gd name="T12" fmla="*/ 15 w 15"/>
                  <a:gd name="T13" fmla="*/ 10 h 65"/>
                </a:gdLst>
                <a:ahLst/>
                <a:cxnLst>
                  <a:cxn ang="0">
                    <a:pos x="T0" y="T1"/>
                  </a:cxn>
                  <a:cxn ang="0">
                    <a:pos x="T2" y="T3"/>
                  </a:cxn>
                  <a:cxn ang="0">
                    <a:pos x="T4" y="T5"/>
                  </a:cxn>
                  <a:cxn ang="0">
                    <a:pos x="T6" y="T7"/>
                  </a:cxn>
                  <a:cxn ang="0">
                    <a:pos x="T8" y="T9"/>
                  </a:cxn>
                  <a:cxn ang="0">
                    <a:pos x="T10" y="T11"/>
                  </a:cxn>
                  <a:cxn ang="0">
                    <a:pos x="T12" y="T13"/>
                  </a:cxn>
                </a:cxnLst>
                <a:rect l="0" t="0" r="r" b="b"/>
                <a:pathLst>
                  <a:path w="15" h="65">
                    <a:moveTo>
                      <a:pt x="15" y="10"/>
                    </a:moveTo>
                    <a:lnTo>
                      <a:pt x="15" y="65"/>
                    </a:lnTo>
                    <a:lnTo>
                      <a:pt x="1" y="58"/>
                    </a:lnTo>
                    <a:lnTo>
                      <a:pt x="0" y="56"/>
                    </a:lnTo>
                    <a:lnTo>
                      <a:pt x="0" y="0"/>
                    </a:lnTo>
                    <a:lnTo>
                      <a:pt x="13" y="8"/>
                    </a:lnTo>
                    <a:lnTo>
                      <a:pt x="15" y="10"/>
                    </a:lnTo>
                    <a:close/>
                  </a:path>
                </a:pathLst>
              </a:custGeom>
              <a:solidFill>
                <a:srgbClr val="595959"/>
              </a:solidFill>
              <a:ln w="1588">
                <a:solidFill>
                  <a:srgbClr val="000000"/>
                </a:solidFill>
                <a:prstDash val="solid"/>
                <a:round/>
                <a:headEnd/>
                <a:tailEnd/>
              </a:ln>
            </p:spPr>
            <p:txBody>
              <a:bodyPr/>
              <a:lstStyle/>
              <a:p>
                <a:endParaRPr lang="en-AU"/>
              </a:p>
            </p:txBody>
          </p:sp>
          <p:sp>
            <p:nvSpPr>
              <p:cNvPr id="5839" name="Freeform 719"/>
              <p:cNvSpPr>
                <a:spLocks/>
              </p:cNvSpPr>
              <p:nvPr/>
            </p:nvSpPr>
            <p:spPr bwMode="auto">
              <a:xfrm>
                <a:off x="905" y="3210"/>
                <a:ext cx="7" cy="32"/>
              </a:xfrm>
              <a:custGeom>
                <a:avLst/>
                <a:gdLst>
                  <a:gd name="T0" fmla="*/ 13 w 13"/>
                  <a:gd name="T1" fmla="*/ 65 h 65"/>
                  <a:gd name="T2" fmla="*/ 0 w 13"/>
                  <a:gd name="T3" fmla="*/ 55 h 65"/>
                  <a:gd name="T4" fmla="*/ 0 w 13"/>
                  <a:gd name="T5" fmla="*/ 0 h 65"/>
                  <a:gd name="T6" fmla="*/ 13 w 13"/>
                  <a:gd name="T7" fmla="*/ 7 h 65"/>
                  <a:gd name="T8" fmla="*/ 13 w 13"/>
                  <a:gd name="T9" fmla="*/ 65 h 65"/>
                </a:gdLst>
                <a:ahLst/>
                <a:cxnLst>
                  <a:cxn ang="0">
                    <a:pos x="T0" y="T1"/>
                  </a:cxn>
                  <a:cxn ang="0">
                    <a:pos x="T2" y="T3"/>
                  </a:cxn>
                  <a:cxn ang="0">
                    <a:pos x="T4" y="T5"/>
                  </a:cxn>
                  <a:cxn ang="0">
                    <a:pos x="T6" y="T7"/>
                  </a:cxn>
                  <a:cxn ang="0">
                    <a:pos x="T8" y="T9"/>
                  </a:cxn>
                </a:cxnLst>
                <a:rect l="0" t="0" r="r" b="b"/>
                <a:pathLst>
                  <a:path w="13" h="65">
                    <a:moveTo>
                      <a:pt x="13" y="65"/>
                    </a:moveTo>
                    <a:lnTo>
                      <a:pt x="0" y="55"/>
                    </a:lnTo>
                    <a:lnTo>
                      <a:pt x="0" y="0"/>
                    </a:lnTo>
                    <a:lnTo>
                      <a:pt x="13" y="7"/>
                    </a:lnTo>
                    <a:lnTo>
                      <a:pt x="13" y="65"/>
                    </a:lnTo>
                    <a:close/>
                  </a:path>
                </a:pathLst>
              </a:custGeom>
              <a:solidFill>
                <a:srgbClr val="D9D9D9"/>
              </a:solidFill>
              <a:ln w="1588">
                <a:solidFill>
                  <a:srgbClr val="000000"/>
                </a:solidFill>
                <a:prstDash val="solid"/>
                <a:round/>
                <a:headEnd/>
                <a:tailEnd/>
              </a:ln>
            </p:spPr>
            <p:txBody>
              <a:bodyPr/>
              <a:lstStyle/>
              <a:p>
                <a:endParaRPr lang="en-AU"/>
              </a:p>
            </p:txBody>
          </p:sp>
          <p:sp>
            <p:nvSpPr>
              <p:cNvPr id="5840" name="Freeform 720"/>
              <p:cNvSpPr>
                <a:spLocks/>
              </p:cNvSpPr>
              <p:nvPr/>
            </p:nvSpPr>
            <p:spPr bwMode="auto">
              <a:xfrm>
                <a:off x="856" y="3211"/>
                <a:ext cx="13" cy="9"/>
              </a:xfrm>
              <a:custGeom>
                <a:avLst/>
                <a:gdLst>
                  <a:gd name="T0" fmla="*/ 27 w 27"/>
                  <a:gd name="T1" fmla="*/ 19 h 19"/>
                  <a:gd name="T2" fmla="*/ 6 w 27"/>
                  <a:gd name="T3" fmla="*/ 7 h 19"/>
                  <a:gd name="T4" fmla="*/ 0 w 27"/>
                  <a:gd name="T5" fmla="*/ 2 h 19"/>
                  <a:gd name="T6" fmla="*/ 0 w 27"/>
                  <a:gd name="T7" fmla="*/ 0 h 19"/>
                  <a:gd name="T8" fmla="*/ 27 w 27"/>
                  <a:gd name="T9" fmla="*/ 15 h 19"/>
                  <a:gd name="T10" fmla="*/ 27 w 27"/>
                  <a:gd name="T11" fmla="*/ 19 h 19"/>
                </a:gdLst>
                <a:ahLst/>
                <a:cxnLst>
                  <a:cxn ang="0">
                    <a:pos x="T0" y="T1"/>
                  </a:cxn>
                  <a:cxn ang="0">
                    <a:pos x="T2" y="T3"/>
                  </a:cxn>
                  <a:cxn ang="0">
                    <a:pos x="T4" y="T5"/>
                  </a:cxn>
                  <a:cxn ang="0">
                    <a:pos x="T6" y="T7"/>
                  </a:cxn>
                  <a:cxn ang="0">
                    <a:pos x="T8" y="T9"/>
                  </a:cxn>
                  <a:cxn ang="0">
                    <a:pos x="T10" y="T11"/>
                  </a:cxn>
                </a:cxnLst>
                <a:rect l="0" t="0" r="r" b="b"/>
                <a:pathLst>
                  <a:path w="27" h="19">
                    <a:moveTo>
                      <a:pt x="27" y="19"/>
                    </a:moveTo>
                    <a:lnTo>
                      <a:pt x="6" y="7"/>
                    </a:lnTo>
                    <a:lnTo>
                      <a:pt x="0" y="2"/>
                    </a:lnTo>
                    <a:lnTo>
                      <a:pt x="0" y="0"/>
                    </a:lnTo>
                    <a:lnTo>
                      <a:pt x="27" y="15"/>
                    </a:lnTo>
                    <a:lnTo>
                      <a:pt x="27" y="19"/>
                    </a:lnTo>
                    <a:close/>
                  </a:path>
                </a:pathLst>
              </a:custGeom>
              <a:solidFill>
                <a:srgbClr val="00FF00"/>
              </a:solidFill>
              <a:ln w="1588">
                <a:solidFill>
                  <a:srgbClr val="000000"/>
                </a:solidFill>
                <a:prstDash val="solid"/>
                <a:round/>
                <a:headEnd/>
                <a:tailEnd/>
              </a:ln>
            </p:spPr>
            <p:txBody>
              <a:bodyPr/>
              <a:lstStyle/>
              <a:p>
                <a:endParaRPr lang="en-AU"/>
              </a:p>
            </p:txBody>
          </p:sp>
          <p:sp>
            <p:nvSpPr>
              <p:cNvPr id="5841" name="Freeform 721"/>
              <p:cNvSpPr>
                <a:spLocks/>
              </p:cNvSpPr>
              <p:nvPr/>
            </p:nvSpPr>
            <p:spPr bwMode="auto">
              <a:xfrm>
                <a:off x="1021" y="3214"/>
                <a:ext cx="117" cy="43"/>
              </a:xfrm>
              <a:custGeom>
                <a:avLst/>
                <a:gdLst>
                  <a:gd name="T0" fmla="*/ 233 w 233"/>
                  <a:gd name="T1" fmla="*/ 33 h 87"/>
                  <a:gd name="T2" fmla="*/ 12 w 233"/>
                  <a:gd name="T3" fmla="*/ 85 h 87"/>
                  <a:gd name="T4" fmla="*/ 2 w 233"/>
                  <a:gd name="T5" fmla="*/ 87 h 87"/>
                  <a:gd name="T6" fmla="*/ 0 w 233"/>
                  <a:gd name="T7" fmla="*/ 87 h 87"/>
                  <a:gd name="T8" fmla="*/ 0 w 233"/>
                  <a:gd name="T9" fmla="*/ 52 h 87"/>
                  <a:gd name="T10" fmla="*/ 230 w 233"/>
                  <a:gd name="T11" fmla="*/ 0 h 87"/>
                  <a:gd name="T12" fmla="*/ 233 w 233"/>
                  <a:gd name="T13" fmla="*/ 0 h 87"/>
                  <a:gd name="T14" fmla="*/ 233 w 233"/>
                  <a:gd name="T15" fmla="*/ 33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87">
                    <a:moveTo>
                      <a:pt x="233" y="33"/>
                    </a:moveTo>
                    <a:lnTo>
                      <a:pt x="12" y="85"/>
                    </a:lnTo>
                    <a:lnTo>
                      <a:pt x="2" y="87"/>
                    </a:lnTo>
                    <a:lnTo>
                      <a:pt x="0" y="87"/>
                    </a:lnTo>
                    <a:lnTo>
                      <a:pt x="0" y="52"/>
                    </a:lnTo>
                    <a:lnTo>
                      <a:pt x="230" y="0"/>
                    </a:lnTo>
                    <a:lnTo>
                      <a:pt x="233" y="0"/>
                    </a:lnTo>
                    <a:lnTo>
                      <a:pt x="233" y="33"/>
                    </a:lnTo>
                    <a:close/>
                  </a:path>
                </a:pathLst>
              </a:custGeom>
              <a:solidFill>
                <a:srgbClr val="595959"/>
              </a:solidFill>
              <a:ln w="1588">
                <a:solidFill>
                  <a:srgbClr val="000000"/>
                </a:solidFill>
                <a:prstDash val="solid"/>
                <a:round/>
                <a:headEnd/>
                <a:tailEnd/>
              </a:ln>
            </p:spPr>
            <p:txBody>
              <a:bodyPr/>
              <a:lstStyle/>
              <a:p>
                <a:endParaRPr lang="en-AU"/>
              </a:p>
            </p:txBody>
          </p:sp>
          <p:sp>
            <p:nvSpPr>
              <p:cNvPr id="5842" name="Rectangle 722"/>
              <p:cNvSpPr>
                <a:spLocks noChangeArrowheads="1"/>
              </p:cNvSpPr>
              <p:nvPr/>
            </p:nvSpPr>
            <p:spPr bwMode="auto">
              <a:xfrm>
                <a:off x="871" y="3215"/>
                <a:ext cx="1" cy="15"/>
              </a:xfrm>
              <a:prstGeom prst="rect">
                <a:avLst/>
              </a:prstGeom>
              <a:solidFill>
                <a:srgbClr val="FFFF00"/>
              </a:solidFill>
              <a:ln w="1588">
                <a:solidFill>
                  <a:srgbClr val="000000"/>
                </a:solidFill>
                <a:miter lim="800000"/>
                <a:headEnd/>
                <a:tailEnd/>
              </a:ln>
            </p:spPr>
            <p:txBody>
              <a:bodyPr/>
              <a:lstStyle/>
              <a:p>
                <a:endParaRPr lang="en-AU"/>
              </a:p>
            </p:txBody>
          </p:sp>
          <p:sp>
            <p:nvSpPr>
              <p:cNvPr id="5843" name="Freeform 723"/>
              <p:cNvSpPr>
                <a:spLocks/>
              </p:cNvSpPr>
              <p:nvPr/>
            </p:nvSpPr>
            <p:spPr bwMode="auto">
              <a:xfrm>
                <a:off x="914" y="3215"/>
                <a:ext cx="20" cy="40"/>
              </a:xfrm>
              <a:custGeom>
                <a:avLst/>
                <a:gdLst>
                  <a:gd name="T0" fmla="*/ 40 w 40"/>
                  <a:gd name="T1" fmla="*/ 23 h 81"/>
                  <a:gd name="T2" fmla="*/ 40 w 40"/>
                  <a:gd name="T3" fmla="*/ 81 h 81"/>
                  <a:gd name="T4" fmla="*/ 2 w 40"/>
                  <a:gd name="T5" fmla="*/ 58 h 81"/>
                  <a:gd name="T6" fmla="*/ 0 w 40"/>
                  <a:gd name="T7" fmla="*/ 56 h 81"/>
                  <a:gd name="T8" fmla="*/ 0 w 40"/>
                  <a:gd name="T9" fmla="*/ 0 h 81"/>
                  <a:gd name="T10" fmla="*/ 38 w 40"/>
                  <a:gd name="T11" fmla="*/ 21 h 81"/>
                  <a:gd name="T12" fmla="*/ 40 w 40"/>
                  <a:gd name="T13" fmla="*/ 23 h 81"/>
                </a:gdLst>
                <a:ahLst/>
                <a:cxnLst>
                  <a:cxn ang="0">
                    <a:pos x="T0" y="T1"/>
                  </a:cxn>
                  <a:cxn ang="0">
                    <a:pos x="T2" y="T3"/>
                  </a:cxn>
                  <a:cxn ang="0">
                    <a:pos x="T4" y="T5"/>
                  </a:cxn>
                  <a:cxn ang="0">
                    <a:pos x="T6" y="T7"/>
                  </a:cxn>
                  <a:cxn ang="0">
                    <a:pos x="T8" y="T9"/>
                  </a:cxn>
                  <a:cxn ang="0">
                    <a:pos x="T10" y="T11"/>
                  </a:cxn>
                  <a:cxn ang="0">
                    <a:pos x="T12" y="T13"/>
                  </a:cxn>
                </a:cxnLst>
                <a:rect l="0" t="0" r="r" b="b"/>
                <a:pathLst>
                  <a:path w="40" h="81">
                    <a:moveTo>
                      <a:pt x="40" y="23"/>
                    </a:moveTo>
                    <a:lnTo>
                      <a:pt x="40" y="81"/>
                    </a:lnTo>
                    <a:lnTo>
                      <a:pt x="2" y="58"/>
                    </a:lnTo>
                    <a:lnTo>
                      <a:pt x="0" y="56"/>
                    </a:lnTo>
                    <a:lnTo>
                      <a:pt x="0" y="0"/>
                    </a:lnTo>
                    <a:lnTo>
                      <a:pt x="38" y="21"/>
                    </a:lnTo>
                    <a:lnTo>
                      <a:pt x="40" y="23"/>
                    </a:lnTo>
                    <a:close/>
                  </a:path>
                </a:pathLst>
              </a:custGeom>
              <a:solidFill>
                <a:srgbClr val="595959"/>
              </a:solidFill>
              <a:ln w="1588">
                <a:solidFill>
                  <a:srgbClr val="000000"/>
                </a:solidFill>
                <a:prstDash val="solid"/>
                <a:round/>
                <a:headEnd/>
                <a:tailEnd/>
              </a:ln>
            </p:spPr>
            <p:txBody>
              <a:bodyPr/>
              <a:lstStyle/>
              <a:p>
                <a:endParaRPr lang="en-AU"/>
              </a:p>
            </p:txBody>
          </p:sp>
          <p:sp>
            <p:nvSpPr>
              <p:cNvPr id="5844" name="Freeform 724"/>
              <p:cNvSpPr>
                <a:spLocks/>
              </p:cNvSpPr>
              <p:nvPr/>
            </p:nvSpPr>
            <p:spPr bwMode="auto">
              <a:xfrm>
                <a:off x="875" y="3223"/>
                <a:ext cx="75" cy="46"/>
              </a:xfrm>
              <a:custGeom>
                <a:avLst/>
                <a:gdLst>
                  <a:gd name="T0" fmla="*/ 150 w 152"/>
                  <a:gd name="T1" fmla="*/ 88 h 92"/>
                  <a:gd name="T2" fmla="*/ 152 w 152"/>
                  <a:gd name="T3" fmla="*/ 90 h 92"/>
                  <a:gd name="T4" fmla="*/ 152 w 152"/>
                  <a:gd name="T5" fmla="*/ 92 h 92"/>
                  <a:gd name="T6" fmla="*/ 0 w 152"/>
                  <a:gd name="T7" fmla="*/ 1 h 92"/>
                  <a:gd name="T8" fmla="*/ 0 w 152"/>
                  <a:gd name="T9" fmla="*/ 0 h 92"/>
                  <a:gd name="T10" fmla="*/ 4 w 152"/>
                  <a:gd name="T11" fmla="*/ 1 h 92"/>
                  <a:gd name="T12" fmla="*/ 150 w 152"/>
                  <a:gd name="T13" fmla="*/ 88 h 92"/>
                </a:gdLst>
                <a:ahLst/>
                <a:cxnLst>
                  <a:cxn ang="0">
                    <a:pos x="T0" y="T1"/>
                  </a:cxn>
                  <a:cxn ang="0">
                    <a:pos x="T2" y="T3"/>
                  </a:cxn>
                  <a:cxn ang="0">
                    <a:pos x="T4" y="T5"/>
                  </a:cxn>
                  <a:cxn ang="0">
                    <a:pos x="T6" y="T7"/>
                  </a:cxn>
                  <a:cxn ang="0">
                    <a:pos x="T8" y="T9"/>
                  </a:cxn>
                  <a:cxn ang="0">
                    <a:pos x="T10" y="T11"/>
                  </a:cxn>
                  <a:cxn ang="0">
                    <a:pos x="T12" y="T13"/>
                  </a:cxn>
                </a:cxnLst>
                <a:rect l="0" t="0" r="r" b="b"/>
                <a:pathLst>
                  <a:path w="152" h="92">
                    <a:moveTo>
                      <a:pt x="150" y="88"/>
                    </a:moveTo>
                    <a:lnTo>
                      <a:pt x="152" y="90"/>
                    </a:lnTo>
                    <a:lnTo>
                      <a:pt x="152" y="92"/>
                    </a:lnTo>
                    <a:lnTo>
                      <a:pt x="0" y="1"/>
                    </a:lnTo>
                    <a:lnTo>
                      <a:pt x="0" y="0"/>
                    </a:lnTo>
                    <a:lnTo>
                      <a:pt x="4" y="1"/>
                    </a:lnTo>
                    <a:lnTo>
                      <a:pt x="150" y="88"/>
                    </a:lnTo>
                    <a:close/>
                  </a:path>
                </a:pathLst>
              </a:custGeom>
              <a:solidFill>
                <a:srgbClr val="00FF00"/>
              </a:solidFill>
              <a:ln w="1588">
                <a:solidFill>
                  <a:srgbClr val="000000"/>
                </a:solidFill>
                <a:prstDash val="solid"/>
                <a:round/>
                <a:headEnd/>
                <a:tailEnd/>
              </a:ln>
            </p:spPr>
            <p:txBody>
              <a:bodyPr/>
              <a:lstStyle/>
              <a:p>
                <a:endParaRPr lang="en-AU"/>
              </a:p>
            </p:txBody>
          </p:sp>
          <p:sp>
            <p:nvSpPr>
              <p:cNvPr id="5845" name="Freeform 725"/>
              <p:cNvSpPr>
                <a:spLocks/>
              </p:cNvSpPr>
              <p:nvPr/>
            </p:nvSpPr>
            <p:spPr bwMode="auto">
              <a:xfrm>
                <a:off x="1124" y="3228"/>
                <a:ext cx="520" cy="185"/>
              </a:xfrm>
              <a:custGeom>
                <a:avLst/>
                <a:gdLst>
                  <a:gd name="T0" fmla="*/ 1040 w 1040"/>
                  <a:gd name="T1" fmla="*/ 371 h 371"/>
                  <a:gd name="T2" fmla="*/ 130 w 1040"/>
                  <a:gd name="T3" fmla="*/ 371 h 371"/>
                  <a:gd name="T4" fmla="*/ 0 w 1040"/>
                  <a:gd name="T5" fmla="*/ 292 h 371"/>
                  <a:gd name="T6" fmla="*/ 1040 w 1040"/>
                  <a:gd name="T7" fmla="*/ 0 h 371"/>
                  <a:gd name="T8" fmla="*/ 1040 w 1040"/>
                  <a:gd name="T9" fmla="*/ 371 h 371"/>
                </a:gdLst>
                <a:ahLst/>
                <a:cxnLst>
                  <a:cxn ang="0">
                    <a:pos x="T0" y="T1"/>
                  </a:cxn>
                  <a:cxn ang="0">
                    <a:pos x="T2" y="T3"/>
                  </a:cxn>
                  <a:cxn ang="0">
                    <a:pos x="T4" y="T5"/>
                  </a:cxn>
                  <a:cxn ang="0">
                    <a:pos x="T6" y="T7"/>
                  </a:cxn>
                  <a:cxn ang="0">
                    <a:pos x="T8" y="T9"/>
                  </a:cxn>
                </a:cxnLst>
                <a:rect l="0" t="0" r="r" b="b"/>
                <a:pathLst>
                  <a:path w="1040" h="371">
                    <a:moveTo>
                      <a:pt x="1040" y="371"/>
                    </a:moveTo>
                    <a:lnTo>
                      <a:pt x="130" y="371"/>
                    </a:lnTo>
                    <a:lnTo>
                      <a:pt x="0" y="292"/>
                    </a:lnTo>
                    <a:lnTo>
                      <a:pt x="1040" y="0"/>
                    </a:lnTo>
                    <a:lnTo>
                      <a:pt x="1040" y="371"/>
                    </a:lnTo>
                    <a:close/>
                  </a:path>
                </a:pathLst>
              </a:custGeom>
              <a:solidFill>
                <a:srgbClr val="00FF00"/>
              </a:solidFill>
              <a:ln w="1588">
                <a:solidFill>
                  <a:srgbClr val="000000"/>
                </a:solidFill>
                <a:prstDash val="solid"/>
                <a:round/>
                <a:headEnd/>
                <a:tailEnd/>
              </a:ln>
            </p:spPr>
            <p:txBody>
              <a:bodyPr/>
              <a:lstStyle/>
              <a:p>
                <a:endParaRPr lang="en-AU"/>
              </a:p>
            </p:txBody>
          </p:sp>
          <p:sp>
            <p:nvSpPr>
              <p:cNvPr id="5846" name="Freeform 726"/>
              <p:cNvSpPr>
                <a:spLocks/>
              </p:cNvSpPr>
              <p:nvPr/>
            </p:nvSpPr>
            <p:spPr bwMode="auto">
              <a:xfrm>
                <a:off x="936" y="3227"/>
                <a:ext cx="83" cy="78"/>
              </a:xfrm>
              <a:custGeom>
                <a:avLst/>
                <a:gdLst>
                  <a:gd name="T0" fmla="*/ 82 w 166"/>
                  <a:gd name="T1" fmla="*/ 44 h 156"/>
                  <a:gd name="T2" fmla="*/ 118 w 166"/>
                  <a:gd name="T3" fmla="*/ 37 h 156"/>
                  <a:gd name="T4" fmla="*/ 164 w 166"/>
                  <a:gd name="T5" fmla="*/ 64 h 156"/>
                  <a:gd name="T6" fmla="*/ 166 w 166"/>
                  <a:gd name="T7" fmla="*/ 156 h 156"/>
                  <a:gd name="T8" fmla="*/ 166 w 166"/>
                  <a:gd name="T9" fmla="*/ 156 h 156"/>
                  <a:gd name="T10" fmla="*/ 164 w 166"/>
                  <a:gd name="T11" fmla="*/ 156 h 156"/>
                  <a:gd name="T12" fmla="*/ 74 w 166"/>
                  <a:gd name="T13" fmla="*/ 104 h 156"/>
                  <a:gd name="T14" fmla="*/ 74 w 166"/>
                  <a:gd name="T15" fmla="*/ 91 h 156"/>
                  <a:gd name="T16" fmla="*/ 67 w 166"/>
                  <a:gd name="T17" fmla="*/ 85 h 156"/>
                  <a:gd name="T18" fmla="*/ 65 w 166"/>
                  <a:gd name="T19" fmla="*/ 85 h 156"/>
                  <a:gd name="T20" fmla="*/ 63 w 166"/>
                  <a:gd name="T21" fmla="*/ 91 h 156"/>
                  <a:gd name="T22" fmla="*/ 63 w 166"/>
                  <a:gd name="T23" fmla="*/ 96 h 156"/>
                  <a:gd name="T24" fmla="*/ 40 w 166"/>
                  <a:gd name="T25" fmla="*/ 83 h 156"/>
                  <a:gd name="T26" fmla="*/ 38 w 166"/>
                  <a:gd name="T27" fmla="*/ 69 h 156"/>
                  <a:gd name="T28" fmla="*/ 30 w 166"/>
                  <a:gd name="T29" fmla="*/ 64 h 156"/>
                  <a:gd name="T30" fmla="*/ 29 w 166"/>
                  <a:gd name="T31" fmla="*/ 64 h 156"/>
                  <a:gd name="T32" fmla="*/ 27 w 166"/>
                  <a:gd name="T33" fmla="*/ 75 h 156"/>
                  <a:gd name="T34" fmla="*/ 2 w 166"/>
                  <a:gd name="T35" fmla="*/ 60 h 156"/>
                  <a:gd name="T36" fmla="*/ 0 w 166"/>
                  <a:gd name="T37" fmla="*/ 0 h 156"/>
                  <a:gd name="T38" fmla="*/ 80 w 166"/>
                  <a:gd name="T39" fmla="*/ 43 h 156"/>
                  <a:gd name="T40" fmla="*/ 82 w 166"/>
                  <a:gd name="T41" fmla="*/ 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56">
                    <a:moveTo>
                      <a:pt x="82" y="44"/>
                    </a:moveTo>
                    <a:lnTo>
                      <a:pt x="118" y="37"/>
                    </a:lnTo>
                    <a:lnTo>
                      <a:pt x="164" y="64"/>
                    </a:lnTo>
                    <a:lnTo>
                      <a:pt x="166" y="156"/>
                    </a:lnTo>
                    <a:lnTo>
                      <a:pt x="166" y="156"/>
                    </a:lnTo>
                    <a:lnTo>
                      <a:pt x="164" y="156"/>
                    </a:lnTo>
                    <a:lnTo>
                      <a:pt x="74" y="104"/>
                    </a:lnTo>
                    <a:lnTo>
                      <a:pt x="74" y="91"/>
                    </a:lnTo>
                    <a:lnTo>
                      <a:pt x="67" y="85"/>
                    </a:lnTo>
                    <a:lnTo>
                      <a:pt x="65" y="85"/>
                    </a:lnTo>
                    <a:lnTo>
                      <a:pt x="63" y="91"/>
                    </a:lnTo>
                    <a:lnTo>
                      <a:pt x="63" y="96"/>
                    </a:lnTo>
                    <a:lnTo>
                      <a:pt x="40" y="83"/>
                    </a:lnTo>
                    <a:lnTo>
                      <a:pt x="38" y="69"/>
                    </a:lnTo>
                    <a:lnTo>
                      <a:pt x="30" y="64"/>
                    </a:lnTo>
                    <a:lnTo>
                      <a:pt x="29" y="64"/>
                    </a:lnTo>
                    <a:lnTo>
                      <a:pt x="27" y="75"/>
                    </a:lnTo>
                    <a:lnTo>
                      <a:pt x="2" y="60"/>
                    </a:lnTo>
                    <a:lnTo>
                      <a:pt x="0" y="0"/>
                    </a:lnTo>
                    <a:lnTo>
                      <a:pt x="80" y="43"/>
                    </a:lnTo>
                    <a:lnTo>
                      <a:pt x="82" y="44"/>
                    </a:lnTo>
                    <a:close/>
                  </a:path>
                </a:pathLst>
              </a:custGeom>
              <a:solidFill>
                <a:srgbClr val="D9D9D9"/>
              </a:solidFill>
              <a:ln w="1588">
                <a:solidFill>
                  <a:srgbClr val="000000"/>
                </a:solidFill>
                <a:prstDash val="solid"/>
                <a:round/>
                <a:headEnd/>
                <a:tailEnd/>
              </a:ln>
            </p:spPr>
            <p:txBody>
              <a:bodyPr/>
              <a:lstStyle/>
              <a:p>
                <a:endParaRPr lang="en-AU"/>
              </a:p>
            </p:txBody>
          </p:sp>
          <p:sp>
            <p:nvSpPr>
              <p:cNvPr id="5847" name="Freeform 727"/>
              <p:cNvSpPr>
                <a:spLocks/>
              </p:cNvSpPr>
              <p:nvPr/>
            </p:nvSpPr>
            <p:spPr bwMode="auto">
              <a:xfrm>
                <a:off x="1021" y="3231"/>
                <a:ext cx="118" cy="75"/>
              </a:xfrm>
              <a:custGeom>
                <a:avLst/>
                <a:gdLst>
                  <a:gd name="T0" fmla="*/ 235 w 235"/>
                  <a:gd name="T1" fmla="*/ 92 h 150"/>
                  <a:gd name="T2" fmla="*/ 122 w 235"/>
                  <a:gd name="T3" fmla="*/ 121 h 150"/>
                  <a:gd name="T4" fmla="*/ 2 w 235"/>
                  <a:gd name="T5" fmla="*/ 150 h 150"/>
                  <a:gd name="T6" fmla="*/ 0 w 235"/>
                  <a:gd name="T7" fmla="*/ 58 h 150"/>
                  <a:gd name="T8" fmla="*/ 2 w 235"/>
                  <a:gd name="T9" fmla="*/ 56 h 150"/>
                  <a:gd name="T10" fmla="*/ 145 w 235"/>
                  <a:gd name="T11" fmla="*/ 23 h 150"/>
                  <a:gd name="T12" fmla="*/ 231 w 235"/>
                  <a:gd name="T13" fmla="*/ 0 h 150"/>
                  <a:gd name="T14" fmla="*/ 233 w 235"/>
                  <a:gd name="T15" fmla="*/ 0 h 150"/>
                  <a:gd name="T16" fmla="*/ 235 w 235"/>
                  <a:gd name="T17" fmla="*/ 9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150">
                    <a:moveTo>
                      <a:pt x="235" y="92"/>
                    </a:moveTo>
                    <a:lnTo>
                      <a:pt x="122" y="121"/>
                    </a:lnTo>
                    <a:lnTo>
                      <a:pt x="2" y="150"/>
                    </a:lnTo>
                    <a:lnTo>
                      <a:pt x="0" y="58"/>
                    </a:lnTo>
                    <a:lnTo>
                      <a:pt x="2" y="56"/>
                    </a:lnTo>
                    <a:lnTo>
                      <a:pt x="145" y="23"/>
                    </a:lnTo>
                    <a:lnTo>
                      <a:pt x="231" y="0"/>
                    </a:lnTo>
                    <a:lnTo>
                      <a:pt x="233" y="0"/>
                    </a:lnTo>
                    <a:lnTo>
                      <a:pt x="235" y="92"/>
                    </a:lnTo>
                    <a:close/>
                  </a:path>
                </a:pathLst>
              </a:custGeom>
              <a:solidFill>
                <a:srgbClr val="838383"/>
              </a:solidFill>
              <a:ln w="1588">
                <a:solidFill>
                  <a:srgbClr val="000000"/>
                </a:solidFill>
                <a:prstDash val="solid"/>
                <a:round/>
                <a:headEnd/>
                <a:tailEnd/>
              </a:ln>
            </p:spPr>
            <p:txBody>
              <a:bodyPr/>
              <a:lstStyle/>
              <a:p>
                <a:endParaRPr lang="en-AU"/>
              </a:p>
            </p:txBody>
          </p:sp>
          <p:sp>
            <p:nvSpPr>
              <p:cNvPr id="5848" name="Freeform 728"/>
              <p:cNvSpPr>
                <a:spLocks/>
              </p:cNvSpPr>
              <p:nvPr/>
            </p:nvSpPr>
            <p:spPr bwMode="auto">
              <a:xfrm>
                <a:off x="998" y="3241"/>
                <a:ext cx="21" cy="15"/>
              </a:xfrm>
              <a:custGeom>
                <a:avLst/>
                <a:gdLst>
                  <a:gd name="T0" fmla="*/ 42 w 42"/>
                  <a:gd name="T1" fmla="*/ 31 h 31"/>
                  <a:gd name="T2" fmla="*/ 40 w 42"/>
                  <a:gd name="T3" fmla="*/ 31 h 31"/>
                  <a:gd name="T4" fmla="*/ 0 w 42"/>
                  <a:gd name="T5" fmla="*/ 10 h 31"/>
                  <a:gd name="T6" fmla="*/ 36 w 42"/>
                  <a:gd name="T7" fmla="*/ 0 h 31"/>
                  <a:gd name="T8" fmla="*/ 40 w 42"/>
                  <a:gd name="T9" fmla="*/ 0 h 31"/>
                  <a:gd name="T10" fmla="*/ 42 w 42"/>
                  <a:gd name="T11" fmla="*/ 31 h 31"/>
                </a:gdLst>
                <a:ahLst/>
                <a:cxnLst>
                  <a:cxn ang="0">
                    <a:pos x="T0" y="T1"/>
                  </a:cxn>
                  <a:cxn ang="0">
                    <a:pos x="T2" y="T3"/>
                  </a:cxn>
                  <a:cxn ang="0">
                    <a:pos x="T4" y="T5"/>
                  </a:cxn>
                  <a:cxn ang="0">
                    <a:pos x="T6" y="T7"/>
                  </a:cxn>
                  <a:cxn ang="0">
                    <a:pos x="T8" y="T9"/>
                  </a:cxn>
                  <a:cxn ang="0">
                    <a:pos x="T10" y="T11"/>
                  </a:cxn>
                </a:cxnLst>
                <a:rect l="0" t="0" r="r" b="b"/>
                <a:pathLst>
                  <a:path w="42" h="31">
                    <a:moveTo>
                      <a:pt x="42" y="31"/>
                    </a:moveTo>
                    <a:lnTo>
                      <a:pt x="40" y="31"/>
                    </a:lnTo>
                    <a:lnTo>
                      <a:pt x="0" y="10"/>
                    </a:lnTo>
                    <a:lnTo>
                      <a:pt x="36" y="0"/>
                    </a:lnTo>
                    <a:lnTo>
                      <a:pt x="40" y="0"/>
                    </a:lnTo>
                    <a:lnTo>
                      <a:pt x="42" y="31"/>
                    </a:lnTo>
                    <a:close/>
                  </a:path>
                </a:pathLst>
              </a:custGeom>
              <a:solidFill>
                <a:srgbClr val="595959"/>
              </a:solidFill>
              <a:ln w="1588">
                <a:solidFill>
                  <a:srgbClr val="000000"/>
                </a:solidFill>
                <a:prstDash val="solid"/>
                <a:round/>
                <a:headEnd/>
                <a:tailEnd/>
              </a:ln>
            </p:spPr>
            <p:txBody>
              <a:bodyPr/>
              <a:lstStyle/>
              <a:p>
                <a:endParaRPr lang="en-AU"/>
              </a:p>
            </p:txBody>
          </p:sp>
          <p:sp>
            <p:nvSpPr>
              <p:cNvPr id="5849" name="Freeform 729"/>
              <p:cNvSpPr>
                <a:spLocks/>
              </p:cNvSpPr>
              <p:nvPr/>
            </p:nvSpPr>
            <p:spPr bwMode="auto">
              <a:xfrm>
                <a:off x="1143" y="3242"/>
                <a:ext cx="106" cy="36"/>
              </a:xfrm>
              <a:custGeom>
                <a:avLst/>
                <a:gdLst>
                  <a:gd name="T0" fmla="*/ 210 w 210"/>
                  <a:gd name="T1" fmla="*/ 35 h 71"/>
                  <a:gd name="T2" fmla="*/ 69 w 210"/>
                  <a:gd name="T3" fmla="*/ 71 h 71"/>
                  <a:gd name="T4" fmla="*/ 0 w 210"/>
                  <a:gd name="T5" fmla="*/ 35 h 71"/>
                  <a:gd name="T6" fmla="*/ 134 w 210"/>
                  <a:gd name="T7" fmla="*/ 0 h 71"/>
                  <a:gd name="T8" fmla="*/ 141 w 210"/>
                  <a:gd name="T9" fmla="*/ 2 h 71"/>
                  <a:gd name="T10" fmla="*/ 210 w 210"/>
                  <a:gd name="T11" fmla="*/ 35 h 71"/>
                </a:gdLst>
                <a:ahLst/>
                <a:cxnLst>
                  <a:cxn ang="0">
                    <a:pos x="T0" y="T1"/>
                  </a:cxn>
                  <a:cxn ang="0">
                    <a:pos x="T2" y="T3"/>
                  </a:cxn>
                  <a:cxn ang="0">
                    <a:pos x="T4" y="T5"/>
                  </a:cxn>
                  <a:cxn ang="0">
                    <a:pos x="T6" y="T7"/>
                  </a:cxn>
                  <a:cxn ang="0">
                    <a:pos x="T8" y="T9"/>
                  </a:cxn>
                  <a:cxn ang="0">
                    <a:pos x="T10" y="T11"/>
                  </a:cxn>
                </a:cxnLst>
                <a:rect l="0" t="0" r="r" b="b"/>
                <a:pathLst>
                  <a:path w="210" h="71">
                    <a:moveTo>
                      <a:pt x="210" y="35"/>
                    </a:moveTo>
                    <a:lnTo>
                      <a:pt x="69" y="71"/>
                    </a:lnTo>
                    <a:lnTo>
                      <a:pt x="0" y="35"/>
                    </a:lnTo>
                    <a:lnTo>
                      <a:pt x="134" y="0"/>
                    </a:lnTo>
                    <a:lnTo>
                      <a:pt x="141" y="2"/>
                    </a:lnTo>
                    <a:lnTo>
                      <a:pt x="210" y="35"/>
                    </a:lnTo>
                    <a:close/>
                  </a:path>
                </a:pathLst>
              </a:custGeom>
              <a:solidFill>
                <a:srgbClr val="ABABAB"/>
              </a:solidFill>
              <a:ln w="1588">
                <a:solidFill>
                  <a:srgbClr val="000000"/>
                </a:solidFill>
                <a:prstDash val="solid"/>
                <a:round/>
                <a:headEnd/>
                <a:tailEnd/>
              </a:ln>
            </p:spPr>
            <p:txBody>
              <a:bodyPr/>
              <a:lstStyle/>
              <a:p>
                <a:endParaRPr lang="en-AU"/>
              </a:p>
            </p:txBody>
          </p:sp>
          <p:sp>
            <p:nvSpPr>
              <p:cNvPr id="5850" name="Freeform 730"/>
              <p:cNvSpPr>
                <a:spLocks/>
              </p:cNvSpPr>
              <p:nvPr/>
            </p:nvSpPr>
            <p:spPr bwMode="auto">
              <a:xfrm>
                <a:off x="1141" y="3261"/>
                <a:ext cx="37" cy="33"/>
              </a:xfrm>
              <a:custGeom>
                <a:avLst/>
                <a:gdLst>
                  <a:gd name="T0" fmla="*/ 75 w 75"/>
                  <a:gd name="T1" fmla="*/ 68 h 68"/>
                  <a:gd name="T2" fmla="*/ 75 w 75"/>
                  <a:gd name="T3" fmla="*/ 68 h 68"/>
                  <a:gd name="T4" fmla="*/ 0 w 75"/>
                  <a:gd name="T5" fmla="*/ 31 h 68"/>
                  <a:gd name="T6" fmla="*/ 0 w 75"/>
                  <a:gd name="T7" fmla="*/ 0 h 68"/>
                  <a:gd name="T8" fmla="*/ 75 w 75"/>
                  <a:gd name="T9" fmla="*/ 39 h 68"/>
                  <a:gd name="T10" fmla="*/ 75 w 75"/>
                  <a:gd name="T11" fmla="*/ 68 h 68"/>
                </a:gdLst>
                <a:ahLst/>
                <a:cxnLst>
                  <a:cxn ang="0">
                    <a:pos x="T0" y="T1"/>
                  </a:cxn>
                  <a:cxn ang="0">
                    <a:pos x="T2" y="T3"/>
                  </a:cxn>
                  <a:cxn ang="0">
                    <a:pos x="T4" y="T5"/>
                  </a:cxn>
                  <a:cxn ang="0">
                    <a:pos x="T6" y="T7"/>
                  </a:cxn>
                  <a:cxn ang="0">
                    <a:pos x="T8" y="T9"/>
                  </a:cxn>
                  <a:cxn ang="0">
                    <a:pos x="T10" y="T11"/>
                  </a:cxn>
                </a:cxnLst>
                <a:rect l="0" t="0" r="r" b="b"/>
                <a:pathLst>
                  <a:path w="75" h="68">
                    <a:moveTo>
                      <a:pt x="75" y="68"/>
                    </a:moveTo>
                    <a:lnTo>
                      <a:pt x="75" y="68"/>
                    </a:lnTo>
                    <a:lnTo>
                      <a:pt x="0" y="31"/>
                    </a:lnTo>
                    <a:lnTo>
                      <a:pt x="0" y="0"/>
                    </a:lnTo>
                    <a:lnTo>
                      <a:pt x="75" y="39"/>
                    </a:lnTo>
                    <a:lnTo>
                      <a:pt x="75" y="68"/>
                    </a:lnTo>
                    <a:close/>
                  </a:path>
                </a:pathLst>
              </a:custGeom>
              <a:solidFill>
                <a:srgbClr val="D9D9D9"/>
              </a:solidFill>
              <a:ln w="1588">
                <a:solidFill>
                  <a:srgbClr val="000000"/>
                </a:solidFill>
                <a:prstDash val="solid"/>
                <a:round/>
                <a:headEnd/>
                <a:tailEnd/>
              </a:ln>
            </p:spPr>
            <p:txBody>
              <a:bodyPr/>
              <a:lstStyle/>
              <a:p>
                <a:endParaRPr lang="en-AU"/>
              </a:p>
            </p:txBody>
          </p:sp>
          <p:sp>
            <p:nvSpPr>
              <p:cNvPr id="5851" name="Rectangle 731"/>
              <p:cNvSpPr>
                <a:spLocks noChangeArrowheads="1"/>
              </p:cNvSpPr>
              <p:nvPr/>
            </p:nvSpPr>
            <p:spPr bwMode="auto">
              <a:xfrm>
                <a:off x="952" y="3262"/>
                <a:ext cx="2" cy="18"/>
              </a:xfrm>
              <a:prstGeom prst="rect">
                <a:avLst/>
              </a:prstGeom>
              <a:solidFill>
                <a:srgbClr val="FFFF00"/>
              </a:solidFill>
              <a:ln w="1588">
                <a:solidFill>
                  <a:srgbClr val="000000"/>
                </a:solidFill>
                <a:miter lim="800000"/>
                <a:headEnd/>
                <a:tailEnd/>
              </a:ln>
            </p:spPr>
            <p:txBody>
              <a:bodyPr/>
              <a:lstStyle/>
              <a:p>
                <a:endParaRPr lang="en-AU"/>
              </a:p>
            </p:txBody>
          </p:sp>
          <p:sp>
            <p:nvSpPr>
              <p:cNvPr id="5852" name="Freeform 732"/>
              <p:cNvSpPr>
                <a:spLocks/>
              </p:cNvSpPr>
              <p:nvPr/>
            </p:nvSpPr>
            <p:spPr bwMode="auto">
              <a:xfrm>
                <a:off x="1180" y="3262"/>
                <a:ext cx="71" cy="34"/>
              </a:xfrm>
              <a:custGeom>
                <a:avLst/>
                <a:gdLst>
                  <a:gd name="T0" fmla="*/ 143 w 143"/>
                  <a:gd name="T1" fmla="*/ 31 h 70"/>
                  <a:gd name="T2" fmla="*/ 0 w 143"/>
                  <a:gd name="T3" fmla="*/ 70 h 70"/>
                  <a:gd name="T4" fmla="*/ 0 w 143"/>
                  <a:gd name="T5" fmla="*/ 37 h 70"/>
                  <a:gd name="T6" fmla="*/ 141 w 143"/>
                  <a:gd name="T7" fmla="*/ 0 h 70"/>
                  <a:gd name="T8" fmla="*/ 143 w 143"/>
                  <a:gd name="T9" fmla="*/ 2 h 70"/>
                  <a:gd name="T10" fmla="*/ 143 w 143"/>
                  <a:gd name="T11" fmla="*/ 31 h 70"/>
                </a:gdLst>
                <a:ahLst/>
                <a:cxnLst>
                  <a:cxn ang="0">
                    <a:pos x="T0" y="T1"/>
                  </a:cxn>
                  <a:cxn ang="0">
                    <a:pos x="T2" y="T3"/>
                  </a:cxn>
                  <a:cxn ang="0">
                    <a:pos x="T4" y="T5"/>
                  </a:cxn>
                  <a:cxn ang="0">
                    <a:pos x="T6" y="T7"/>
                  </a:cxn>
                  <a:cxn ang="0">
                    <a:pos x="T8" y="T9"/>
                  </a:cxn>
                  <a:cxn ang="0">
                    <a:pos x="T10" y="T11"/>
                  </a:cxn>
                </a:cxnLst>
                <a:rect l="0" t="0" r="r" b="b"/>
                <a:pathLst>
                  <a:path w="143" h="70">
                    <a:moveTo>
                      <a:pt x="143" y="31"/>
                    </a:moveTo>
                    <a:lnTo>
                      <a:pt x="0" y="70"/>
                    </a:lnTo>
                    <a:lnTo>
                      <a:pt x="0" y="37"/>
                    </a:lnTo>
                    <a:lnTo>
                      <a:pt x="141" y="0"/>
                    </a:lnTo>
                    <a:lnTo>
                      <a:pt x="143" y="2"/>
                    </a:lnTo>
                    <a:lnTo>
                      <a:pt x="143" y="31"/>
                    </a:lnTo>
                    <a:close/>
                  </a:path>
                </a:pathLst>
              </a:custGeom>
              <a:solidFill>
                <a:srgbClr val="838383"/>
              </a:solidFill>
              <a:ln w="1588">
                <a:solidFill>
                  <a:srgbClr val="000000"/>
                </a:solidFill>
                <a:prstDash val="solid"/>
                <a:round/>
                <a:headEnd/>
                <a:tailEnd/>
              </a:ln>
            </p:spPr>
            <p:txBody>
              <a:bodyPr/>
              <a:lstStyle/>
              <a:p>
                <a:endParaRPr lang="en-AU"/>
              </a:p>
            </p:txBody>
          </p:sp>
          <p:sp>
            <p:nvSpPr>
              <p:cNvPr id="5853" name="Freeform 733"/>
              <p:cNvSpPr>
                <a:spLocks/>
              </p:cNvSpPr>
              <p:nvPr/>
            </p:nvSpPr>
            <p:spPr bwMode="auto">
              <a:xfrm>
                <a:off x="956" y="3271"/>
                <a:ext cx="11" cy="9"/>
              </a:xfrm>
              <a:custGeom>
                <a:avLst/>
                <a:gdLst>
                  <a:gd name="T0" fmla="*/ 23 w 23"/>
                  <a:gd name="T1" fmla="*/ 17 h 17"/>
                  <a:gd name="T2" fmla="*/ 0 w 23"/>
                  <a:gd name="T3" fmla="*/ 2 h 17"/>
                  <a:gd name="T4" fmla="*/ 0 w 23"/>
                  <a:gd name="T5" fmla="*/ 0 h 17"/>
                  <a:gd name="T6" fmla="*/ 23 w 23"/>
                  <a:gd name="T7" fmla="*/ 13 h 17"/>
                  <a:gd name="T8" fmla="*/ 23 w 23"/>
                  <a:gd name="T9" fmla="*/ 17 h 17"/>
                </a:gdLst>
                <a:ahLst/>
                <a:cxnLst>
                  <a:cxn ang="0">
                    <a:pos x="T0" y="T1"/>
                  </a:cxn>
                  <a:cxn ang="0">
                    <a:pos x="T2" y="T3"/>
                  </a:cxn>
                  <a:cxn ang="0">
                    <a:pos x="T4" y="T5"/>
                  </a:cxn>
                  <a:cxn ang="0">
                    <a:pos x="T6" y="T7"/>
                  </a:cxn>
                  <a:cxn ang="0">
                    <a:pos x="T8" y="T9"/>
                  </a:cxn>
                </a:cxnLst>
                <a:rect l="0" t="0" r="r" b="b"/>
                <a:pathLst>
                  <a:path w="23" h="17">
                    <a:moveTo>
                      <a:pt x="23" y="17"/>
                    </a:moveTo>
                    <a:lnTo>
                      <a:pt x="0" y="2"/>
                    </a:lnTo>
                    <a:lnTo>
                      <a:pt x="0" y="0"/>
                    </a:lnTo>
                    <a:lnTo>
                      <a:pt x="23" y="13"/>
                    </a:lnTo>
                    <a:lnTo>
                      <a:pt x="23" y="17"/>
                    </a:lnTo>
                    <a:close/>
                  </a:path>
                </a:pathLst>
              </a:custGeom>
              <a:solidFill>
                <a:srgbClr val="00FF00"/>
              </a:solidFill>
              <a:ln w="1588">
                <a:solidFill>
                  <a:srgbClr val="000000"/>
                </a:solidFill>
                <a:prstDash val="solid"/>
                <a:round/>
                <a:headEnd/>
                <a:tailEnd/>
              </a:ln>
            </p:spPr>
            <p:txBody>
              <a:bodyPr/>
              <a:lstStyle/>
              <a:p>
                <a:endParaRPr lang="en-AU"/>
              </a:p>
            </p:txBody>
          </p:sp>
          <p:sp>
            <p:nvSpPr>
              <p:cNvPr id="5854" name="Freeform 734"/>
              <p:cNvSpPr>
                <a:spLocks/>
              </p:cNvSpPr>
              <p:nvPr/>
            </p:nvSpPr>
            <p:spPr bwMode="auto">
              <a:xfrm>
                <a:off x="969" y="3271"/>
                <a:ext cx="2" cy="19"/>
              </a:xfrm>
              <a:custGeom>
                <a:avLst/>
                <a:gdLst>
                  <a:gd name="T0" fmla="*/ 4 w 4"/>
                  <a:gd name="T1" fmla="*/ 38 h 38"/>
                  <a:gd name="T2" fmla="*/ 0 w 4"/>
                  <a:gd name="T3" fmla="*/ 38 h 38"/>
                  <a:gd name="T4" fmla="*/ 0 w 4"/>
                  <a:gd name="T5" fmla="*/ 0 h 38"/>
                  <a:gd name="T6" fmla="*/ 4 w 4"/>
                  <a:gd name="T7" fmla="*/ 2 h 38"/>
                  <a:gd name="T8" fmla="*/ 4 w 4"/>
                  <a:gd name="T9" fmla="*/ 38 h 38"/>
                </a:gdLst>
                <a:ahLst/>
                <a:cxnLst>
                  <a:cxn ang="0">
                    <a:pos x="T0" y="T1"/>
                  </a:cxn>
                  <a:cxn ang="0">
                    <a:pos x="T2" y="T3"/>
                  </a:cxn>
                  <a:cxn ang="0">
                    <a:pos x="T4" y="T5"/>
                  </a:cxn>
                  <a:cxn ang="0">
                    <a:pos x="T6" y="T7"/>
                  </a:cxn>
                  <a:cxn ang="0">
                    <a:pos x="T8" y="T9"/>
                  </a:cxn>
                </a:cxnLst>
                <a:rect l="0" t="0" r="r" b="b"/>
                <a:pathLst>
                  <a:path w="4" h="38">
                    <a:moveTo>
                      <a:pt x="4" y="38"/>
                    </a:moveTo>
                    <a:lnTo>
                      <a:pt x="0" y="38"/>
                    </a:lnTo>
                    <a:lnTo>
                      <a:pt x="0" y="0"/>
                    </a:lnTo>
                    <a:lnTo>
                      <a:pt x="4" y="2"/>
                    </a:lnTo>
                    <a:lnTo>
                      <a:pt x="4" y="38"/>
                    </a:lnTo>
                    <a:close/>
                  </a:path>
                </a:pathLst>
              </a:custGeom>
              <a:solidFill>
                <a:srgbClr val="FFFF00"/>
              </a:solidFill>
              <a:ln w="1588">
                <a:solidFill>
                  <a:srgbClr val="000000"/>
                </a:solidFill>
                <a:prstDash val="solid"/>
                <a:round/>
                <a:headEnd/>
                <a:tailEnd/>
              </a:ln>
            </p:spPr>
            <p:txBody>
              <a:bodyPr/>
              <a:lstStyle/>
              <a:p>
                <a:endParaRPr lang="en-AU"/>
              </a:p>
            </p:txBody>
          </p:sp>
          <p:sp>
            <p:nvSpPr>
              <p:cNvPr id="5855" name="Freeform 735"/>
              <p:cNvSpPr>
                <a:spLocks/>
              </p:cNvSpPr>
              <p:nvPr/>
            </p:nvSpPr>
            <p:spPr bwMode="auto">
              <a:xfrm>
                <a:off x="644" y="3386"/>
                <a:ext cx="190" cy="27"/>
              </a:xfrm>
              <a:custGeom>
                <a:avLst/>
                <a:gdLst>
                  <a:gd name="T0" fmla="*/ 378 w 378"/>
                  <a:gd name="T1" fmla="*/ 56 h 56"/>
                  <a:gd name="T2" fmla="*/ 0 w 378"/>
                  <a:gd name="T3" fmla="*/ 56 h 56"/>
                  <a:gd name="T4" fmla="*/ 187 w 378"/>
                  <a:gd name="T5" fmla="*/ 6 h 56"/>
                  <a:gd name="T6" fmla="*/ 216 w 378"/>
                  <a:gd name="T7" fmla="*/ 2 h 56"/>
                  <a:gd name="T8" fmla="*/ 244 w 378"/>
                  <a:gd name="T9" fmla="*/ 0 h 56"/>
                  <a:gd name="T10" fmla="*/ 262 w 378"/>
                  <a:gd name="T11" fmla="*/ 0 h 56"/>
                  <a:gd name="T12" fmla="*/ 279 w 378"/>
                  <a:gd name="T13" fmla="*/ 4 h 56"/>
                  <a:gd name="T14" fmla="*/ 296 w 378"/>
                  <a:gd name="T15" fmla="*/ 8 h 56"/>
                  <a:gd name="T16" fmla="*/ 311 w 378"/>
                  <a:gd name="T17" fmla="*/ 12 h 56"/>
                  <a:gd name="T18" fmla="*/ 328 w 378"/>
                  <a:gd name="T19" fmla="*/ 19 h 56"/>
                  <a:gd name="T20" fmla="*/ 346 w 378"/>
                  <a:gd name="T21" fmla="*/ 29 h 56"/>
                  <a:gd name="T22" fmla="*/ 361 w 378"/>
                  <a:gd name="T23" fmla="*/ 42 h 56"/>
                  <a:gd name="T24" fmla="*/ 378 w 378"/>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56">
                    <a:moveTo>
                      <a:pt x="378" y="56"/>
                    </a:moveTo>
                    <a:lnTo>
                      <a:pt x="0" y="56"/>
                    </a:lnTo>
                    <a:lnTo>
                      <a:pt x="187" y="6"/>
                    </a:lnTo>
                    <a:lnTo>
                      <a:pt x="216" y="2"/>
                    </a:lnTo>
                    <a:lnTo>
                      <a:pt x="244" y="0"/>
                    </a:lnTo>
                    <a:lnTo>
                      <a:pt x="262" y="0"/>
                    </a:lnTo>
                    <a:lnTo>
                      <a:pt x="279" y="4"/>
                    </a:lnTo>
                    <a:lnTo>
                      <a:pt x="296" y="8"/>
                    </a:lnTo>
                    <a:lnTo>
                      <a:pt x="311" y="12"/>
                    </a:lnTo>
                    <a:lnTo>
                      <a:pt x="328" y="19"/>
                    </a:lnTo>
                    <a:lnTo>
                      <a:pt x="346" y="29"/>
                    </a:lnTo>
                    <a:lnTo>
                      <a:pt x="361" y="42"/>
                    </a:lnTo>
                    <a:lnTo>
                      <a:pt x="378" y="56"/>
                    </a:lnTo>
                    <a:close/>
                  </a:path>
                </a:pathLst>
              </a:custGeom>
              <a:solidFill>
                <a:srgbClr val="00FF00"/>
              </a:solidFill>
              <a:ln w="1588">
                <a:solidFill>
                  <a:srgbClr val="000000"/>
                </a:solidFill>
                <a:prstDash val="solid"/>
                <a:round/>
                <a:headEnd/>
                <a:tailEnd/>
              </a:ln>
            </p:spPr>
            <p:txBody>
              <a:bodyPr/>
              <a:lstStyle/>
              <a:p>
                <a:endParaRPr lang="en-AU"/>
              </a:p>
            </p:txBody>
          </p:sp>
        </p:grpSp>
        <p:sp>
          <p:nvSpPr>
            <p:cNvPr id="5857" name="Freeform 737"/>
            <p:cNvSpPr>
              <a:spLocks/>
            </p:cNvSpPr>
            <p:nvPr/>
          </p:nvSpPr>
          <p:spPr bwMode="auto">
            <a:xfrm>
              <a:off x="1588" y="3240"/>
              <a:ext cx="255" cy="172"/>
            </a:xfrm>
            <a:custGeom>
              <a:avLst/>
              <a:gdLst>
                <a:gd name="T0" fmla="*/ 508 w 508"/>
                <a:gd name="T1" fmla="*/ 265 h 346"/>
                <a:gd name="T2" fmla="*/ 197 w 508"/>
                <a:gd name="T3" fmla="*/ 265 h 346"/>
                <a:gd name="T4" fmla="*/ 197 w 508"/>
                <a:gd name="T5" fmla="*/ 346 h 346"/>
                <a:gd name="T6" fmla="*/ 0 w 508"/>
                <a:gd name="T7" fmla="*/ 173 h 346"/>
                <a:gd name="T8" fmla="*/ 197 w 508"/>
                <a:gd name="T9" fmla="*/ 0 h 346"/>
                <a:gd name="T10" fmla="*/ 197 w 508"/>
                <a:gd name="T11" fmla="*/ 81 h 346"/>
                <a:gd name="T12" fmla="*/ 508 w 508"/>
                <a:gd name="T13" fmla="*/ 81 h 346"/>
                <a:gd name="T14" fmla="*/ 508 w 508"/>
                <a:gd name="T15" fmla="*/ 265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8" h="346">
                  <a:moveTo>
                    <a:pt x="508" y="265"/>
                  </a:moveTo>
                  <a:lnTo>
                    <a:pt x="197" y="265"/>
                  </a:lnTo>
                  <a:lnTo>
                    <a:pt x="197" y="346"/>
                  </a:lnTo>
                  <a:lnTo>
                    <a:pt x="0" y="173"/>
                  </a:lnTo>
                  <a:lnTo>
                    <a:pt x="197" y="0"/>
                  </a:lnTo>
                  <a:lnTo>
                    <a:pt x="197" y="81"/>
                  </a:lnTo>
                  <a:lnTo>
                    <a:pt x="508" y="81"/>
                  </a:lnTo>
                  <a:lnTo>
                    <a:pt x="508" y="265"/>
                  </a:lnTo>
                  <a:close/>
                </a:path>
              </a:pathLst>
            </a:custGeom>
            <a:solidFill>
              <a:srgbClr val="FFFF00"/>
            </a:solidFill>
            <a:ln w="1588">
              <a:solidFill>
                <a:srgbClr val="010180"/>
              </a:solidFill>
              <a:prstDash val="solid"/>
              <a:round/>
              <a:headEnd/>
              <a:tailEnd/>
            </a:ln>
          </p:spPr>
          <p:txBody>
            <a:bodyPr/>
            <a:lstStyle/>
            <a:p>
              <a:endParaRPr lang="en-AU"/>
            </a:p>
          </p:txBody>
        </p:sp>
        <p:grpSp>
          <p:nvGrpSpPr>
            <p:cNvPr id="5889" name="Group 769"/>
            <p:cNvGrpSpPr>
              <a:grpSpLocks/>
            </p:cNvGrpSpPr>
            <p:nvPr/>
          </p:nvGrpSpPr>
          <p:grpSpPr bwMode="auto">
            <a:xfrm>
              <a:off x="303" y="2474"/>
              <a:ext cx="816" cy="243"/>
              <a:chOff x="558" y="2281"/>
              <a:chExt cx="816" cy="243"/>
            </a:xfrm>
          </p:grpSpPr>
          <p:sp>
            <p:nvSpPr>
              <p:cNvPr id="5858" name="Freeform 738"/>
              <p:cNvSpPr>
                <a:spLocks/>
              </p:cNvSpPr>
              <p:nvPr/>
            </p:nvSpPr>
            <p:spPr bwMode="auto">
              <a:xfrm>
                <a:off x="782" y="2281"/>
                <a:ext cx="592" cy="163"/>
              </a:xfrm>
              <a:custGeom>
                <a:avLst/>
                <a:gdLst>
                  <a:gd name="T0" fmla="*/ 88 w 1184"/>
                  <a:gd name="T1" fmla="*/ 326 h 326"/>
                  <a:gd name="T2" fmla="*/ 0 w 1184"/>
                  <a:gd name="T3" fmla="*/ 326 h 326"/>
                  <a:gd name="T4" fmla="*/ 0 w 1184"/>
                  <a:gd name="T5" fmla="*/ 0 h 326"/>
                  <a:gd name="T6" fmla="*/ 1184 w 1184"/>
                  <a:gd name="T7" fmla="*/ 0 h 326"/>
                  <a:gd name="T8" fmla="*/ 1184 w 1184"/>
                  <a:gd name="T9" fmla="*/ 326 h 326"/>
                  <a:gd name="T10" fmla="*/ 88 w 1184"/>
                  <a:gd name="T11" fmla="*/ 326 h 326"/>
                </a:gdLst>
                <a:ahLst/>
                <a:cxnLst>
                  <a:cxn ang="0">
                    <a:pos x="T0" y="T1"/>
                  </a:cxn>
                  <a:cxn ang="0">
                    <a:pos x="T2" y="T3"/>
                  </a:cxn>
                  <a:cxn ang="0">
                    <a:pos x="T4" y="T5"/>
                  </a:cxn>
                  <a:cxn ang="0">
                    <a:pos x="T6" y="T7"/>
                  </a:cxn>
                  <a:cxn ang="0">
                    <a:pos x="T8" y="T9"/>
                  </a:cxn>
                  <a:cxn ang="0">
                    <a:pos x="T10" y="T11"/>
                  </a:cxn>
                </a:cxnLst>
                <a:rect l="0" t="0" r="r" b="b"/>
                <a:pathLst>
                  <a:path w="1184" h="326">
                    <a:moveTo>
                      <a:pt x="88" y="326"/>
                    </a:moveTo>
                    <a:lnTo>
                      <a:pt x="0" y="326"/>
                    </a:lnTo>
                    <a:lnTo>
                      <a:pt x="0" y="0"/>
                    </a:lnTo>
                    <a:lnTo>
                      <a:pt x="1184" y="0"/>
                    </a:lnTo>
                    <a:lnTo>
                      <a:pt x="1184" y="326"/>
                    </a:lnTo>
                    <a:lnTo>
                      <a:pt x="88" y="326"/>
                    </a:lnTo>
                    <a:close/>
                  </a:path>
                </a:pathLst>
              </a:custGeom>
              <a:solidFill>
                <a:srgbClr val="FFFFFF"/>
              </a:solidFill>
              <a:ln w="1588">
                <a:solidFill>
                  <a:srgbClr val="000000"/>
                </a:solidFill>
                <a:prstDash val="solid"/>
                <a:round/>
                <a:headEnd/>
                <a:tailEnd/>
              </a:ln>
            </p:spPr>
            <p:txBody>
              <a:bodyPr/>
              <a:lstStyle/>
              <a:p>
                <a:endParaRPr lang="en-AU"/>
              </a:p>
            </p:txBody>
          </p:sp>
          <p:sp>
            <p:nvSpPr>
              <p:cNvPr id="5859" name="Freeform 739"/>
              <p:cNvSpPr>
                <a:spLocks/>
              </p:cNvSpPr>
              <p:nvPr/>
            </p:nvSpPr>
            <p:spPr bwMode="auto">
              <a:xfrm>
                <a:off x="826" y="2444"/>
                <a:ext cx="34" cy="9"/>
              </a:xfrm>
              <a:custGeom>
                <a:avLst/>
                <a:gdLst>
                  <a:gd name="T0" fmla="*/ 69 w 69"/>
                  <a:gd name="T1" fmla="*/ 20 h 20"/>
                  <a:gd name="T2" fmla="*/ 69 w 69"/>
                  <a:gd name="T3" fmla="*/ 0 h 20"/>
                  <a:gd name="T4" fmla="*/ 0 w 69"/>
                  <a:gd name="T5" fmla="*/ 0 h 20"/>
                  <a:gd name="T6" fmla="*/ 0 w 69"/>
                  <a:gd name="T7" fmla="*/ 14 h 20"/>
                  <a:gd name="T8" fmla="*/ 69 w 69"/>
                  <a:gd name="T9" fmla="*/ 20 h 20"/>
                </a:gdLst>
                <a:ahLst/>
                <a:cxnLst>
                  <a:cxn ang="0">
                    <a:pos x="T0" y="T1"/>
                  </a:cxn>
                  <a:cxn ang="0">
                    <a:pos x="T2" y="T3"/>
                  </a:cxn>
                  <a:cxn ang="0">
                    <a:pos x="T4" y="T5"/>
                  </a:cxn>
                  <a:cxn ang="0">
                    <a:pos x="T6" y="T7"/>
                  </a:cxn>
                  <a:cxn ang="0">
                    <a:pos x="T8" y="T9"/>
                  </a:cxn>
                </a:cxnLst>
                <a:rect l="0" t="0" r="r" b="b"/>
                <a:pathLst>
                  <a:path w="69" h="20">
                    <a:moveTo>
                      <a:pt x="69" y="20"/>
                    </a:moveTo>
                    <a:lnTo>
                      <a:pt x="69" y="0"/>
                    </a:lnTo>
                    <a:lnTo>
                      <a:pt x="0" y="0"/>
                    </a:lnTo>
                    <a:lnTo>
                      <a:pt x="0" y="14"/>
                    </a:lnTo>
                    <a:lnTo>
                      <a:pt x="69" y="20"/>
                    </a:lnTo>
                    <a:close/>
                  </a:path>
                </a:pathLst>
              </a:custGeom>
              <a:solidFill>
                <a:srgbClr val="000000"/>
              </a:solidFill>
              <a:ln w="1588">
                <a:solidFill>
                  <a:srgbClr val="000000"/>
                </a:solidFill>
                <a:prstDash val="solid"/>
                <a:round/>
                <a:headEnd/>
                <a:tailEnd/>
              </a:ln>
            </p:spPr>
            <p:txBody>
              <a:bodyPr/>
              <a:lstStyle/>
              <a:p>
                <a:endParaRPr lang="en-AU"/>
              </a:p>
            </p:txBody>
          </p:sp>
          <p:sp>
            <p:nvSpPr>
              <p:cNvPr id="5860" name="Freeform 740"/>
              <p:cNvSpPr>
                <a:spLocks/>
              </p:cNvSpPr>
              <p:nvPr/>
            </p:nvSpPr>
            <p:spPr bwMode="auto">
              <a:xfrm>
                <a:off x="1078" y="2444"/>
                <a:ext cx="288" cy="69"/>
              </a:xfrm>
              <a:custGeom>
                <a:avLst/>
                <a:gdLst>
                  <a:gd name="T0" fmla="*/ 0 w 575"/>
                  <a:gd name="T1" fmla="*/ 45 h 139"/>
                  <a:gd name="T2" fmla="*/ 197 w 575"/>
                  <a:gd name="T3" fmla="*/ 45 h 139"/>
                  <a:gd name="T4" fmla="*/ 203 w 575"/>
                  <a:gd name="T5" fmla="*/ 39 h 139"/>
                  <a:gd name="T6" fmla="*/ 210 w 575"/>
                  <a:gd name="T7" fmla="*/ 33 h 139"/>
                  <a:gd name="T8" fmla="*/ 216 w 575"/>
                  <a:gd name="T9" fmla="*/ 29 h 139"/>
                  <a:gd name="T10" fmla="*/ 224 w 575"/>
                  <a:gd name="T11" fmla="*/ 25 h 139"/>
                  <a:gd name="T12" fmla="*/ 231 w 575"/>
                  <a:gd name="T13" fmla="*/ 23 h 139"/>
                  <a:gd name="T14" fmla="*/ 239 w 575"/>
                  <a:gd name="T15" fmla="*/ 22 h 139"/>
                  <a:gd name="T16" fmla="*/ 248 w 575"/>
                  <a:gd name="T17" fmla="*/ 20 h 139"/>
                  <a:gd name="T18" fmla="*/ 256 w 575"/>
                  <a:gd name="T19" fmla="*/ 20 h 139"/>
                  <a:gd name="T20" fmla="*/ 264 w 575"/>
                  <a:gd name="T21" fmla="*/ 22 h 139"/>
                  <a:gd name="T22" fmla="*/ 271 w 575"/>
                  <a:gd name="T23" fmla="*/ 23 h 139"/>
                  <a:gd name="T24" fmla="*/ 279 w 575"/>
                  <a:gd name="T25" fmla="*/ 25 h 139"/>
                  <a:gd name="T26" fmla="*/ 287 w 575"/>
                  <a:gd name="T27" fmla="*/ 29 h 139"/>
                  <a:gd name="T28" fmla="*/ 294 w 575"/>
                  <a:gd name="T29" fmla="*/ 33 h 139"/>
                  <a:gd name="T30" fmla="*/ 300 w 575"/>
                  <a:gd name="T31" fmla="*/ 39 h 139"/>
                  <a:gd name="T32" fmla="*/ 308 w 575"/>
                  <a:gd name="T33" fmla="*/ 45 h 139"/>
                  <a:gd name="T34" fmla="*/ 312 w 575"/>
                  <a:gd name="T35" fmla="*/ 50 h 139"/>
                  <a:gd name="T36" fmla="*/ 317 w 575"/>
                  <a:gd name="T37" fmla="*/ 58 h 139"/>
                  <a:gd name="T38" fmla="*/ 321 w 575"/>
                  <a:gd name="T39" fmla="*/ 64 h 139"/>
                  <a:gd name="T40" fmla="*/ 321 w 575"/>
                  <a:gd name="T41" fmla="*/ 66 h 139"/>
                  <a:gd name="T42" fmla="*/ 323 w 575"/>
                  <a:gd name="T43" fmla="*/ 66 h 139"/>
                  <a:gd name="T44" fmla="*/ 329 w 575"/>
                  <a:gd name="T45" fmla="*/ 58 h 139"/>
                  <a:gd name="T46" fmla="*/ 333 w 575"/>
                  <a:gd name="T47" fmla="*/ 50 h 139"/>
                  <a:gd name="T48" fmla="*/ 338 w 575"/>
                  <a:gd name="T49" fmla="*/ 45 h 139"/>
                  <a:gd name="T50" fmla="*/ 344 w 575"/>
                  <a:gd name="T51" fmla="*/ 39 h 139"/>
                  <a:gd name="T52" fmla="*/ 350 w 575"/>
                  <a:gd name="T53" fmla="*/ 33 h 139"/>
                  <a:gd name="T54" fmla="*/ 357 w 575"/>
                  <a:gd name="T55" fmla="*/ 29 h 139"/>
                  <a:gd name="T56" fmla="*/ 365 w 575"/>
                  <a:gd name="T57" fmla="*/ 25 h 139"/>
                  <a:gd name="T58" fmla="*/ 373 w 575"/>
                  <a:gd name="T59" fmla="*/ 23 h 139"/>
                  <a:gd name="T60" fmla="*/ 380 w 575"/>
                  <a:gd name="T61" fmla="*/ 22 h 139"/>
                  <a:gd name="T62" fmla="*/ 390 w 575"/>
                  <a:gd name="T63" fmla="*/ 20 h 139"/>
                  <a:gd name="T64" fmla="*/ 398 w 575"/>
                  <a:gd name="T65" fmla="*/ 20 h 139"/>
                  <a:gd name="T66" fmla="*/ 405 w 575"/>
                  <a:gd name="T67" fmla="*/ 22 h 139"/>
                  <a:gd name="T68" fmla="*/ 413 w 575"/>
                  <a:gd name="T69" fmla="*/ 23 h 139"/>
                  <a:gd name="T70" fmla="*/ 421 w 575"/>
                  <a:gd name="T71" fmla="*/ 25 h 139"/>
                  <a:gd name="T72" fmla="*/ 428 w 575"/>
                  <a:gd name="T73" fmla="*/ 29 h 139"/>
                  <a:gd name="T74" fmla="*/ 436 w 575"/>
                  <a:gd name="T75" fmla="*/ 33 h 139"/>
                  <a:gd name="T76" fmla="*/ 442 w 575"/>
                  <a:gd name="T77" fmla="*/ 39 h 139"/>
                  <a:gd name="T78" fmla="*/ 449 w 575"/>
                  <a:gd name="T79" fmla="*/ 45 h 139"/>
                  <a:gd name="T80" fmla="*/ 468 w 575"/>
                  <a:gd name="T81" fmla="*/ 45 h 139"/>
                  <a:gd name="T82" fmla="*/ 468 w 575"/>
                  <a:gd name="T83" fmla="*/ 139 h 139"/>
                  <a:gd name="T84" fmla="*/ 474 w 575"/>
                  <a:gd name="T85" fmla="*/ 139 h 139"/>
                  <a:gd name="T86" fmla="*/ 474 w 575"/>
                  <a:gd name="T87" fmla="*/ 45 h 139"/>
                  <a:gd name="T88" fmla="*/ 566 w 575"/>
                  <a:gd name="T89" fmla="*/ 45 h 139"/>
                  <a:gd name="T90" fmla="*/ 566 w 575"/>
                  <a:gd name="T91" fmla="*/ 95 h 139"/>
                  <a:gd name="T92" fmla="*/ 575 w 575"/>
                  <a:gd name="T93" fmla="*/ 95 h 139"/>
                  <a:gd name="T94" fmla="*/ 575 w 575"/>
                  <a:gd name="T95" fmla="*/ 0 h 139"/>
                  <a:gd name="T96" fmla="*/ 0 w 575"/>
                  <a:gd name="T97" fmla="*/ 0 h 139"/>
                  <a:gd name="T98" fmla="*/ 0 w 575"/>
                  <a:gd name="T99" fmla="*/ 4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5" h="139">
                    <a:moveTo>
                      <a:pt x="0" y="45"/>
                    </a:moveTo>
                    <a:lnTo>
                      <a:pt x="197" y="45"/>
                    </a:lnTo>
                    <a:lnTo>
                      <a:pt x="203" y="39"/>
                    </a:lnTo>
                    <a:lnTo>
                      <a:pt x="210" y="33"/>
                    </a:lnTo>
                    <a:lnTo>
                      <a:pt x="216" y="29"/>
                    </a:lnTo>
                    <a:lnTo>
                      <a:pt x="224" y="25"/>
                    </a:lnTo>
                    <a:lnTo>
                      <a:pt x="231" y="23"/>
                    </a:lnTo>
                    <a:lnTo>
                      <a:pt x="239" y="22"/>
                    </a:lnTo>
                    <a:lnTo>
                      <a:pt x="248" y="20"/>
                    </a:lnTo>
                    <a:lnTo>
                      <a:pt x="256" y="20"/>
                    </a:lnTo>
                    <a:lnTo>
                      <a:pt x="264" y="22"/>
                    </a:lnTo>
                    <a:lnTo>
                      <a:pt x="271" y="23"/>
                    </a:lnTo>
                    <a:lnTo>
                      <a:pt x="279" y="25"/>
                    </a:lnTo>
                    <a:lnTo>
                      <a:pt x="287" y="29"/>
                    </a:lnTo>
                    <a:lnTo>
                      <a:pt x="294" y="33"/>
                    </a:lnTo>
                    <a:lnTo>
                      <a:pt x="300" y="39"/>
                    </a:lnTo>
                    <a:lnTo>
                      <a:pt x="308" y="45"/>
                    </a:lnTo>
                    <a:lnTo>
                      <a:pt x="312" y="50"/>
                    </a:lnTo>
                    <a:lnTo>
                      <a:pt x="317" y="58"/>
                    </a:lnTo>
                    <a:lnTo>
                      <a:pt x="321" y="64"/>
                    </a:lnTo>
                    <a:lnTo>
                      <a:pt x="321" y="66"/>
                    </a:lnTo>
                    <a:lnTo>
                      <a:pt x="323" y="66"/>
                    </a:lnTo>
                    <a:lnTo>
                      <a:pt x="329" y="58"/>
                    </a:lnTo>
                    <a:lnTo>
                      <a:pt x="333" y="50"/>
                    </a:lnTo>
                    <a:lnTo>
                      <a:pt x="338" y="45"/>
                    </a:lnTo>
                    <a:lnTo>
                      <a:pt x="344" y="39"/>
                    </a:lnTo>
                    <a:lnTo>
                      <a:pt x="350" y="33"/>
                    </a:lnTo>
                    <a:lnTo>
                      <a:pt x="357" y="29"/>
                    </a:lnTo>
                    <a:lnTo>
                      <a:pt x="365" y="25"/>
                    </a:lnTo>
                    <a:lnTo>
                      <a:pt x="373" y="23"/>
                    </a:lnTo>
                    <a:lnTo>
                      <a:pt x="380" y="22"/>
                    </a:lnTo>
                    <a:lnTo>
                      <a:pt x="390" y="20"/>
                    </a:lnTo>
                    <a:lnTo>
                      <a:pt x="398" y="20"/>
                    </a:lnTo>
                    <a:lnTo>
                      <a:pt x="405" y="22"/>
                    </a:lnTo>
                    <a:lnTo>
                      <a:pt x="413" y="23"/>
                    </a:lnTo>
                    <a:lnTo>
                      <a:pt x="421" y="25"/>
                    </a:lnTo>
                    <a:lnTo>
                      <a:pt x="428" y="29"/>
                    </a:lnTo>
                    <a:lnTo>
                      <a:pt x="436" y="33"/>
                    </a:lnTo>
                    <a:lnTo>
                      <a:pt x="442" y="39"/>
                    </a:lnTo>
                    <a:lnTo>
                      <a:pt x="449" y="45"/>
                    </a:lnTo>
                    <a:lnTo>
                      <a:pt x="468" y="45"/>
                    </a:lnTo>
                    <a:lnTo>
                      <a:pt x="468" y="139"/>
                    </a:lnTo>
                    <a:lnTo>
                      <a:pt x="474" y="139"/>
                    </a:lnTo>
                    <a:lnTo>
                      <a:pt x="474" y="45"/>
                    </a:lnTo>
                    <a:lnTo>
                      <a:pt x="566" y="45"/>
                    </a:lnTo>
                    <a:lnTo>
                      <a:pt x="566" y="95"/>
                    </a:lnTo>
                    <a:lnTo>
                      <a:pt x="575" y="95"/>
                    </a:lnTo>
                    <a:lnTo>
                      <a:pt x="575" y="0"/>
                    </a:lnTo>
                    <a:lnTo>
                      <a:pt x="0" y="0"/>
                    </a:lnTo>
                    <a:lnTo>
                      <a:pt x="0" y="45"/>
                    </a:lnTo>
                    <a:close/>
                  </a:path>
                </a:pathLst>
              </a:custGeom>
              <a:solidFill>
                <a:srgbClr val="000000"/>
              </a:solidFill>
              <a:ln w="1588">
                <a:solidFill>
                  <a:srgbClr val="000000"/>
                </a:solidFill>
                <a:prstDash val="solid"/>
                <a:round/>
                <a:headEnd/>
                <a:tailEnd/>
              </a:ln>
            </p:spPr>
            <p:txBody>
              <a:bodyPr/>
              <a:lstStyle/>
              <a:p>
                <a:endParaRPr lang="en-AU"/>
              </a:p>
            </p:txBody>
          </p:sp>
          <p:sp>
            <p:nvSpPr>
              <p:cNvPr id="5861" name="Freeform 741"/>
              <p:cNvSpPr>
                <a:spLocks/>
              </p:cNvSpPr>
              <p:nvPr/>
            </p:nvSpPr>
            <p:spPr bwMode="auto">
              <a:xfrm>
                <a:off x="915" y="2466"/>
                <a:ext cx="11" cy="49"/>
              </a:xfrm>
              <a:custGeom>
                <a:avLst/>
                <a:gdLst>
                  <a:gd name="T0" fmla="*/ 17 w 23"/>
                  <a:gd name="T1" fmla="*/ 98 h 98"/>
                  <a:gd name="T2" fmla="*/ 23 w 23"/>
                  <a:gd name="T3" fmla="*/ 98 h 98"/>
                  <a:gd name="T4" fmla="*/ 23 w 23"/>
                  <a:gd name="T5" fmla="*/ 0 h 98"/>
                  <a:gd name="T6" fmla="*/ 0 w 23"/>
                  <a:gd name="T7" fmla="*/ 0 h 98"/>
                  <a:gd name="T8" fmla="*/ 6 w 23"/>
                  <a:gd name="T9" fmla="*/ 7 h 98"/>
                  <a:gd name="T10" fmla="*/ 9 w 23"/>
                  <a:gd name="T11" fmla="*/ 13 h 98"/>
                  <a:gd name="T12" fmla="*/ 13 w 23"/>
                  <a:gd name="T13" fmla="*/ 21 h 98"/>
                  <a:gd name="T14" fmla="*/ 17 w 23"/>
                  <a:gd name="T15" fmla="*/ 28 h 98"/>
                  <a:gd name="T16" fmla="*/ 17 w 23"/>
                  <a:gd name="T1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98">
                    <a:moveTo>
                      <a:pt x="17" y="98"/>
                    </a:moveTo>
                    <a:lnTo>
                      <a:pt x="23" y="98"/>
                    </a:lnTo>
                    <a:lnTo>
                      <a:pt x="23" y="0"/>
                    </a:lnTo>
                    <a:lnTo>
                      <a:pt x="0" y="0"/>
                    </a:lnTo>
                    <a:lnTo>
                      <a:pt x="6" y="7"/>
                    </a:lnTo>
                    <a:lnTo>
                      <a:pt x="9" y="13"/>
                    </a:lnTo>
                    <a:lnTo>
                      <a:pt x="13" y="21"/>
                    </a:lnTo>
                    <a:lnTo>
                      <a:pt x="17" y="28"/>
                    </a:lnTo>
                    <a:lnTo>
                      <a:pt x="17" y="98"/>
                    </a:lnTo>
                    <a:close/>
                  </a:path>
                </a:pathLst>
              </a:custGeom>
              <a:solidFill>
                <a:srgbClr val="000000"/>
              </a:solidFill>
              <a:ln w="1588">
                <a:solidFill>
                  <a:srgbClr val="000000"/>
                </a:solidFill>
                <a:prstDash val="solid"/>
                <a:round/>
                <a:headEnd/>
                <a:tailEnd/>
              </a:ln>
            </p:spPr>
            <p:txBody>
              <a:bodyPr/>
              <a:lstStyle/>
              <a:p>
                <a:endParaRPr lang="en-AU"/>
              </a:p>
            </p:txBody>
          </p:sp>
          <p:sp>
            <p:nvSpPr>
              <p:cNvPr id="5862" name="Freeform 742"/>
              <p:cNvSpPr>
                <a:spLocks/>
              </p:cNvSpPr>
              <p:nvPr/>
            </p:nvSpPr>
            <p:spPr bwMode="auto">
              <a:xfrm>
                <a:off x="814" y="2449"/>
                <a:ext cx="56" cy="31"/>
              </a:xfrm>
              <a:custGeom>
                <a:avLst/>
                <a:gdLst>
                  <a:gd name="T0" fmla="*/ 109 w 111"/>
                  <a:gd name="T1" fmla="*/ 8 h 61"/>
                  <a:gd name="T2" fmla="*/ 111 w 111"/>
                  <a:gd name="T3" fmla="*/ 17 h 61"/>
                  <a:gd name="T4" fmla="*/ 103 w 111"/>
                  <a:gd name="T5" fmla="*/ 21 h 61"/>
                  <a:gd name="T6" fmla="*/ 96 w 111"/>
                  <a:gd name="T7" fmla="*/ 27 h 61"/>
                  <a:gd name="T8" fmla="*/ 90 w 111"/>
                  <a:gd name="T9" fmla="*/ 33 h 61"/>
                  <a:gd name="T10" fmla="*/ 84 w 111"/>
                  <a:gd name="T11" fmla="*/ 40 h 61"/>
                  <a:gd name="T12" fmla="*/ 80 w 111"/>
                  <a:gd name="T13" fmla="*/ 46 h 61"/>
                  <a:gd name="T14" fmla="*/ 76 w 111"/>
                  <a:gd name="T15" fmla="*/ 54 h 61"/>
                  <a:gd name="T16" fmla="*/ 75 w 111"/>
                  <a:gd name="T17" fmla="*/ 61 h 61"/>
                  <a:gd name="T18" fmla="*/ 73 w 111"/>
                  <a:gd name="T19" fmla="*/ 54 h 61"/>
                  <a:gd name="T20" fmla="*/ 69 w 111"/>
                  <a:gd name="T21" fmla="*/ 48 h 61"/>
                  <a:gd name="T22" fmla="*/ 63 w 111"/>
                  <a:gd name="T23" fmla="*/ 40 h 61"/>
                  <a:gd name="T24" fmla="*/ 57 w 111"/>
                  <a:gd name="T25" fmla="*/ 33 h 61"/>
                  <a:gd name="T26" fmla="*/ 52 w 111"/>
                  <a:gd name="T27" fmla="*/ 27 h 61"/>
                  <a:gd name="T28" fmla="*/ 46 w 111"/>
                  <a:gd name="T29" fmla="*/ 23 h 61"/>
                  <a:gd name="T30" fmla="*/ 38 w 111"/>
                  <a:gd name="T31" fmla="*/ 19 h 61"/>
                  <a:gd name="T32" fmla="*/ 31 w 111"/>
                  <a:gd name="T33" fmla="*/ 15 h 61"/>
                  <a:gd name="T34" fmla="*/ 25 w 111"/>
                  <a:gd name="T35" fmla="*/ 11 h 61"/>
                  <a:gd name="T36" fmla="*/ 15 w 111"/>
                  <a:gd name="T37" fmla="*/ 10 h 61"/>
                  <a:gd name="T38" fmla="*/ 8 w 111"/>
                  <a:gd name="T39" fmla="*/ 10 h 61"/>
                  <a:gd name="T40" fmla="*/ 0 w 111"/>
                  <a:gd name="T41" fmla="*/ 10 h 61"/>
                  <a:gd name="T42" fmla="*/ 0 w 111"/>
                  <a:gd name="T43" fmla="*/ 0 h 61"/>
                  <a:gd name="T44" fmla="*/ 109 w 111"/>
                  <a:gd name="T45"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61">
                    <a:moveTo>
                      <a:pt x="109" y="8"/>
                    </a:moveTo>
                    <a:lnTo>
                      <a:pt x="111" y="17"/>
                    </a:lnTo>
                    <a:lnTo>
                      <a:pt x="103" y="21"/>
                    </a:lnTo>
                    <a:lnTo>
                      <a:pt x="96" y="27"/>
                    </a:lnTo>
                    <a:lnTo>
                      <a:pt x="90" y="33"/>
                    </a:lnTo>
                    <a:lnTo>
                      <a:pt x="84" y="40"/>
                    </a:lnTo>
                    <a:lnTo>
                      <a:pt x="80" y="46"/>
                    </a:lnTo>
                    <a:lnTo>
                      <a:pt x="76" y="54"/>
                    </a:lnTo>
                    <a:lnTo>
                      <a:pt x="75" y="61"/>
                    </a:lnTo>
                    <a:lnTo>
                      <a:pt x="73" y="54"/>
                    </a:lnTo>
                    <a:lnTo>
                      <a:pt x="69" y="48"/>
                    </a:lnTo>
                    <a:lnTo>
                      <a:pt x="63" y="40"/>
                    </a:lnTo>
                    <a:lnTo>
                      <a:pt x="57" y="33"/>
                    </a:lnTo>
                    <a:lnTo>
                      <a:pt x="52" y="27"/>
                    </a:lnTo>
                    <a:lnTo>
                      <a:pt x="46" y="23"/>
                    </a:lnTo>
                    <a:lnTo>
                      <a:pt x="38" y="19"/>
                    </a:lnTo>
                    <a:lnTo>
                      <a:pt x="31" y="15"/>
                    </a:lnTo>
                    <a:lnTo>
                      <a:pt x="25" y="11"/>
                    </a:lnTo>
                    <a:lnTo>
                      <a:pt x="15" y="10"/>
                    </a:lnTo>
                    <a:lnTo>
                      <a:pt x="8" y="10"/>
                    </a:lnTo>
                    <a:lnTo>
                      <a:pt x="0" y="10"/>
                    </a:lnTo>
                    <a:lnTo>
                      <a:pt x="0" y="0"/>
                    </a:lnTo>
                    <a:lnTo>
                      <a:pt x="109" y="8"/>
                    </a:lnTo>
                    <a:close/>
                  </a:path>
                </a:pathLst>
              </a:custGeom>
              <a:solidFill>
                <a:srgbClr val="000000"/>
              </a:solidFill>
              <a:ln w="1588">
                <a:solidFill>
                  <a:srgbClr val="000000"/>
                </a:solidFill>
                <a:prstDash val="solid"/>
                <a:round/>
                <a:headEnd/>
                <a:tailEnd/>
              </a:ln>
            </p:spPr>
            <p:txBody>
              <a:bodyPr/>
              <a:lstStyle/>
              <a:p>
                <a:endParaRPr lang="en-AU"/>
              </a:p>
            </p:txBody>
          </p:sp>
          <p:sp>
            <p:nvSpPr>
              <p:cNvPr id="5863" name="Freeform 743"/>
              <p:cNvSpPr>
                <a:spLocks/>
              </p:cNvSpPr>
              <p:nvPr/>
            </p:nvSpPr>
            <p:spPr bwMode="auto">
              <a:xfrm>
                <a:off x="614" y="2475"/>
                <a:ext cx="32" cy="33"/>
              </a:xfrm>
              <a:custGeom>
                <a:avLst/>
                <a:gdLst>
                  <a:gd name="T0" fmla="*/ 4 w 65"/>
                  <a:gd name="T1" fmla="*/ 17 h 65"/>
                  <a:gd name="T2" fmla="*/ 2 w 65"/>
                  <a:gd name="T3" fmla="*/ 23 h 65"/>
                  <a:gd name="T4" fmla="*/ 0 w 65"/>
                  <a:gd name="T5" fmla="*/ 27 h 65"/>
                  <a:gd name="T6" fmla="*/ 0 w 65"/>
                  <a:gd name="T7" fmla="*/ 32 h 65"/>
                  <a:gd name="T8" fmla="*/ 0 w 65"/>
                  <a:gd name="T9" fmla="*/ 38 h 65"/>
                  <a:gd name="T10" fmla="*/ 2 w 65"/>
                  <a:gd name="T11" fmla="*/ 42 h 65"/>
                  <a:gd name="T12" fmla="*/ 4 w 65"/>
                  <a:gd name="T13" fmla="*/ 48 h 65"/>
                  <a:gd name="T14" fmla="*/ 6 w 65"/>
                  <a:gd name="T15" fmla="*/ 52 h 65"/>
                  <a:gd name="T16" fmla="*/ 10 w 65"/>
                  <a:gd name="T17" fmla="*/ 57 h 65"/>
                  <a:gd name="T18" fmla="*/ 16 w 65"/>
                  <a:gd name="T19" fmla="*/ 61 h 65"/>
                  <a:gd name="T20" fmla="*/ 19 w 65"/>
                  <a:gd name="T21" fmla="*/ 63 h 65"/>
                  <a:gd name="T22" fmla="*/ 25 w 65"/>
                  <a:gd name="T23" fmla="*/ 65 h 65"/>
                  <a:gd name="T24" fmla="*/ 31 w 65"/>
                  <a:gd name="T25" fmla="*/ 65 h 65"/>
                  <a:gd name="T26" fmla="*/ 35 w 65"/>
                  <a:gd name="T27" fmla="*/ 65 h 65"/>
                  <a:gd name="T28" fmla="*/ 41 w 65"/>
                  <a:gd name="T29" fmla="*/ 63 h 65"/>
                  <a:gd name="T30" fmla="*/ 46 w 65"/>
                  <a:gd name="T31" fmla="*/ 61 h 65"/>
                  <a:gd name="T32" fmla="*/ 50 w 65"/>
                  <a:gd name="T33" fmla="*/ 59 h 65"/>
                  <a:gd name="T34" fmla="*/ 54 w 65"/>
                  <a:gd name="T35" fmla="*/ 57 h 65"/>
                  <a:gd name="T36" fmla="*/ 58 w 65"/>
                  <a:gd name="T37" fmla="*/ 52 h 65"/>
                  <a:gd name="T38" fmla="*/ 62 w 65"/>
                  <a:gd name="T39" fmla="*/ 46 h 65"/>
                  <a:gd name="T40" fmla="*/ 63 w 65"/>
                  <a:gd name="T41" fmla="*/ 42 h 65"/>
                  <a:gd name="T42" fmla="*/ 65 w 65"/>
                  <a:gd name="T43" fmla="*/ 36 h 65"/>
                  <a:gd name="T44" fmla="*/ 65 w 65"/>
                  <a:gd name="T45" fmla="*/ 32 h 65"/>
                  <a:gd name="T46" fmla="*/ 65 w 65"/>
                  <a:gd name="T47" fmla="*/ 27 h 65"/>
                  <a:gd name="T48" fmla="*/ 63 w 65"/>
                  <a:gd name="T49" fmla="*/ 21 h 65"/>
                  <a:gd name="T50" fmla="*/ 60 w 65"/>
                  <a:gd name="T51" fmla="*/ 17 h 65"/>
                  <a:gd name="T52" fmla="*/ 58 w 65"/>
                  <a:gd name="T53" fmla="*/ 11 h 65"/>
                  <a:gd name="T54" fmla="*/ 54 w 65"/>
                  <a:gd name="T55" fmla="*/ 7 h 65"/>
                  <a:gd name="T56" fmla="*/ 50 w 65"/>
                  <a:gd name="T57" fmla="*/ 4 h 65"/>
                  <a:gd name="T58" fmla="*/ 46 w 65"/>
                  <a:gd name="T59" fmla="*/ 2 h 65"/>
                  <a:gd name="T60" fmla="*/ 41 w 65"/>
                  <a:gd name="T61" fmla="*/ 0 h 65"/>
                  <a:gd name="T62" fmla="*/ 35 w 65"/>
                  <a:gd name="T63" fmla="*/ 0 h 65"/>
                  <a:gd name="T64" fmla="*/ 29 w 65"/>
                  <a:gd name="T65" fmla="*/ 0 h 65"/>
                  <a:gd name="T66" fmla="*/ 23 w 65"/>
                  <a:gd name="T67" fmla="*/ 0 h 65"/>
                  <a:gd name="T68" fmla="*/ 19 w 65"/>
                  <a:gd name="T69" fmla="*/ 2 h 65"/>
                  <a:gd name="T70" fmla="*/ 14 w 65"/>
                  <a:gd name="T71" fmla="*/ 4 h 65"/>
                  <a:gd name="T72" fmla="*/ 10 w 65"/>
                  <a:gd name="T73" fmla="*/ 7 h 65"/>
                  <a:gd name="T74" fmla="*/ 6 w 65"/>
                  <a:gd name="T75" fmla="*/ 11 h 65"/>
                  <a:gd name="T76" fmla="*/ 4 w 65"/>
                  <a:gd name="T77"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65">
                    <a:moveTo>
                      <a:pt x="4" y="17"/>
                    </a:moveTo>
                    <a:lnTo>
                      <a:pt x="2" y="23"/>
                    </a:lnTo>
                    <a:lnTo>
                      <a:pt x="0" y="27"/>
                    </a:lnTo>
                    <a:lnTo>
                      <a:pt x="0" y="32"/>
                    </a:lnTo>
                    <a:lnTo>
                      <a:pt x="0" y="38"/>
                    </a:lnTo>
                    <a:lnTo>
                      <a:pt x="2" y="42"/>
                    </a:lnTo>
                    <a:lnTo>
                      <a:pt x="4" y="48"/>
                    </a:lnTo>
                    <a:lnTo>
                      <a:pt x="6" y="52"/>
                    </a:lnTo>
                    <a:lnTo>
                      <a:pt x="10" y="57"/>
                    </a:lnTo>
                    <a:lnTo>
                      <a:pt x="16" y="61"/>
                    </a:lnTo>
                    <a:lnTo>
                      <a:pt x="19" y="63"/>
                    </a:lnTo>
                    <a:lnTo>
                      <a:pt x="25" y="65"/>
                    </a:lnTo>
                    <a:lnTo>
                      <a:pt x="31" y="65"/>
                    </a:lnTo>
                    <a:lnTo>
                      <a:pt x="35" y="65"/>
                    </a:lnTo>
                    <a:lnTo>
                      <a:pt x="41" y="63"/>
                    </a:lnTo>
                    <a:lnTo>
                      <a:pt x="46" y="61"/>
                    </a:lnTo>
                    <a:lnTo>
                      <a:pt x="50" y="59"/>
                    </a:lnTo>
                    <a:lnTo>
                      <a:pt x="54" y="57"/>
                    </a:lnTo>
                    <a:lnTo>
                      <a:pt x="58" y="52"/>
                    </a:lnTo>
                    <a:lnTo>
                      <a:pt x="62" y="46"/>
                    </a:lnTo>
                    <a:lnTo>
                      <a:pt x="63" y="42"/>
                    </a:lnTo>
                    <a:lnTo>
                      <a:pt x="65" y="36"/>
                    </a:lnTo>
                    <a:lnTo>
                      <a:pt x="65" y="32"/>
                    </a:lnTo>
                    <a:lnTo>
                      <a:pt x="65" y="27"/>
                    </a:lnTo>
                    <a:lnTo>
                      <a:pt x="63" y="21"/>
                    </a:lnTo>
                    <a:lnTo>
                      <a:pt x="60" y="17"/>
                    </a:lnTo>
                    <a:lnTo>
                      <a:pt x="58" y="11"/>
                    </a:lnTo>
                    <a:lnTo>
                      <a:pt x="54" y="7"/>
                    </a:lnTo>
                    <a:lnTo>
                      <a:pt x="50" y="4"/>
                    </a:lnTo>
                    <a:lnTo>
                      <a:pt x="46" y="2"/>
                    </a:lnTo>
                    <a:lnTo>
                      <a:pt x="41" y="0"/>
                    </a:lnTo>
                    <a:lnTo>
                      <a:pt x="35" y="0"/>
                    </a:lnTo>
                    <a:lnTo>
                      <a:pt x="29" y="0"/>
                    </a:lnTo>
                    <a:lnTo>
                      <a:pt x="23" y="0"/>
                    </a:lnTo>
                    <a:lnTo>
                      <a:pt x="19" y="2"/>
                    </a:lnTo>
                    <a:lnTo>
                      <a:pt x="14" y="4"/>
                    </a:lnTo>
                    <a:lnTo>
                      <a:pt x="10" y="7"/>
                    </a:lnTo>
                    <a:lnTo>
                      <a:pt x="6" y="11"/>
                    </a:lnTo>
                    <a:lnTo>
                      <a:pt x="4" y="17"/>
                    </a:lnTo>
                    <a:close/>
                  </a:path>
                </a:pathLst>
              </a:custGeom>
              <a:solidFill>
                <a:srgbClr val="FFFFFF"/>
              </a:solidFill>
              <a:ln w="1588">
                <a:solidFill>
                  <a:srgbClr val="000000"/>
                </a:solidFill>
                <a:prstDash val="solid"/>
                <a:round/>
                <a:headEnd/>
                <a:tailEnd/>
              </a:ln>
            </p:spPr>
            <p:txBody>
              <a:bodyPr/>
              <a:lstStyle/>
              <a:p>
                <a:endParaRPr lang="en-AU"/>
              </a:p>
            </p:txBody>
          </p:sp>
          <p:sp>
            <p:nvSpPr>
              <p:cNvPr id="5864" name="Freeform 744"/>
              <p:cNvSpPr>
                <a:spLocks/>
              </p:cNvSpPr>
              <p:nvPr/>
            </p:nvSpPr>
            <p:spPr bwMode="auto">
              <a:xfrm>
                <a:off x="624" y="2486"/>
                <a:ext cx="11" cy="11"/>
              </a:xfrm>
              <a:custGeom>
                <a:avLst/>
                <a:gdLst>
                  <a:gd name="T0" fmla="*/ 21 w 21"/>
                  <a:gd name="T1" fmla="*/ 8 h 23"/>
                  <a:gd name="T2" fmla="*/ 21 w 21"/>
                  <a:gd name="T3" fmla="*/ 6 h 23"/>
                  <a:gd name="T4" fmla="*/ 20 w 21"/>
                  <a:gd name="T5" fmla="*/ 4 h 23"/>
                  <a:gd name="T6" fmla="*/ 16 w 21"/>
                  <a:gd name="T7" fmla="*/ 2 h 23"/>
                  <a:gd name="T8" fmla="*/ 14 w 21"/>
                  <a:gd name="T9" fmla="*/ 0 h 23"/>
                  <a:gd name="T10" fmla="*/ 10 w 21"/>
                  <a:gd name="T11" fmla="*/ 0 h 23"/>
                  <a:gd name="T12" fmla="*/ 6 w 21"/>
                  <a:gd name="T13" fmla="*/ 0 h 23"/>
                  <a:gd name="T14" fmla="*/ 4 w 21"/>
                  <a:gd name="T15" fmla="*/ 2 h 23"/>
                  <a:gd name="T16" fmla="*/ 2 w 21"/>
                  <a:gd name="T17" fmla="*/ 6 h 23"/>
                  <a:gd name="T18" fmla="*/ 0 w 21"/>
                  <a:gd name="T19" fmla="*/ 8 h 23"/>
                  <a:gd name="T20" fmla="*/ 0 w 21"/>
                  <a:gd name="T21" fmla="*/ 11 h 23"/>
                  <a:gd name="T22" fmla="*/ 0 w 21"/>
                  <a:gd name="T23" fmla="*/ 13 h 23"/>
                  <a:gd name="T24" fmla="*/ 2 w 21"/>
                  <a:gd name="T25" fmla="*/ 17 h 23"/>
                  <a:gd name="T26" fmla="*/ 4 w 21"/>
                  <a:gd name="T27" fmla="*/ 19 h 23"/>
                  <a:gd name="T28" fmla="*/ 6 w 21"/>
                  <a:gd name="T29" fmla="*/ 21 h 23"/>
                  <a:gd name="T30" fmla="*/ 10 w 21"/>
                  <a:gd name="T31" fmla="*/ 23 h 23"/>
                  <a:gd name="T32" fmla="*/ 12 w 21"/>
                  <a:gd name="T33" fmla="*/ 23 h 23"/>
                  <a:gd name="T34" fmla="*/ 16 w 21"/>
                  <a:gd name="T35" fmla="*/ 21 h 23"/>
                  <a:gd name="T36" fmla="*/ 20 w 21"/>
                  <a:gd name="T37" fmla="*/ 19 h 23"/>
                  <a:gd name="T38" fmla="*/ 21 w 21"/>
                  <a:gd name="T39" fmla="*/ 17 h 23"/>
                  <a:gd name="T40" fmla="*/ 21 w 21"/>
                  <a:gd name="T41" fmla="*/ 13 h 23"/>
                  <a:gd name="T42" fmla="*/ 21 w 21"/>
                  <a:gd name="T43" fmla="*/ 11 h 23"/>
                  <a:gd name="T44" fmla="*/ 21 w 21"/>
                  <a:gd name="T4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3">
                    <a:moveTo>
                      <a:pt x="21" y="8"/>
                    </a:moveTo>
                    <a:lnTo>
                      <a:pt x="21" y="6"/>
                    </a:lnTo>
                    <a:lnTo>
                      <a:pt x="20" y="4"/>
                    </a:lnTo>
                    <a:lnTo>
                      <a:pt x="16" y="2"/>
                    </a:lnTo>
                    <a:lnTo>
                      <a:pt x="14" y="0"/>
                    </a:lnTo>
                    <a:lnTo>
                      <a:pt x="10" y="0"/>
                    </a:lnTo>
                    <a:lnTo>
                      <a:pt x="6" y="0"/>
                    </a:lnTo>
                    <a:lnTo>
                      <a:pt x="4" y="2"/>
                    </a:lnTo>
                    <a:lnTo>
                      <a:pt x="2" y="6"/>
                    </a:lnTo>
                    <a:lnTo>
                      <a:pt x="0" y="8"/>
                    </a:lnTo>
                    <a:lnTo>
                      <a:pt x="0" y="11"/>
                    </a:lnTo>
                    <a:lnTo>
                      <a:pt x="0" y="13"/>
                    </a:lnTo>
                    <a:lnTo>
                      <a:pt x="2" y="17"/>
                    </a:lnTo>
                    <a:lnTo>
                      <a:pt x="4" y="19"/>
                    </a:lnTo>
                    <a:lnTo>
                      <a:pt x="6" y="21"/>
                    </a:lnTo>
                    <a:lnTo>
                      <a:pt x="10" y="23"/>
                    </a:lnTo>
                    <a:lnTo>
                      <a:pt x="12" y="23"/>
                    </a:lnTo>
                    <a:lnTo>
                      <a:pt x="16" y="21"/>
                    </a:lnTo>
                    <a:lnTo>
                      <a:pt x="20" y="19"/>
                    </a:lnTo>
                    <a:lnTo>
                      <a:pt x="21" y="17"/>
                    </a:lnTo>
                    <a:lnTo>
                      <a:pt x="21" y="13"/>
                    </a:lnTo>
                    <a:lnTo>
                      <a:pt x="21" y="11"/>
                    </a:lnTo>
                    <a:lnTo>
                      <a:pt x="21" y="8"/>
                    </a:lnTo>
                    <a:close/>
                  </a:path>
                </a:pathLst>
              </a:custGeom>
              <a:solidFill>
                <a:srgbClr val="000000"/>
              </a:solidFill>
              <a:ln w="1588">
                <a:solidFill>
                  <a:srgbClr val="000000"/>
                </a:solidFill>
                <a:prstDash val="solid"/>
                <a:round/>
                <a:headEnd/>
                <a:tailEnd/>
              </a:ln>
            </p:spPr>
            <p:txBody>
              <a:bodyPr/>
              <a:lstStyle/>
              <a:p>
                <a:endParaRPr lang="en-AU"/>
              </a:p>
            </p:txBody>
          </p:sp>
          <p:sp>
            <p:nvSpPr>
              <p:cNvPr id="5865" name="Freeform 745"/>
              <p:cNvSpPr>
                <a:spLocks/>
              </p:cNvSpPr>
              <p:nvPr/>
            </p:nvSpPr>
            <p:spPr bwMode="auto">
              <a:xfrm>
                <a:off x="598" y="2459"/>
                <a:ext cx="63" cy="64"/>
              </a:xfrm>
              <a:custGeom>
                <a:avLst/>
                <a:gdLst>
                  <a:gd name="T0" fmla="*/ 95 w 126"/>
                  <a:gd name="T1" fmla="*/ 69 h 129"/>
                  <a:gd name="T2" fmla="*/ 92 w 126"/>
                  <a:gd name="T3" fmla="*/ 79 h 129"/>
                  <a:gd name="T4" fmla="*/ 84 w 126"/>
                  <a:gd name="T5" fmla="*/ 90 h 129"/>
                  <a:gd name="T6" fmla="*/ 76 w 126"/>
                  <a:gd name="T7" fmla="*/ 94 h 129"/>
                  <a:gd name="T8" fmla="*/ 65 w 126"/>
                  <a:gd name="T9" fmla="*/ 98 h 129"/>
                  <a:gd name="T10" fmla="*/ 55 w 126"/>
                  <a:gd name="T11" fmla="*/ 98 h 129"/>
                  <a:gd name="T12" fmla="*/ 46 w 126"/>
                  <a:gd name="T13" fmla="*/ 94 h 129"/>
                  <a:gd name="T14" fmla="*/ 36 w 126"/>
                  <a:gd name="T15" fmla="*/ 85 h 129"/>
                  <a:gd name="T16" fmla="*/ 32 w 126"/>
                  <a:gd name="T17" fmla="*/ 75 h 129"/>
                  <a:gd name="T18" fmla="*/ 30 w 126"/>
                  <a:gd name="T19" fmla="*/ 65 h 129"/>
                  <a:gd name="T20" fmla="*/ 32 w 126"/>
                  <a:gd name="T21" fmla="*/ 56 h 129"/>
                  <a:gd name="T22" fmla="*/ 36 w 126"/>
                  <a:gd name="T23" fmla="*/ 44 h 129"/>
                  <a:gd name="T24" fmla="*/ 44 w 126"/>
                  <a:gd name="T25" fmla="*/ 37 h 129"/>
                  <a:gd name="T26" fmla="*/ 53 w 126"/>
                  <a:gd name="T27" fmla="*/ 33 h 129"/>
                  <a:gd name="T28" fmla="*/ 65 w 126"/>
                  <a:gd name="T29" fmla="*/ 33 h 129"/>
                  <a:gd name="T30" fmla="*/ 76 w 126"/>
                  <a:gd name="T31" fmla="*/ 35 h 129"/>
                  <a:gd name="T32" fmla="*/ 84 w 126"/>
                  <a:gd name="T33" fmla="*/ 40 h 129"/>
                  <a:gd name="T34" fmla="*/ 90 w 126"/>
                  <a:gd name="T35" fmla="*/ 50 h 129"/>
                  <a:gd name="T36" fmla="*/ 95 w 126"/>
                  <a:gd name="T37" fmla="*/ 60 h 129"/>
                  <a:gd name="T38" fmla="*/ 126 w 126"/>
                  <a:gd name="T39" fmla="*/ 65 h 129"/>
                  <a:gd name="T40" fmla="*/ 124 w 126"/>
                  <a:gd name="T41" fmla="*/ 50 h 129"/>
                  <a:gd name="T42" fmla="*/ 118 w 126"/>
                  <a:gd name="T43" fmla="*/ 35 h 129"/>
                  <a:gd name="T44" fmla="*/ 109 w 126"/>
                  <a:gd name="T45" fmla="*/ 23 h 129"/>
                  <a:gd name="T46" fmla="*/ 99 w 126"/>
                  <a:gd name="T47" fmla="*/ 12 h 129"/>
                  <a:gd name="T48" fmla="*/ 86 w 126"/>
                  <a:gd name="T49" fmla="*/ 6 h 129"/>
                  <a:gd name="T50" fmla="*/ 71 w 126"/>
                  <a:gd name="T51" fmla="*/ 0 h 129"/>
                  <a:gd name="T52" fmla="*/ 49 w 126"/>
                  <a:gd name="T53" fmla="*/ 2 h 129"/>
                  <a:gd name="T54" fmla="*/ 34 w 126"/>
                  <a:gd name="T55" fmla="*/ 6 h 129"/>
                  <a:gd name="T56" fmla="*/ 23 w 126"/>
                  <a:gd name="T57" fmla="*/ 16 h 129"/>
                  <a:gd name="T58" fmla="*/ 11 w 126"/>
                  <a:gd name="T59" fmla="*/ 25 h 129"/>
                  <a:gd name="T60" fmla="*/ 4 w 126"/>
                  <a:gd name="T61" fmla="*/ 40 h 129"/>
                  <a:gd name="T62" fmla="*/ 0 w 126"/>
                  <a:gd name="T63" fmla="*/ 54 h 129"/>
                  <a:gd name="T64" fmla="*/ 0 w 126"/>
                  <a:gd name="T65" fmla="*/ 69 h 129"/>
                  <a:gd name="T66" fmla="*/ 4 w 126"/>
                  <a:gd name="T67" fmla="*/ 85 h 129"/>
                  <a:gd name="T68" fmla="*/ 9 w 126"/>
                  <a:gd name="T69" fmla="*/ 98 h 129"/>
                  <a:gd name="T70" fmla="*/ 17 w 126"/>
                  <a:gd name="T71" fmla="*/ 112 h 129"/>
                  <a:gd name="T72" fmla="*/ 30 w 126"/>
                  <a:gd name="T73" fmla="*/ 119 h 129"/>
                  <a:gd name="T74" fmla="*/ 44 w 126"/>
                  <a:gd name="T75" fmla="*/ 127 h 129"/>
                  <a:gd name="T76" fmla="*/ 57 w 126"/>
                  <a:gd name="T77" fmla="*/ 129 h 129"/>
                  <a:gd name="T78" fmla="*/ 72 w 126"/>
                  <a:gd name="T79" fmla="*/ 129 h 129"/>
                  <a:gd name="T80" fmla="*/ 88 w 126"/>
                  <a:gd name="T81" fmla="*/ 125 h 129"/>
                  <a:gd name="T82" fmla="*/ 99 w 126"/>
                  <a:gd name="T83" fmla="*/ 117 h 129"/>
                  <a:gd name="T84" fmla="*/ 111 w 126"/>
                  <a:gd name="T85" fmla="*/ 106 h 129"/>
                  <a:gd name="T86" fmla="*/ 118 w 126"/>
                  <a:gd name="T87" fmla="*/ 92 h 129"/>
                  <a:gd name="T88" fmla="*/ 124 w 126"/>
                  <a:gd name="T89" fmla="*/ 79 h 129"/>
                  <a:gd name="T90" fmla="*/ 126 w 126"/>
                  <a:gd name="T91"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 h="129">
                    <a:moveTo>
                      <a:pt x="95" y="65"/>
                    </a:moveTo>
                    <a:lnTo>
                      <a:pt x="95" y="69"/>
                    </a:lnTo>
                    <a:lnTo>
                      <a:pt x="93" y="75"/>
                    </a:lnTo>
                    <a:lnTo>
                      <a:pt x="92" y="79"/>
                    </a:lnTo>
                    <a:lnTo>
                      <a:pt x="88" y="85"/>
                    </a:lnTo>
                    <a:lnTo>
                      <a:pt x="84" y="90"/>
                    </a:lnTo>
                    <a:lnTo>
                      <a:pt x="80" y="92"/>
                    </a:lnTo>
                    <a:lnTo>
                      <a:pt x="76" y="94"/>
                    </a:lnTo>
                    <a:lnTo>
                      <a:pt x="71" y="96"/>
                    </a:lnTo>
                    <a:lnTo>
                      <a:pt x="65" y="98"/>
                    </a:lnTo>
                    <a:lnTo>
                      <a:pt x="61" y="98"/>
                    </a:lnTo>
                    <a:lnTo>
                      <a:pt x="55" y="98"/>
                    </a:lnTo>
                    <a:lnTo>
                      <a:pt x="49" y="96"/>
                    </a:lnTo>
                    <a:lnTo>
                      <a:pt x="46" y="94"/>
                    </a:lnTo>
                    <a:lnTo>
                      <a:pt x="40" y="90"/>
                    </a:lnTo>
                    <a:lnTo>
                      <a:pt x="36" y="85"/>
                    </a:lnTo>
                    <a:lnTo>
                      <a:pt x="34" y="81"/>
                    </a:lnTo>
                    <a:lnTo>
                      <a:pt x="32" y="75"/>
                    </a:lnTo>
                    <a:lnTo>
                      <a:pt x="30" y="71"/>
                    </a:lnTo>
                    <a:lnTo>
                      <a:pt x="30" y="65"/>
                    </a:lnTo>
                    <a:lnTo>
                      <a:pt x="30" y="60"/>
                    </a:lnTo>
                    <a:lnTo>
                      <a:pt x="32" y="56"/>
                    </a:lnTo>
                    <a:lnTo>
                      <a:pt x="34" y="50"/>
                    </a:lnTo>
                    <a:lnTo>
                      <a:pt x="36" y="44"/>
                    </a:lnTo>
                    <a:lnTo>
                      <a:pt x="40" y="40"/>
                    </a:lnTo>
                    <a:lnTo>
                      <a:pt x="44" y="37"/>
                    </a:lnTo>
                    <a:lnTo>
                      <a:pt x="49" y="35"/>
                    </a:lnTo>
                    <a:lnTo>
                      <a:pt x="53" y="33"/>
                    </a:lnTo>
                    <a:lnTo>
                      <a:pt x="59" y="33"/>
                    </a:lnTo>
                    <a:lnTo>
                      <a:pt x="65" y="33"/>
                    </a:lnTo>
                    <a:lnTo>
                      <a:pt x="71" y="33"/>
                    </a:lnTo>
                    <a:lnTo>
                      <a:pt x="76" y="35"/>
                    </a:lnTo>
                    <a:lnTo>
                      <a:pt x="80" y="37"/>
                    </a:lnTo>
                    <a:lnTo>
                      <a:pt x="84" y="40"/>
                    </a:lnTo>
                    <a:lnTo>
                      <a:pt x="88" y="44"/>
                    </a:lnTo>
                    <a:lnTo>
                      <a:pt x="90" y="50"/>
                    </a:lnTo>
                    <a:lnTo>
                      <a:pt x="93" y="54"/>
                    </a:lnTo>
                    <a:lnTo>
                      <a:pt x="95" y="60"/>
                    </a:lnTo>
                    <a:lnTo>
                      <a:pt x="95" y="65"/>
                    </a:lnTo>
                    <a:lnTo>
                      <a:pt x="126" y="65"/>
                    </a:lnTo>
                    <a:lnTo>
                      <a:pt x="124" y="58"/>
                    </a:lnTo>
                    <a:lnTo>
                      <a:pt x="124" y="50"/>
                    </a:lnTo>
                    <a:lnTo>
                      <a:pt x="120" y="42"/>
                    </a:lnTo>
                    <a:lnTo>
                      <a:pt x="118" y="35"/>
                    </a:lnTo>
                    <a:lnTo>
                      <a:pt x="115" y="29"/>
                    </a:lnTo>
                    <a:lnTo>
                      <a:pt x="109" y="23"/>
                    </a:lnTo>
                    <a:lnTo>
                      <a:pt x="105" y="17"/>
                    </a:lnTo>
                    <a:lnTo>
                      <a:pt x="99" y="12"/>
                    </a:lnTo>
                    <a:lnTo>
                      <a:pt x="92" y="8"/>
                    </a:lnTo>
                    <a:lnTo>
                      <a:pt x="86" y="6"/>
                    </a:lnTo>
                    <a:lnTo>
                      <a:pt x="78" y="2"/>
                    </a:lnTo>
                    <a:lnTo>
                      <a:pt x="71" y="0"/>
                    </a:lnTo>
                    <a:lnTo>
                      <a:pt x="57" y="0"/>
                    </a:lnTo>
                    <a:lnTo>
                      <a:pt x="49" y="2"/>
                    </a:lnTo>
                    <a:lnTo>
                      <a:pt x="42" y="4"/>
                    </a:lnTo>
                    <a:lnTo>
                      <a:pt x="34" y="6"/>
                    </a:lnTo>
                    <a:lnTo>
                      <a:pt x="28" y="12"/>
                    </a:lnTo>
                    <a:lnTo>
                      <a:pt x="23" y="16"/>
                    </a:lnTo>
                    <a:lnTo>
                      <a:pt x="17" y="21"/>
                    </a:lnTo>
                    <a:lnTo>
                      <a:pt x="11" y="25"/>
                    </a:lnTo>
                    <a:lnTo>
                      <a:pt x="7" y="33"/>
                    </a:lnTo>
                    <a:lnTo>
                      <a:pt x="4" y="40"/>
                    </a:lnTo>
                    <a:lnTo>
                      <a:pt x="2" y="46"/>
                    </a:lnTo>
                    <a:lnTo>
                      <a:pt x="0" y="54"/>
                    </a:lnTo>
                    <a:lnTo>
                      <a:pt x="0" y="62"/>
                    </a:lnTo>
                    <a:lnTo>
                      <a:pt x="0" y="69"/>
                    </a:lnTo>
                    <a:lnTo>
                      <a:pt x="2" y="77"/>
                    </a:lnTo>
                    <a:lnTo>
                      <a:pt x="4" y="85"/>
                    </a:lnTo>
                    <a:lnTo>
                      <a:pt x="6" y="92"/>
                    </a:lnTo>
                    <a:lnTo>
                      <a:pt x="9" y="98"/>
                    </a:lnTo>
                    <a:lnTo>
                      <a:pt x="13" y="106"/>
                    </a:lnTo>
                    <a:lnTo>
                      <a:pt x="17" y="112"/>
                    </a:lnTo>
                    <a:lnTo>
                      <a:pt x="23" y="115"/>
                    </a:lnTo>
                    <a:lnTo>
                      <a:pt x="30" y="119"/>
                    </a:lnTo>
                    <a:lnTo>
                      <a:pt x="36" y="123"/>
                    </a:lnTo>
                    <a:lnTo>
                      <a:pt x="44" y="127"/>
                    </a:lnTo>
                    <a:lnTo>
                      <a:pt x="49" y="129"/>
                    </a:lnTo>
                    <a:lnTo>
                      <a:pt x="57" y="129"/>
                    </a:lnTo>
                    <a:lnTo>
                      <a:pt x="65" y="129"/>
                    </a:lnTo>
                    <a:lnTo>
                      <a:pt x="72" y="129"/>
                    </a:lnTo>
                    <a:lnTo>
                      <a:pt x="80" y="127"/>
                    </a:lnTo>
                    <a:lnTo>
                      <a:pt x="88" y="125"/>
                    </a:lnTo>
                    <a:lnTo>
                      <a:pt x="93" y="121"/>
                    </a:lnTo>
                    <a:lnTo>
                      <a:pt x="99" y="117"/>
                    </a:lnTo>
                    <a:lnTo>
                      <a:pt x="105" y="112"/>
                    </a:lnTo>
                    <a:lnTo>
                      <a:pt x="111" y="106"/>
                    </a:lnTo>
                    <a:lnTo>
                      <a:pt x="115" y="100"/>
                    </a:lnTo>
                    <a:lnTo>
                      <a:pt x="118" y="92"/>
                    </a:lnTo>
                    <a:lnTo>
                      <a:pt x="122" y="87"/>
                    </a:lnTo>
                    <a:lnTo>
                      <a:pt x="124" y="79"/>
                    </a:lnTo>
                    <a:lnTo>
                      <a:pt x="124" y="71"/>
                    </a:lnTo>
                    <a:lnTo>
                      <a:pt x="126" y="65"/>
                    </a:lnTo>
                    <a:lnTo>
                      <a:pt x="95" y="65"/>
                    </a:lnTo>
                    <a:close/>
                  </a:path>
                </a:pathLst>
              </a:custGeom>
              <a:solidFill>
                <a:srgbClr val="000000"/>
              </a:solidFill>
              <a:ln w="1588">
                <a:solidFill>
                  <a:srgbClr val="000000"/>
                </a:solidFill>
                <a:prstDash val="solid"/>
                <a:round/>
                <a:headEnd/>
                <a:tailEnd/>
              </a:ln>
            </p:spPr>
            <p:txBody>
              <a:bodyPr/>
              <a:lstStyle/>
              <a:p>
                <a:endParaRPr lang="en-AU"/>
              </a:p>
            </p:txBody>
          </p:sp>
          <p:sp>
            <p:nvSpPr>
              <p:cNvPr id="5866" name="Freeform 746"/>
              <p:cNvSpPr>
                <a:spLocks/>
              </p:cNvSpPr>
              <p:nvPr/>
            </p:nvSpPr>
            <p:spPr bwMode="auto">
              <a:xfrm>
                <a:off x="801" y="2475"/>
                <a:ext cx="32" cy="34"/>
              </a:xfrm>
              <a:custGeom>
                <a:avLst/>
                <a:gdLst>
                  <a:gd name="T0" fmla="*/ 4 w 63"/>
                  <a:gd name="T1" fmla="*/ 17 h 67"/>
                  <a:gd name="T2" fmla="*/ 0 w 63"/>
                  <a:gd name="T3" fmla="*/ 23 h 67"/>
                  <a:gd name="T4" fmla="*/ 0 w 63"/>
                  <a:gd name="T5" fmla="*/ 29 h 67"/>
                  <a:gd name="T6" fmla="*/ 0 w 63"/>
                  <a:gd name="T7" fmla="*/ 34 h 67"/>
                  <a:gd name="T8" fmla="*/ 0 w 63"/>
                  <a:gd name="T9" fmla="*/ 40 h 67"/>
                  <a:gd name="T10" fmla="*/ 2 w 63"/>
                  <a:gd name="T11" fmla="*/ 44 h 67"/>
                  <a:gd name="T12" fmla="*/ 4 w 63"/>
                  <a:gd name="T13" fmla="*/ 50 h 67"/>
                  <a:gd name="T14" fmla="*/ 6 w 63"/>
                  <a:gd name="T15" fmla="*/ 54 h 67"/>
                  <a:gd name="T16" fmla="*/ 10 w 63"/>
                  <a:gd name="T17" fmla="*/ 57 h 67"/>
                  <a:gd name="T18" fmla="*/ 15 w 63"/>
                  <a:gd name="T19" fmla="*/ 61 h 67"/>
                  <a:gd name="T20" fmla="*/ 19 w 63"/>
                  <a:gd name="T21" fmla="*/ 63 h 67"/>
                  <a:gd name="T22" fmla="*/ 25 w 63"/>
                  <a:gd name="T23" fmla="*/ 65 h 67"/>
                  <a:gd name="T24" fmla="*/ 31 w 63"/>
                  <a:gd name="T25" fmla="*/ 67 h 67"/>
                  <a:gd name="T26" fmla="*/ 35 w 63"/>
                  <a:gd name="T27" fmla="*/ 65 h 67"/>
                  <a:gd name="T28" fmla="*/ 40 w 63"/>
                  <a:gd name="T29" fmla="*/ 65 h 67"/>
                  <a:gd name="T30" fmla="*/ 46 w 63"/>
                  <a:gd name="T31" fmla="*/ 63 h 67"/>
                  <a:gd name="T32" fmla="*/ 50 w 63"/>
                  <a:gd name="T33" fmla="*/ 59 h 67"/>
                  <a:gd name="T34" fmla="*/ 54 w 63"/>
                  <a:gd name="T35" fmla="*/ 57 h 67"/>
                  <a:gd name="T36" fmla="*/ 58 w 63"/>
                  <a:gd name="T37" fmla="*/ 54 h 67"/>
                  <a:gd name="T38" fmla="*/ 61 w 63"/>
                  <a:gd name="T39" fmla="*/ 48 h 67"/>
                  <a:gd name="T40" fmla="*/ 63 w 63"/>
                  <a:gd name="T41" fmla="*/ 44 h 67"/>
                  <a:gd name="T42" fmla="*/ 63 w 63"/>
                  <a:gd name="T43" fmla="*/ 38 h 67"/>
                  <a:gd name="T44" fmla="*/ 63 w 63"/>
                  <a:gd name="T45" fmla="*/ 32 h 67"/>
                  <a:gd name="T46" fmla="*/ 63 w 63"/>
                  <a:gd name="T47" fmla="*/ 29 h 67"/>
                  <a:gd name="T48" fmla="*/ 63 w 63"/>
                  <a:gd name="T49" fmla="*/ 23 h 67"/>
                  <a:gd name="T50" fmla="*/ 59 w 63"/>
                  <a:gd name="T51" fmla="*/ 17 h 67"/>
                  <a:gd name="T52" fmla="*/ 58 w 63"/>
                  <a:gd name="T53" fmla="*/ 13 h 67"/>
                  <a:gd name="T54" fmla="*/ 54 w 63"/>
                  <a:gd name="T55" fmla="*/ 9 h 67"/>
                  <a:gd name="T56" fmla="*/ 50 w 63"/>
                  <a:gd name="T57" fmla="*/ 6 h 67"/>
                  <a:gd name="T58" fmla="*/ 46 w 63"/>
                  <a:gd name="T59" fmla="*/ 4 h 67"/>
                  <a:gd name="T60" fmla="*/ 40 w 63"/>
                  <a:gd name="T61" fmla="*/ 2 h 67"/>
                  <a:gd name="T62" fmla="*/ 35 w 63"/>
                  <a:gd name="T63" fmla="*/ 0 h 67"/>
                  <a:gd name="T64" fmla="*/ 29 w 63"/>
                  <a:gd name="T65" fmla="*/ 0 h 67"/>
                  <a:gd name="T66" fmla="*/ 23 w 63"/>
                  <a:gd name="T67" fmla="*/ 2 h 67"/>
                  <a:gd name="T68" fmla="*/ 19 w 63"/>
                  <a:gd name="T69" fmla="*/ 4 h 67"/>
                  <a:gd name="T70" fmla="*/ 14 w 63"/>
                  <a:gd name="T71" fmla="*/ 6 h 67"/>
                  <a:gd name="T72" fmla="*/ 10 w 63"/>
                  <a:gd name="T73" fmla="*/ 9 h 67"/>
                  <a:gd name="T74" fmla="*/ 6 w 63"/>
                  <a:gd name="T75" fmla="*/ 13 h 67"/>
                  <a:gd name="T76" fmla="*/ 4 w 63"/>
                  <a:gd name="T77" fmla="*/ 1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67">
                    <a:moveTo>
                      <a:pt x="4" y="17"/>
                    </a:moveTo>
                    <a:lnTo>
                      <a:pt x="0" y="23"/>
                    </a:lnTo>
                    <a:lnTo>
                      <a:pt x="0" y="29"/>
                    </a:lnTo>
                    <a:lnTo>
                      <a:pt x="0" y="34"/>
                    </a:lnTo>
                    <a:lnTo>
                      <a:pt x="0" y="40"/>
                    </a:lnTo>
                    <a:lnTo>
                      <a:pt x="2" y="44"/>
                    </a:lnTo>
                    <a:lnTo>
                      <a:pt x="4" y="50"/>
                    </a:lnTo>
                    <a:lnTo>
                      <a:pt x="6" y="54"/>
                    </a:lnTo>
                    <a:lnTo>
                      <a:pt x="10" y="57"/>
                    </a:lnTo>
                    <a:lnTo>
                      <a:pt x="15" y="61"/>
                    </a:lnTo>
                    <a:lnTo>
                      <a:pt x="19" y="63"/>
                    </a:lnTo>
                    <a:lnTo>
                      <a:pt x="25" y="65"/>
                    </a:lnTo>
                    <a:lnTo>
                      <a:pt x="31" y="67"/>
                    </a:lnTo>
                    <a:lnTo>
                      <a:pt x="35" y="65"/>
                    </a:lnTo>
                    <a:lnTo>
                      <a:pt x="40" y="65"/>
                    </a:lnTo>
                    <a:lnTo>
                      <a:pt x="46" y="63"/>
                    </a:lnTo>
                    <a:lnTo>
                      <a:pt x="50" y="59"/>
                    </a:lnTo>
                    <a:lnTo>
                      <a:pt x="54" y="57"/>
                    </a:lnTo>
                    <a:lnTo>
                      <a:pt x="58" y="54"/>
                    </a:lnTo>
                    <a:lnTo>
                      <a:pt x="61" y="48"/>
                    </a:lnTo>
                    <a:lnTo>
                      <a:pt x="63" y="44"/>
                    </a:lnTo>
                    <a:lnTo>
                      <a:pt x="63" y="38"/>
                    </a:lnTo>
                    <a:lnTo>
                      <a:pt x="63" y="32"/>
                    </a:lnTo>
                    <a:lnTo>
                      <a:pt x="63" y="29"/>
                    </a:lnTo>
                    <a:lnTo>
                      <a:pt x="63" y="23"/>
                    </a:lnTo>
                    <a:lnTo>
                      <a:pt x="59" y="17"/>
                    </a:lnTo>
                    <a:lnTo>
                      <a:pt x="58" y="13"/>
                    </a:lnTo>
                    <a:lnTo>
                      <a:pt x="54" y="9"/>
                    </a:lnTo>
                    <a:lnTo>
                      <a:pt x="50" y="6"/>
                    </a:lnTo>
                    <a:lnTo>
                      <a:pt x="46" y="4"/>
                    </a:lnTo>
                    <a:lnTo>
                      <a:pt x="40" y="2"/>
                    </a:lnTo>
                    <a:lnTo>
                      <a:pt x="35" y="0"/>
                    </a:lnTo>
                    <a:lnTo>
                      <a:pt x="29" y="0"/>
                    </a:lnTo>
                    <a:lnTo>
                      <a:pt x="23" y="2"/>
                    </a:lnTo>
                    <a:lnTo>
                      <a:pt x="19" y="4"/>
                    </a:lnTo>
                    <a:lnTo>
                      <a:pt x="14" y="6"/>
                    </a:lnTo>
                    <a:lnTo>
                      <a:pt x="10" y="9"/>
                    </a:lnTo>
                    <a:lnTo>
                      <a:pt x="6" y="13"/>
                    </a:lnTo>
                    <a:lnTo>
                      <a:pt x="4" y="17"/>
                    </a:lnTo>
                    <a:close/>
                  </a:path>
                </a:pathLst>
              </a:custGeom>
              <a:solidFill>
                <a:srgbClr val="FFFFFF"/>
              </a:solidFill>
              <a:ln w="1588">
                <a:solidFill>
                  <a:srgbClr val="000000"/>
                </a:solidFill>
                <a:prstDash val="solid"/>
                <a:round/>
                <a:headEnd/>
                <a:tailEnd/>
              </a:ln>
            </p:spPr>
            <p:txBody>
              <a:bodyPr/>
              <a:lstStyle/>
              <a:p>
                <a:endParaRPr lang="en-AU"/>
              </a:p>
            </p:txBody>
          </p:sp>
          <p:sp>
            <p:nvSpPr>
              <p:cNvPr id="5867" name="Freeform 747"/>
              <p:cNvSpPr>
                <a:spLocks/>
              </p:cNvSpPr>
              <p:nvPr/>
            </p:nvSpPr>
            <p:spPr bwMode="auto">
              <a:xfrm>
                <a:off x="812" y="2487"/>
                <a:ext cx="10" cy="10"/>
              </a:xfrm>
              <a:custGeom>
                <a:avLst/>
                <a:gdLst>
                  <a:gd name="T0" fmla="*/ 21 w 21"/>
                  <a:gd name="T1" fmla="*/ 8 h 21"/>
                  <a:gd name="T2" fmla="*/ 21 w 21"/>
                  <a:gd name="T3" fmla="*/ 4 h 21"/>
                  <a:gd name="T4" fmla="*/ 19 w 21"/>
                  <a:gd name="T5" fmla="*/ 2 h 21"/>
                  <a:gd name="T6" fmla="*/ 16 w 21"/>
                  <a:gd name="T7" fmla="*/ 0 h 21"/>
                  <a:gd name="T8" fmla="*/ 14 w 21"/>
                  <a:gd name="T9" fmla="*/ 0 h 21"/>
                  <a:gd name="T10" fmla="*/ 10 w 21"/>
                  <a:gd name="T11" fmla="*/ 0 h 21"/>
                  <a:gd name="T12" fmla="*/ 6 w 21"/>
                  <a:gd name="T13" fmla="*/ 0 h 21"/>
                  <a:gd name="T14" fmla="*/ 4 w 21"/>
                  <a:gd name="T15" fmla="*/ 2 h 21"/>
                  <a:gd name="T16" fmla="*/ 2 w 21"/>
                  <a:gd name="T17" fmla="*/ 4 h 21"/>
                  <a:gd name="T18" fmla="*/ 0 w 21"/>
                  <a:gd name="T19" fmla="*/ 8 h 21"/>
                  <a:gd name="T20" fmla="*/ 0 w 21"/>
                  <a:gd name="T21" fmla="*/ 11 h 21"/>
                  <a:gd name="T22" fmla="*/ 0 w 21"/>
                  <a:gd name="T23" fmla="*/ 13 h 21"/>
                  <a:gd name="T24" fmla="*/ 2 w 21"/>
                  <a:gd name="T25" fmla="*/ 17 h 21"/>
                  <a:gd name="T26" fmla="*/ 4 w 21"/>
                  <a:gd name="T27" fmla="*/ 19 h 21"/>
                  <a:gd name="T28" fmla="*/ 6 w 21"/>
                  <a:gd name="T29" fmla="*/ 21 h 21"/>
                  <a:gd name="T30" fmla="*/ 10 w 21"/>
                  <a:gd name="T31" fmla="*/ 21 h 21"/>
                  <a:gd name="T32" fmla="*/ 12 w 21"/>
                  <a:gd name="T33" fmla="*/ 21 h 21"/>
                  <a:gd name="T34" fmla="*/ 16 w 21"/>
                  <a:gd name="T35" fmla="*/ 21 h 21"/>
                  <a:gd name="T36" fmla="*/ 19 w 21"/>
                  <a:gd name="T37" fmla="*/ 19 h 21"/>
                  <a:gd name="T38" fmla="*/ 21 w 21"/>
                  <a:gd name="T39" fmla="*/ 17 h 21"/>
                  <a:gd name="T40" fmla="*/ 21 w 21"/>
                  <a:gd name="T41" fmla="*/ 13 h 21"/>
                  <a:gd name="T42" fmla="*/ 21 w 21"/>
                  <a:gd name="T43" fmla="*/ 11 h 21"/>
                  <a:gd name="T44" fmla="*/ 21 w 21"/>
                  <a:gd name="T4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1">
                    <a:moveTo>
                      <a:pt x="21" y="8"/>
                    </a:moveTo>
                    <a:lnTo>
                      <a:pt x="21" y="4"/>
                    </a:lnTo>
                    <a:lnTo>
                      <a:pt x="19" y="2"/>
                    </a:lnTo>
                    <a:lnTo>
                      <a:pt x="16" y="0"/>
                    </a:lnTo>
                    <a:lnTo>
                      <a:pt x="14" y="0"/>
                    </a:lnTo>
                    <a:lnTo>
                      <a:pt x="10" y="0"/>
                    </a:lnTo>
                    <a:lnTo>
                      <a:pt x="6" y="0"/>
                    </a:lnTo>
                    <a:lnTo>
                      <a:pt x="4" y="2"/>
                    </a:lnTo>
                    <a:lnTo>
                      <a:pt x="2" y="4"/>
                    </a:lnTo>
                    <a:lnTo>
                      <a:pt x="0" y="8"/>
                    </a:lnTo>
                    <a:lnTo>
                      <a:pt x="0" y="11"/>
                    </a:lnTo>
                    <a:lnTo>
                      <a:pt x="0" y="13"/>
                    </a:lnTo>
                    <a:lnTo>
                      <a:pt x="2" y="17"/>
                    </a:lnTo>
                    <a:lnTo>
                      <a:pt x="4" y="19"/>
                    </a:lnTo>
                    <a:lnTo>
                      <a:pt x="6" y="21"/>
                    </a:lnTo>
                    <a:lnTo>
                      <a:pt x="10" y="21"/>
                    </a:lnTo>
                    <a:lnTo>
                      <a:pt x="12" y="21"/>
                    </a:lnTo>
                    <a:lnTo>
                      <a:pt x="16" y="21"/>
                    </a:lnTo>
                    <a:lnTo>
                      <a:pt x="19" y="19"/>
                    </a:lnTo>
                    <a:lnTo>
                      <a:pt x="21" y="17"/>
                    </a:lnTo>
                    <a:lnTo>
                      <a:pt x="21" y="13"/>
                    </a:lnTo>
                    <a:lnTo>
                      <a:pt x="21" y="11"/>
                    </a:lnTo>
                    <a:lnTo>
                      <a:pt x="21" y="8"/>
                    </a:lnTo>
                    <a:close/>
                  </a:path>
                </a:pathLst>
              </a:custGeom>
              <a:solidFill>
                <a:srgbClr val="000000"/>
              </a:solidFill>
              <a:ln w="1588">
                <a:solidFill>
                  <a:srgbClr val="000000"/>
                </a:solidFill>
                <a:prstDash val="solid"/>
                <a:round/>
                <a:headEnd/>
                <a:tailEnd/>
              </a:ln>
            </p:spPr>
            <p:txBody>
              <a:bodyPr/>
              <a:lstStyle/>
              <a:p>
                <a:endParaRPr lang="en-AU"/>
              </a:p>
            </p:txBody>
          </p:sp>
          <p:sp>
            <p:nvSpPr>
              <p:cNvPr id="5868" name="Freeform 748"/>
              <p:cNvSpPr>
                <a:spLocks/>
              </p:cNvSpPr>
              <p:nvPr/>
            </p:nvSpPr>
            <p:spPr bwMode="auto">
              <a:xfrm>
                <a:off x="786" y="2460"/>
                <a:ext cx="63" cy="64"/>
              </a:xfrm>
              <a:custGeom>
                <a:avLst/>
                <a:gdLst>
                  <a:gd name="T0" fmla="*/ 93 w 126"/>
                  <a:gd name="T1" fmla="*/ 69 h 129"/>
                  <a:gd name="T2" fmla="*/ 91 w 126"/>
                  <a:gd name="T3" fmla="*/ 79 h 129"/>
                  <a:gd name="T4" fmla="*/ 86 w 126"/>
                  <a:gd name="T5" fmla="*/ 88 h 129"/>
                  <a:gd name="T6" fmla="*/ 76 w 126"/>
                  <a:gd name="T7" fmla="*/ 94 h 129"/>
                  <a:gd name="T8" fmla="*/ 65 w 126"/>
                  <a:gd name="T9" fmla="*/ 96 h 129"/>
                  <a:gd name="T10" fmla="*/ 55 w 126"/>
                  <a:gd name="T11" fmla="*/ 96 h 129"/>
                  <a:gd name="T12" fmla="*/ 45 w 126"/>
                  <a:gd name="T13" fmla="*/ 92 h 129"/>
                  <a:gd name="T14" fmla="*/ 36 w 126"/>
                  <a:gd name="T15" fmla="*/ 85 h 129"/>
                  <a:gd name="T16" fmla="*/ 32 w 126"/>
                  <a:gd name="T17" fmla="*/ 75 h 129"/>
                  <a:gd name="T18" fmla="*/ 30 w 126"/>
                  <a:gd name="T19" fmla="*/ 65 h 129"/>
                  <a:gd name="T20" fmla="*/ 32 w 126"/>
                  <a:gd name="T21" fmla="*/ 54 h 129"/>
                  <a:gd name="T22" fmla="*/ 36 w 126"/>
                  <a:gd name="T23" fmla="*/ 44 h 129"/>
                  <a:gd name="T24" fmla="*/ 45 w 126"/>
                  <a:gd name="T25" fmla="*/ 37 h 129"/>
                  <a:gd name="T26" fmla="*/ 53 w 126"/>
                  <a:gd name="T27" fmla="*/ 33 h 129"/>
                  <a:gd name="T28" fmla="*/ 65 w 126"/>
                  <a:gd name="T29" fmla="*/ 33 h 129"/>
                  <a:gd name="T30" fmla="*/ 76 w 126"/>
                  <a:gd name="T31" fmla="*/ 35 h 129"/>
                  <a:gd name="T32" fmla="*/ 84 w 126"/>
                  <a:gd name="T33" fmla="*/ 40 h 129"/>
                  <a:gd name="T34" fmla="*/ 91 w 126"/>
                  <a:gd name="T35" fmla="*/ 48 h 129"/>
                  <a:gd name="T36" fmla="*/ 93 w 126"/>
                  <a:gd name="T37" fmla="*/ 60 h 129"/>
                  <a:gd name="T38" fmla="*/ 126 w 126"/>
                  <a:gd name="T39" fmla="*/ 63 h 129"/>
                  <a:gd name="T40" fmla="*/ 122 w 126"/>
                  <a:gd name="T41" fmla="*/ 50 h 129"/>
                  <a:gd name="T42" fmla="*/ 118 w 126"/>
                  <a:gd name="T43" fmla="*/ 35 h 129"/>
                  <a:gd name="T44" fmla="*/ 109 w 126"/>
                  <a:gd name="T45" fmla="*/ 21 h 129"/>
                  <a:gd name="T46" fmla="*/ 99 w 126"/>
                  <a:gd name="T47" fmla="*/ 12 h 129"/>
                  <a:gd name="T48" fmla="*/ 86 w 126"/>
                  <a:gd name="T49" fmla="*/ 4 h 129"/>
                  <a:gd name="T50" fmla="*/ 70 w 126"/>
                  <a:gd name="T51" fmla="*/ 0 h 129"/>
                  <a:gd name="T52" fmla="*/ 49 w 126"/>
                  <a:gd name="T53" fmla="*/ 2 h 129"/>
                  <a:gd name="T54" fmla="*/ 34 w 126"/>
                  <a:gd name="T55" fmla="*/ 6 h 129"/>
                  <a:gd name="T56" fmla="*/ 23 w 126"/>
                  <a:gd name="T57" fmla="*/ 15 h 129"/>
                  <a:gd name="T58" fmla="*/ 11 w 126"/>
                  <a:gd name="T59" fmla="*/ 25 h 129"/>
                  <a:gd name="T60" fmla="*/ 3 w 126"/>
                  <a:gd name="T61" fmla="*/ 38 h 129"/>
                  <a:gd name="T62" fmla="*/ 0 w 126"/>
                  <a:gd name="T63" fmla="*/ 54 h 129"/>
                  <a:gd name="T64" fmla="*/ 0 w 126"/>
                  <a:gd name="T65" fmla="*/ 69 h 129"/>
                  <a:gd name="T66" fmla="*/ 2 w 126"/>
                  <a:gd name="T67" fmla="*/ 85 h 129"/>
                  <a:gd name="T68" fmla="*/ 9 w 126"/>
                  <a:gd name="T69" fmla="*/ 98 h 129"/>
                  <a:gd name="T70" fmla="*/ 19 w 126"/>
                  <a:gd name="T71" fmla="*/ 110 h 129"/>
                  <a:gd name="T72" fmla="*/ 30 w 126"/>
                  <a:gd name="T73" fmla="*/ 119 h 129"/>
                  <a:gd name="T74" fmla="*/ 44 w 126"/>
                  <a:gd name="T75" fmla="*/ 127 h 129"/>
                  <a:gd name="T76" fmla="*/ 59 w 126"/>
                  <a:gd name="T77" fmla="*/ 129 h 129"/>
                  <a:gd name="T78" fmla="*/ 72 w 126"/>
                  <a:gd name="T79" fmla="*/ 127 h 129"/>
                  <a:gd name="T80" fmla="*/ 88 w 126"/>
                  <a:gd name="T81" fmla="*/ 123 h 129"/>
                  <a:gd name="T82" fmla="*/ 99 w 126"/>
                  <a:gd name="T83" fmla="*/ 115 h 129"/>
                  <a:gd name="T84" fmla="*/ 111 w 126"/>
                  <a:gd name="T85" fmla="*/ 106 h 129"/>
                  <a:gd name="T86" fmla="*/ 118 w 126"/>
                  <a:gd name="T87" fmla="*/ 92 h 129"/>
                  <a:gd name="T88" fmla="*/ 124 w 126"/>
                  <a:gd name="T89" fmla="*/ 79 h 129"/>
                  <a:gd name="T90" fmla="*/ 126 w 126"/>
                  <a:gd name="T91" fmla="*/ 6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 h="129">
                    <a:moveTo>
                      <a:pt x="93" y="63"/>
                    </a:moveTo>
                    <a:lnTo>
                      <a:pt x="93" y="69"/>
                    </a:lnTo>
                    <a:lnTo>
                      <a:pt x="93" y="75"/>
                    </a:lnTo>
                    <a:lnTo>
                      <a:pt x="91" y="79"/>
                    </a:lnTo>
                    <a:lnTo>
                      <a:pt x="88" y="85"/>
                    </a:lnTo>
                    <a:lnTo>
                      <a:pt x="86" y="88"/>
                    </a:lnTo>
                    <a:lnTo>
                      <a:pt x="80" y="92"/>
                    </a:lnTo>
                    <a:lnTo>
                      <a:pt x="76" y="94"/>
                    </a:lnTo>
                    <a:lnTo>
                      <a:pt x="70" y="96"/>
                    </a:lnTo>
                    <a:lnTo>
                      <a:pt x="65" y="96"/>
                    </a:lnTo>
                    <a:lnTo>
                      <a:pt x="61" y="98"/>
                    </a:lnTo>
                    <a:lnTo>
                      <a:pt x="55" y="96"/>
                    </a:lnTo>
                    <a:lnTo>
                      <a:pt x="49" y="94"/>
                    </a:lnTo>
                    <a:lnTo>
                      <a:pt x="45" y="92"/>
                    </a:lnTo>
                    <a:lnTo>
                      <a:pt x="40" y="88"/>
                    </a:lnTo>
                    <a:lnTo>
                      <a:pt x="36" y="85"/>
                    </a:lnTo>
                    <a:lnTo>
                      <a:pt x="34" y="81"/>
                    </a:lnTo>
                    <a:lnTo>
                      <a:pt x="32" y="75"/>
                    </a:lnTo>
                    <a:lnTo>
                      <a:pt x="30" y="71"/>
                    </a:lnTo>
                    <a:lnTo>
                      <a:pt x="30" y="65"/>
                    </a:lnTo>
                    <a:lnTo>
                      <a:pt x="30" y="60"/>
                    </a:lnTo>
                    <a:lnTo>
                      <a:pt x="32" y="54"/>
                    </a:lnTo>
                    <a:lnTo>
                      <a:pt x="34" y="48"/>
                    </a:lnTo>
                    <a:lnTo>
                      <a:pt x="36" y="44"/>
                    </a:lnTo>
                    <a:lnTo>
                      <a:pt x="40" y="40"/>
                    </a:lnTo>
                    <a:lnTo>
                      <a:pt x="45" y="37"/>
                    </a:lnTo>
                    <a:lnTo>
                      <a:pt x="49" y="35"/>
                    </a:lnTo>
                    <a:lnTo>
                      <a:pt x="53" y="33"/>
                    </a:lnTo>
                    <a:lnTo>
                      <a:pt x="59" y="33"/>
                    </a:lnTo>
                    <a:lnTo>
                      <a:pt x="65" y="33"/>
                    </a:lnTo>
                    <a:lnTo>
                      <a:pt x="70" y="33"/>
                    </a:lnTo>
                    <a:lnTo>
                      <a:pt x="76" y="35"/>
                    </a:lnTo>
                    <a:lnTo>
                      <a:pt x="80" y="37"/>
                    </a:lnTo>
                    <a:lnTo>
                      <a:pt x="84" y="40"/>
                    </a:lnTo>
                    <a:lnTo>
                      <a:pt x="88" y="44"/>
                    </a:lnTo>
                    <a:lnTo>
                      <a:pt x="91" y="48"/>
                    </a:lnTo>
                    <a:lnTo>
                      <a:pt x="93" y="54"/>
                    </a:lnTo>
                    <a:lnTo>
                      <a:pt x="93" y="60"/>
                    </a:lnTo>
                    <a:lnTo>
                      <a:pt x="93" y="63"/>
                    </a:lnTo>
                    <a:lnTo>
                      <a:pt x="126" y="63"/>
                    </a:lnTo>
                    <a:lnTo>
                      <a:pt x="124" y="58"/>
                    </a:lnTo>
                    <a:lnTo>
                      <a:pt x="122" y="50"/>
                    </a:lnTo>
                    <a:lnTo>
                      <a:pt x="120" y="42"/>
                    </a:lnTo>
                    <a:lnTo>
                      <a:pt x="118" y="35"/>
                    </a:lnTo>
                    <a:lnTo>
                      <a:pt x="114" y="29"/>
                    </a:lnTo>
                    <a:lnTo>
                      <a:pt x="109" y="21"/>
                    </a:lnTo>
                    <a:lnTo>
                      <a:pt x="105" y="17"/>
                    </a:lnTo>
                    <a:lnTo>
                      <a:pt x="99" y="12"/>
                    </a:lnTo>
                    <a:lnTo>
                      <a:pt x="91" y="8"/>
                    </a:lnTo>
                    <a:lnTo>
                      <a:pt x="86" y="4"/>
                    </a:lnTo>
                    <a:lnTo>
                      <a:pt x="78" y="2"/>
                    </a:lnTo>
                    <a:lnTo>
                      <a:pt x="70" y="0"/>
                    </a:lnTo>
                    <a:lnTo>
                      <a:pt x="57" y="0"/>
                    </a:lnTo>
                    <a:lnTo>
                      <a:pt x="49" y="2"/>
                    </a:lnTo>
                    <a:lnTo>
                      <a:pt x="42" y="4"/>
                    </a:lnTo>
                    <a:lnTo>
                      <a:pt x="34" y="6"/>
                    </a:lnTo>
                    <a:lnTo>
                      <a:pt x="28" y="10"/>
                    </a:lnTo>
                    <a:lnTo>
                      <a:pt x="23" y="15"/>
                    </a:lnTo>
                    <a:lnTo>
                      <a:pt x="17" y="19"/>
                    </a:lnTo>
                    <a:lnTo>
                      <a:pt x="11" y="25"/>
                    </a:lnTo>
                    <a:lnTo>
                      <a:pt x="7" y="33"/>
                    </a:lnTo>
                    <a:lnTo>
                      <a:pt x="3" y="38"/>
                    </a:lnTo>
                    <a:lnTo>
                      <a:pt x="2" y="46"/>
                    </a:lnTo>
                    <a:lnTo>
                      <a:pt x="0" y="54"/>
                    </a:lnTo>
                    <a:lnTo>
                      <a:pt x="0" y="62"/>
                    </a:lnTo>
                    <a:lnTo>
                      <a:pt x="0" y="69"/>
                    </a:lnTo>
                    <a:lnTo>
                      <a:pt x="2" y="77"/>
                    </a:lnTo>
                    <a:lnTo>
                      <a:pt x="2" y="85"/>
                    </a:lnTo>
                    <a:lnTo>
                      <a:pt x="5" y="90"/>
                    </a:lnTo>
                    <a:lnTo>
                      <a:pt x="9" y="98"/>
                    </a:lnTo>
                    <a:lnTo>
                      <a:pt x="13" y="104"/>
                    </a:lnTo>
                    <a:lnTo>
                      <a:pt x="19" y="110"/>
                    </a:lnTo>
                    <a:lnTo>
                      <a:pt x="23" y="115"/>
                    </a:lnTo>
                    <a:lnTo>
                      <a:pt x="30" y="119"/>
                    </a:lnTo>
                    <a:lnTo>
                      <a:pt x="36" y="123"/>
                    </a:lnTo>
                    <a:lnTo>
                      <a:pt x="44" y="127"/>
                    </a:lnTo>
                    <a:lnTo>
                      <a:pt x="49" y="127"/>
                    </a:lnTo>
                    <a:lnTo>
                      <a:pt x="59" y="129"/>
                    </a:lnTo>
                    <a:lnTo>
                      <a:pt x="65" y="129"/>
                    </a:lnTo>
                    <a:lnTo>
                      <a:pt x="72" y="127"/>
                    </a:lnTo>
                    <a:lnTo>
                      <a:pt x="80" y="127"/>
                    </a:lnTo>
                    <a:lnTo>
                      <a:pt x="88" y="123"/>
                    </a:lnTo>
                    <a:lnTo>
                      <a:pt x="93" y="121"/>
                    </a:lnTo>
                    <a:lnTo>
                      <a:pt x="99" y="115"/>
                    </a:lnTo>
                    <a:lnTo>
                      <a:pt x="105" y="111"/>
                    </a:lnTo>
                    <a:lnTo>
                      <a:pt x="111" y="106"/>
                    </a:lnTo>
                    <a:lnTo>
                      <a:pt x="114" y="100"/>
                    </a:lnTo>
                    <a:lnTo>
                      <a:pt x="118" y="92"/>
                    </a:lnTo>
                    <a:lnTo>
                      <a:pt x="122" y="85"/>
                    </a:lnTo>
                    <a:lnTo>
                      <a:pt x="124" y="79"/>
                    </a:lnTo>
                    <a:lnTo>
                      <a:pt x="124" y="71"/>
                    </a:lnTo>
                    <a:lnTo>
                      <a:pt x="126" y="63"/>
                    </a:lnTo>
                    <a:lnTo>
                      <a:pt x="93" y="63"/>
                    </a:lnTo>
                    <a:close/>
                  </a:path>
                </a:pathLst>
              </a:custGeom>
              <a:solidFill>
                <a:srgbClr val="000000"/>
              </a:solidFill>
              <a:ln w="1588">
                <a:solidFill>
                  <a:srgbClr val="000000"/>
                </a:solidFill>
                <a:prstDash val="solid"/>
                <a:round/>
                <a:headEnd/>
                <a:tailEnd/>
              </a:ln>
            </p:spPr>
            <p:txBody>
              <a:bodyPr/>
              <a:lstStyle/>
              <a:p>
                <a:endParaRPr lang="en-AU"/>
              </a:p>
            </p:txBody>
          </p:sp>
          <p:sp>
            <p:nvSpPr>
              <p:cNvPr id="5869" name="Freeform 749"/>
              <p:cNvSpPr>
                <a:spLocks/>
              </p:cNvSpPr>
              <p:nvPr/>
            </p:nvSpPr>
            <p:spPr bwMode="auto">
              <a:xfrm>
                <a:off x="871" y="2475"/>
                <a:ext cx="32" cy="33"/>
              </a:xfrm>
              <a:custGeom>
                <a:avLst/>
                <a:gdLst>
                  <a:gd name="T0" fmla="*/ 4 w 65"/>
                  <a:gd name="T1" fmla="*/ 17 h 65"/>
                  <a:gd name="T2" fmla="*/ 2 w 65"/>
                  <a:gd name="T3" fmla="*/ 21 h 65"/>
                  <a:gd name="T4" fmla="*/ 0 w 65"/>
                  <a:gd name="T5" fmla="*/ 27 h 65"/>
                  <a:gd name="T6" fmla="*/ 0 w 65"/>
                  <a:gd name="T7" fmla="*/ 32 h 65"/>
                  <a:gd name="T8" fmla="*/ 2 w 65"/>
                  <a:gd name="T9" fmla="*/ 38 h 65"/>
                  <a:gd name="T10" fmla="*/ 2 w 65"/>
                  <a:gd name="T11" fmla="*/ 42 h 65"/>
                  <a:gd name="T12" fmla="*/ 4 w 65"/>
                  <a:gd name="T13" fmla="*/ 48 h 65"/>
                  <a:gd name="T14" fmla="*/ 7 w 65"/>
                  <a:gd name="T15" fmla="*/ 52 h 65"/>
                  <a:gd name="T16" fmla="*/ 11 w 65"/>
                  <a:gd name="T17" fmla="*/ 55 h 65"/>
                  <a:gd name="T18" fmla="*/ 15 w 65"/>
                  <a:gd name="T19" fmla="*/ 59 h 65"/>
                  <a:gd name="T20" fmla="*/ 21 w 65"/>
                  <a:gd name="T21" fmla="*/ 63 h 65"/>
                  <a:gd name="T22" fmla="*/ 25 w 65"/>
                  <a:gd name="T23" fmla="*/ 63 h 65"/>
                  <a:gd name="T24" fmla="*/ 30 w 65"/>
                  <a:gd name="T25" fmla="*/ 65 h 65"/>
                  <a:gd name="T26" fmla="*/ 36 w 65"/>
                  <a:gd name="T27" fmla="*/ 65 h 65"/>
                  <a:gd name="T28" fmla="*/ 42 w 65"/>
                  <a:gd name="T29" fmla="*/ 63 h 65"/>
                  <a:gd name="T30" fmla="*/ 46 w 65"/>
                  <a:gd name="T31" fmla="*/ 61 h 65"/>
                  <a:gd name="T32" fmla="*/ 51 w 65"/>
                  <a:gd name="T33" fmla="*/ 59 h 65"/>
                  <a:gd name="T34" fmla="*/ 55 w 65"/>
                  <a:gd name="T35" fmla="*/ 55 h 65"/>
                  <a:gd name="T36" fmla="*/ 59 w 65"/>
                  <a:gd name="T37" fmla="*/ 52 h 65"/>
                  <a:gd name="T38" fmla="*/ 61 w 65"/>
                  <a:gd name="T39" fmla="*/ 46 h 65"/>
                  <a:gd name="T40" fmla="*/ 65 w 65"/>
                  <a:gd name="T41" fmla="*/ 42 h 65"/>
                  <a:gd name="T42" fmla="*/ 65 w 65"/>
                  <a:gd name="T43" fmla="*/ 36 h 65"/>
                  <a:gd name="T44" fmla="*/ 65 w 65"/>
                  <a:gd name="T45" fmla="*/ 32 h 65"/>
                  <a:gd name="T46" fmla="*/ 65 w 65"/>
                  <a:gd name="T47" fmla="*/ 27 h 65"/>
                  <a:gd name="T48" fmla="*/ 63 w 65"/>
                  <a:gd name="T49" fmla="*/ 21 h 65"/>
                  <a:gd name="T50" fmla="*/ 61 w 65"/>
                  <a:gd name="T51" fmla="*/ 17 h 65"/>
                  <a:gd name="T52" fmla="*/ 59 w 65"/>
                  <a:gd name="T53" fmla="*/ 11 h 65"/>
                  <a:gd name="T54" fmla="*/ 55 w 65"/>
                  <a:gd name="T55" fmla="*/ 7 h 65"/>
                  <a:gd name="T56" fmla="*/ 50 w 65"/>
                  <a:gd name="T57" fmla="*/ 4 h 65"/>
                  <a:gd name="T58" fmla="*/ 46 w 65"/>
                  <a:gd name="T59" fmla="*/ 2 h 65"/>
                  <a:gd name="T60" fmla="*/ 40 w 65"/>
                  <a:gd name="T61" fmla="*/ 0 h 65"/>
                  <a:gd name="T62" fmla="*/ 34 w 65"/>
                  <a:gd name="T63" fmla="*/ 0 h 65"/>
                  <a:gd name="T64" fmla="*/ 30 w 65"/>
                  <a:gd name="T65" fmla="*/ 0 h 65"/>
                  <a:gd name="T66" fmla="*/ 25 w 65"/>
                  <a:gd name="T67" fmla="*/ 0 h 65"/>
                  <a:gd name="T68" fmla="*/ 19 w 65"/>
                  <a:gd name="T69" fmla="*/ 2 h 65"/>
                  <a:gd name="T70" fmla="*/ 15 w 65"/>
                  <a:gd name="T71" fmla="*/ 4 h 65"/>
                  <a:gd name="T72" fmla="*/ 11 w 65"/>
                  <a:gd name="T73" fmla="*/ 7 h 65"/>
                  <a:gd name="T74" fmla="*/ 7 w 65"/>
                  <a:gd name="T75" fmla="*/ 11 h 65"/>
                  <a:gd name="T76" fmla="*/ 4 w 65"/>
                  <a:gd name="T77"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65">
                    <a:moveTo>
                      <a:pt x="4" y="17"/>
                    </a:moveTo>
                    <a:lnTo>
                      <a:pt x="2" y="21"/>
                    </a:lnTo>
                    <a:lnTo>
                      <a:pt x="0" y="27"/>
                    </a:lnTo>
                    <a:lnTo>
                      <a:pt x="0" y="32"/>
                    </a:lnTo>
                    <a:lnTo>
                      <a:pt x="2" y="38"/>
                    </a:lnTo>
                    <a:lnTo>
                      <a:pt x="2" y="42"/>
                    </a:lnTo>
                    <a:lnTo>
                      <a:pt x="4" y="48"/>
                    </a:lnTo>
                    <a:lnTo>
                      <a:pt x="7" y="52"/>
                    </a:lnTo>
                    <a:lnTo>
                      <a:pt x="11" y="55"/>
                    </a:lnTo>
                    <a:lnTo>
                      <a:pt x="15" y="59"/>
                    </a:lnTo>
                    <a:lnTo>
                      <a:pt x="21" y="63"/>
                    </a:lnTo>
                    <a:lnTo>
                      <a:pt x="25" y="63"/>
                    </a:lnTo>
                    <a:lnTo>
                      <a:pt x="30" y="65"/>
                    </a:lnTo>
                    <a:lnTo>
                      <a:pt x="36" y="65"/>
                    </a:lnTo>
                    <a:lnTo>
                      <a:pt x="42" y="63"/>
                    </a:lnTo>
                    <a:lnTo>
                      <a:pt x="46" y="61"/>
                    </a:lnTo>
                    <a:lnTo>
                      <a:pt x="51" y="59"/>
                    </a:lnTo>
                    <a:lnTo>
                      <a:pt x="55" y="55"/>
                    </a:lnTo>
                    <a:lnTo>
                      <a:pt x="59" y="52"/>
                    </a:lnTo>
                    <a:lnTo>
                      <a:pt x="61" y="46"/>
                    </a:lnTo>
                    <a:lnTo>
                      <a:pt x="65" y="42"/>
                    </a:lnTo>
                    <a:lnTo>
                      <a:pt x="65" y="36"/>
                    </a:lnTo>
                    <a:lnTo>
                      <a:pt x="65" y="32"/>
                    </a:lnTo>
                    <a:lnTo>
                      <a:pt x="65" y="27"/>
                    </a:lnTo>
                    <a:lnTo>
                      <a:pt x="63" y="21"/>
                    </a:lnTo>
                    <a:lnTo>
                      <a:pt x="61" y="17"/>
                    </a:lnTo>
                    <a:lnTo>
                      <a:pt x="59" y="11"/>
                    </a:lnTo>
                    <a:lnTo>
                      <a:pt x="55" y="7"/>
                    </a:lnTo>
                    <a:lnTo>
                      <a:pt x="50" y="4"/>
                    </a:lnTo>
                    <a:lnTo>
                      <a:pt x="46" y="2"/>
                    </a:lnTo>
                    <a:lnTo>
                      <a:pt x="40" y="0"/>
                    </a:lnTo>
                    <a:lnTo>
                      <a:pt x="34" y="0"/>
                    </a:lnTo>
                    <a:lnTo>
                      <a:pt x="30" y="0"/>
                    </a:lnTo>
                    <a:lnTo>
                      <a:pt x="25" y="0"/>
                    </a:lnTo>
                    <a:lnTo>
                      <a:pt x="19" y="2"/>
                    </a:lnTo>
                    <a:lnTo>
                      <a:pt x="15" y="4"/>
                    </a:lnTo>
                    <a:lnTo>
                      <a:pt x="11" y="7"/>
                    </a:lnTo>
                    <a:lnTo>
                      <a:pt x="7" y="11"/>
                    </a:lnTo>
                    <a:lnTo>
                      <a:pt x="4" y="17"/>
                    </a:lnTo>
                    <a:close/>
                  </a:path>
                </a:pathLst>
              </a:custGeom>
              <a:solidFill>
                <a:srgbClr val="FFFFFF"/>
              </a:solidFill>
              <a:ln w="1588">
                <a:solidFill>
                  <a:srgbClr val="000000"/>
                </a:solidFill>
                <a:prstDash val="solid"/>
                <a:round/>
                <a:headEnd/>
                <a:tailEnd/>
              </a:ln>
            </p:spPr>
            <p:txBody>
              <a:bodyPr/>
              <a:lstStyle/>
              <a:p>
                <a:endParaRPr lang="en-AU"/>
              </a:p>
            </p:txBody>
          </p:sp>
          <p:sp>
            <p:nvSpPr>
              <p:cNvPr id="5870" name="Freeform 750"/>
              <p:cNvSpPr>
                <a:spLocks/>
              </p:cNvSpPr>
              <p:nvPr/>
            </p:nvSpPr>
            <p:spPr bwMode="auto">
              <a:xfrm>
                <a:off x="882" y="2486"/>
                <a:ext cx="11" cy="11"/>
              </a:xfrm>
              <a:custGeom>
                <a:avLst/>
                <a:gdLst>
                  <a:gd name="T0" fmla="*/ 21 w 21"/>
                  <a:gd name="T1" fmla="*/ 8 h 23"/>
                  <a:gd name="T2" fmla="*/ 19 w 21"/>
                  <a:gd name="T3" fmla="*/ 4 h 23"/>
                  <a:gd name="T4" fmla="*/ 17 w 21"/>
                  <a:gd name="T5" fmla="*/ 2 h 23"/>
                  <a:gd name="T6" fmla="*/ 15 w 21"/>
                  <a:gd name="T7" fmla="*/ 0 h 23"/>
                  <a:gd name="T8" fmla="*/ 11 w 21"/>
                  <a:gd name="T9" fmla="*/ 0 h 23"/>
                  <a:gd name="T10" fmla="*/ 9 w 21"/>
                  <a:gd name="T11" fmla="*/ 0 h 23"/>
                  <a:gd name="T12" fmla="*/ 5 w 21"/>
                  <a:gd name="T13" fmla="*/ 0 h 23"/>
                  <a:gd name="T14" fmla="*/ 4 w 21"/>
                  <a:gd name="T15" fmla="*/ 2 h 23"/>
                  <a:gd name="T16" fmla="*/ 2 w 21"/>
                  <a:gd name="T17" fmla="*/ 4 h 23"/>
                  <a:gd name="T18" fmla="*/ 0 w 21"/>
                  <a:gd name="T19" fmla="*/ 8 h 23"/>
                  <a:gd name="T20" fmla="*/ 0 w 21"/>
                  <a:gd name="T21" fmla="*/ 11 h 23"/>
                  <a:gd name="T22" fmla="*/ 0 w 21"/>
                  <a:gd name="T23" fmla="*/ 13 h 23"/>
                  <a:gd name="T24" fmla="*/ 0 w 21"/>
                  <a:gd name="T25" fmla="*/ 17 h 23"/>
                  <a:gd name="T26" fmla="*/ 4 w 21"/>
                  <a:gd name="T27" fmla="*/ 19 h 23"/>
                  <a:gd name="T28" fmla="*/ 5 w 21"/>
                  <a:gd name="T29" fmla="*/ 21 h 23"/>
                  <a:gd name="T30" fmla="*/ 9 w 21"/>
                  <a:gd name="T31" fmla="*/ 23 h 23"/>
                  <a:gd name="T32" fmla="*/ 11 w 21"/>
                  <a:gd name="T33" fmla="*/ 23 h 23"/>
                  <a:gd name="T34" fmla="*/ 15 w 21"/>
                  <a:gd name="T35" fmla="*/ 21 h 23"/>
                  <a:gd name="T36" fmla="*/ 17 w 21"/>
                  <a:gd name="T37" fmla="*/ 19 h 23"/>
                  <a:gd name="T38" fmla="*/ 19 w 21"/>
                  <a:gd name="T39" fmla="*/ 17 h 23"/>
                  <a:gd name="T40" fmla="*/ 21 w 21"/>
                  <a:gd name="T41" fmla="*/ 13 h 23"/>
                  <a:gd name="T42" fmla="*/ 21 w 21"/>
                  <a:gd name="T43" fmla="*/ 11 h 23"/>
                  <a:gd name="T44" fmla="*/ 21 w 21"/>
                  <a:gd name="T4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3">
                    <a:moveTo>
                      <a:pt x="21" y="8"/>
                    </a:moveTo>
                    <a:lnTo>
                      <a:pt x="19" y="4"/>
                    </a:lnTo>
                    <a:lnTo>
                      <a:pt x="17" y="2"/>
                    </a:lnTo>
                    <a:lnTo>
                      <a:pt x="15" y="0"/>
                    </a:lnTo>
                    <a:lnTo>
                      <a:pt x="11" y="0"/>
                    </a:lnTo>
                    <a:lnTo>
                      <a:pt x="9" y="0"/>
                    </a:lnTo>
                    <a:lnTo>
                      <a:pt x="5" y="0"/>
                    </a:lnTo>
                    <a:lnTo>
                      <a:pt x="4" y="2"/>
                    </a:lnTo>
                    <a:lnTo>
                      <a:pt x="2" y="4"/>
                    </a:lnTo>
                    <a:lnTo>
                      <a:pt x="0" y="8"/>
                    </a:lnTo>
                    <a:lnTo>
                      <a:pt x="0" y="11"/>
                    </a:lnTo>
                    <a:lnTo>
                      <a:pt x="0" y="13"/>
                    </a:lnTo>
                    <a:lnTo>
                      <a:pt x="0" y="17"/>
                    </a:lnTo>
                    <a:lnTo>
                      <a:pt x="4" y="19"/>
                    </a:lnTo>
                    <a:lnTo>
                      <a:pt x="5" y="21"/>
                    </a:lnTo>
                    <a:lnTo>
                      <a:pt x="9" y="23"/>
                    </a:lnTo>
                    <a:lnTo>
                      <a:pt x="11" y="23"/>
                    </a:lnTo>
                    <a:lnTo>
                      <a:pt x="15" y="21"/>
                    </a:lnTo>
                    <a:lnTo>
                      <a:pt x="17" y="19"/>
                    </a:lnTo>
                    <a:lnTo>
                      <a:pt x="19" y="17"/>
                    </a:lnTo>
                    <a:lnTo>
                      <a:pt x="21" y="13"/>
                    </a:lnTo>
                    <a:lnTo>
                      <a:pt x="21" y="11"/>
                    </a:lnTo>
                    <a:lnTo>
                      <a:pt x="21" y="8"/>
                    </a:lnTo>
                    <a:close/>
                  </a:path>
                </a:pathLst>
              </a:custGeom>
              <a:solidFill>
                <a:srgbClr val="000000"/>
              </a:solidFill>
              <a:ln w="1588">
                <a:solidFill>
                  <a:srgbClr val="000000"/>
                </a:solidFill>
                <a:prstDash val="solid"/>
                <a:round/>
                <a:headEnd/>
                <a:tailEnd/>
              </a:ln>
            </p:spPr>
            <p:txBody>
              <a:bodyPr/>
              <a:lstStyle/>
              <a:p>
                <a:endParaRPr lang="en-AU"/>
              </a:p>
            </p:txBody>
          </p:sp>
          <p:sp>
            <p:nvSpPr>
              <p:cNvPr id="5871" name="Freeform 751"/>
              <p:cNvSpPr>
                <a:spLocks/>
              </p:cNvSpPr>
              <p:nvPr/>
            </p:nvSpPr>
            <p:spPr bwMode="auto">
              <a:xfrm>
                <a:off x="856" y="2459"/>
                <a:ext cx="63" cy="64"/>
              </a:xfrm>
              <a:custGeom>
                <a:avLst/>
                <a:gdLst>
                  <a:gd name="T0" fmla="*/ 96 w 126"/>
                  <a:gd name="T1" fmla="*/ 69 h 129"/>
                  <a:gd name="T2" fmla="*/ 92 w 126"/>
                  <a:gd name="T3" fmla="*/ 79 h 129"/>
                  <a:gd name="T4" fmla="*/ 86 w 126"/>
                  <a:gd name="T5" fmla="*/ 88 h 129"/>
                  <a:gd name="T6" fmla="*/ 77 w 126"/>
                  <a:gd name="T7" fmla="*/ 94 h 129"/>
                  <a:gd name="T8" fmla="*/ 67 w 126"/>
                  <a:gd name="T9" fmla="*/ 98 h 129"/>
                  <a:gd name="T10" fmla="*/ 56 w 126"/>
                  <a:gd name="T11" fmla="*/ 96 h 129"/>
                  <a:gd name="T12" fmla="*/ 46 w 126"/>
                  <a:gd name="T13" fmla="*/ 92 h 129"/>
                  <a:gd name="T14" fmla="*/ 38 w 126"/>
                  <a:gd name="T15" fmla="*/ 85 h 129"/>
                  <a:gd name="T16" fmla="*/ 33 w 126"/>
                  <a:gd name="T17" fmla="*/ 75 h 129"/>
                  <a:gd name="T18" fmla="*/ 31 w 126"/>
                  <a:gd name="T19" fmla="*/ 65 h 129"/>
                  <a:gd name="T20" fmla="*/ 33 w 126"/>
                  <a:gd name="T21" fmla="*/ 56 h 129"/>
                  <a:gd name="T22" fmla="*/ 38 w 126"/>
                  <a:gd name="T23" fmla="*/ 44 h 129"/>
                  <a:gd name="T24" fmla="*/ 46 w 126"/>
                  <a:gd name="T25" fmla="*/ 37 h 129"/>
                  <a:gd name="T26" fmla="*/ 56 w 126"/>
                  <a:gd name="T27" fmla="*/ 33 h 129"/>
                  <a:gd name="T28" fmla="*/ 65 w 126"/>
                  <a:gd name="T29" fmla="*/ 33 h 129"/>
                  <a:gd name="T30" fmla="*/ 77 w 126"/>
                  <a:gd name="T31" fmla="*/ 35 h 129"/>
                  <a:gd name="T32" fmla="*/ 86 w 126"/>
                  <a:gd name="T33" fmla="*/ 40 h 129"/>
                  <a:gd name="T34" fmla="*/ 92 w 126"/>
                  <a:gd name="T35" fmla="*/ 50 h 129"/>
                  <a:gd name="T36" fmla="*/ 96 w 126"/>
                  <a:gd name="T37" fmla="*/ 60 h 129"/>
                  <a:gd name="T38" fmla="*/ 126 w 126"/>
                  <a:gd name="T39" fmla="*/ 65 h 129"/>
                  <a:gd name="T40" fmla="*/ 125 w 126"/>
                  <a:gd name="T41" fmla="*/ 50 h 129"/>
                  <a:gd name="T42" fmla="*/ 119 w 126"/>
                  <a:gd name="T43" fmla="*/ 35 h 129"/>
                  <a:gd name="T44" fmla="*/ 111 w 126"/>
                  <a:gd name="T45" fmla="*/ 23 h 129"/>
                  <a:gd name="T46" fmla="*/ 100 w 126"/>
                  <a:gd name="T47" fmla="*/ 12 h 129"/>
                  <a:gd name="T48" fmla="*/ 88 w 126"/>
                  <a:gd name="T49" fmla="*/ 6 h 129"/>
                  <a:gd name="T50" fmla="*/ 73 w 126"/>
                  <a:gd name="T51" fmla="*/ 0 h 129"/>
                  <a:gd name="T52" fmla="*/ 50 w 126"/>
                  <a:gd name="T53" fmla="*/ 2 h 129"/>
                  <a:gd name="T54" fmla="*/ 37 w 126"/>
                  <a:gd name="T55" fmla="*/ 6 h 129"/>
                  <a:gd name="T56" fmla="*/ 25 w 126"/>
                  <a:gd name="T57" fmla="*/ 16 h 129"/>
                  <a:gd name="T58" fmla="*/ 14 w 126"/>
                  <a:gd name="T59" fmla="*/ 25 h 129"/>
                  <a:gd name="T60" fmla="*/ 6 w 126"/>
                  <a:gd name="T61" fmla="*/ 40 h 129"/>
                  <a:gd name="T62" fmla="*/ 2 w 126"/>
                  <a:gd name="T63" fmla="*/ 54 h 129"/>
                  <a:gd name="T64" fmla="*/ 2 w 126"/>
                  <a:gd name="T65" fmla="*/ 69 h 129"/>
                  <a:gd name="T66" fmla="*/ 4 w 126"/>
                  <a:gd name="T67" fmla="*/ 85 h 129"/>
                  <a:gd name="T68" fmla="*/ 10 w 126"/>
                  <a:gd name="T69" fmla="*/ 98 h 129"/>
                  <a:gd name="T70" fmla="*/ 19 w 126"/>
                  <a:gd name="T71" fmla="*/ 110 h 129"/>
                  <a:gd name="T72" fmla="*/ 31 w 126"/>
                  <a:gd name="T73" fmla="*/ 119 h 129"/>
                  <a:gd name="T74" fmla="*/ 44 w 126"/>
                  <a:gd name="T75" fmla="*/ 127 h 129"/>
                  <a:gd name="T76" fmla="*/ 59 w 126"/>
                  <a:gd name="T77" fmla="*/ 129 h 129"/>
                  <a:gd name="T78" fmla="*/ 75 w 126"/>
                  <a:gd name="T79" fmla="*/ 129 h 129"/>
                  <a:gd name="T80" fmla="*/ 88 w 126"/>
                  <a:gd name="T81" fmla="*/ 125 h 129"/>
                  <a:gd name="T82" fmla="*/ 102 w 126"/>
                  <a:gd name="T83" fmla="*/ 115 h 129"/>
                  <a:gd name="T84" fmla="*/ 113 w 126"/>
                  <a:gd name="T85" fmla="*/ 106 h 129"/>
                  <a:gd name="T86" fmla="*/ 121 w 126"/>
                  <a:gd name="T87" fmla="*/ 92 h 129"/>
                  <a:gd name="T88" fmla="*/ 125 w 126"/>
                  <a:gd name="T89" fmla="*/ 79 h 129"/>
                  <a:gd name="T90" fmla="*/ 126 w 126"/>
                  <a:gd name="T91"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 h="129">
                    <a:moveTo>
                      <a:pt x="96" y="65"/>
                    </a:moveTo>
                    <a:lnTo>
                      <a:pt x="96" y="69"/>
                    </a:lnTo>
                    <a:lnTo>
                      <a:pt x="96" y="75"/>
                    </a:lnTo>
                    <a:lnTo>
                      <a:pt x="92" y="79"/>
                    </a:lnTo>
                    <a:lnTo>
                      <a:pt x="90" y="85"/>
                    </a:lnTo>
                    <a:lnTo>
                      <a:pt x="86" y="88"/>
                    </a:lnTo>
                    <a:lnTo>
                      <a:pt x="82" y="92"/>
                    </a:lnTo>
                    <a:lnTo>
                      <a:pt x="77" y="94"/>
                    </a:lnTo>
                    <a:lnTo>
                      <a:pt x="73" y="96"/>
                    </a:lnTo>
                    <a:lnTo>
                      <a:pt x="67" y="98"/>
                    </a:lnTo>
                    <a:lnTo>
                      <a:pt x="63" y="98"/>
                    </a:lnTo>
                    <a:lnTo>
                      <a:pt x="56" y="96"/>
                    </a:lnTo>
                    <a:lnTo>
                      <a:pt x="52" y="96"/>
                    </a:lnTo>
                    <a:lnTo>
                      <a:pt x="46" y="92"/>
                    </a:lnTo>
                    <a:lnTo>
                      <a:pt x="42" y="90"/>
                    </a:lnTo>
                    <a:lnTo>
                      <a:pt x="38" y="85"/>
                    </a:lnTo>
                    <a:lnTo>
                      <a:pt x="37" y="81"/>
                    </a:lnTo>
                    <a:lnTo>
                      <a:pt x="33" y="75"/>
                    </a:lnTo>
                    <a:lnTo>
                      <a:pt x="33" y="71"/>
                    </a:lnTo>
                    <a:lnTo>
                      <a:pt x="31" y="65"/>
                    </a:lnTo>
                    <a:lnTo>
                      <a:pt x="33" y="60"/>
                    </a:lnTo>
                    <a:lnTo>
                      <a:pt x="33" y="56"/>
                    </a:lnTo>
                    <a:lnTo>
                      <a:pt x="35" y="50"/>
                    </a:lnTo>
                    <a:lnTo>
                      <a:pt x="38" y="44"/>
                    </a:lnTo>
                    <a:lnTo>
                      <a:pt x="42" y="40"/>
                    </a:lnTo>
                    <a:lnTo>
                      <a:pt x="46" y="37"/>
                    </a:lnTo>
                    <a:lnTo>
                      <a:pt x="50" y="35"/>
                    </a:lnTo>
                    <a:lnTo>
                      <a:pt x="56" y="33"/>
                    </a:lnTo>
                    <a:lnTo>
                      <a:pt x="61" y="33"/>
                    </a:lnTo>
                    <a:lnTo>
                      <a:pt x="65" y="33"/>
                    </a:lnTo>
                    <a:lnTo>
                      <a:pt x="71" y="33"/>
                    </a:lnTo>
                    <a:lnTo>
                      <a:pt x="77" y="35"/>
                    </a:lnTo>
                    <a:lnTo>
                      <a:pt x="82" y="37"/>
                    </a:lnTo>
                    <a:lnTo>
                      <a:pt x="86" y="40"/>
                    </a:lnTo>
                    <a:lnTo>
                      <a:pt x="90" y="44"/>
                    </a:lnTo>
                    <a:lnTo>
                      <a:pt x="92" y="50"/>
                    </a:lnTo>
                    <a:lnTo>
                      <a:pt x="94" y="54"/>
                    </a:lnTo>
                    <a:lnTo>
                      <a:pt x="96" y="60"/>
                    </a:lnTo>
                    <a:lnTo>
                      <a:pt x="96" y="65"/>
                    </a:lnTo>
                    <a:lnTo>
                      <a:pt x="126" y="65"/>
                    </a:lnTo>
                    <a:lnTo>
                      <a:pt x="126" y="58"/>
                    </a:lnTo>
                    <a:lnTo>
                      <a:pt x="125" y="50"/>
                    </a:lnTo>
                    <a:lnTo>
                      <a:pt x="123" y="42"/>
                    </a:lnTo>
                    <a:lnTo>
                      <a:pt x="119" y="35"/>
                    </a:lnTo>
                    <a:lnTo>
                      <a:pt x="115" y="29"/>
                    </a:lnTo>
                    <a:lnTo>
                      <a:pt x="111" y="23"/>
                    </a:lnTo>
                    <a:lnTo>
                      <a:pt x="105" y="17"/>
                    </a:lnTo>
                    <a:lnTo>
                      <a:pt x="100" y="12"/>
                    </a:lnTo>
                    <a:lnTo>
                      <a:pt x="94" y="8"/>
                    </a:lnTo>
                    <a:lnTo>
                      <a:pt x="88" y="6"/>
                    </a:lnTo>
                    <a:lnTo>
                      <a:pt x="81" y="2"/>
                    </a:lnTo>
                    <a:lnTo>
                      <a:pt x="73" y="0"/>
                    </a:lnTo>
                    <a:lnTo>
                      <a:pt x="58" y="0"/>
                    </a:lnTo>
                    <a:lnTo>
                      <a:pt x="50" y="2"/>
                    </a:lnTo>
                    <a:lnTo>
                      <a:pt x="44" y="4"/>
                    </a:lnTo>
                    <a:lnTo>
                      <a:pt x="37" y="6"/>
                    </a:lnTo>
                    <a:lnTo>
                      <a:pt x="29" y="12"/>
                    </a:lnTo>
                    <a:lnTo>
                      <a:pt x="25" y="16"/>
                    </a:lnTo>
                    <a:lnTo>
                      <a:pt x="19" y="21"/>
                    </a:lnTo>
                    <a:lnTo>
                      <a:pt x="14" y="25"/>
                    </a:lnTo>
                    <a:lnTo>
                      <a:pt x="10" y="33"/>
                    </a:lnTo>
                    <a:lnTo>
                      <a:pt x="6" y="40"/>
                    </a:lnTo>
                    <a:lnTo>
                      <a:pt x="4" y="46"/>
                    </a:lnTo>
                    <a:lnTo>
                      <a:pt x="2" y="54"/>
                    </a:lnTo>
                    <a:lnTo>
                      <a:pt x="0" y="62"/>
                    </a:lnTo>
                    <a:lnTo>
                      <a:pt x="2" y="69"/>
                    </a:lnTo>
                    <a:lnTo>
                      <a:pt x="2" y="77"/>
                    </a:lnTo>
                    <a:lnTo>
                      <a:pt x="4" y="85"/>
                    </a:lnTo>
                    <a:lnTo>
                      <a:pt x="8" y="90"/>
                    </a:lnTo>
                    <a:lnTo>
                      <a:pt x="10" y="98"/>
                    </a:lnTo>
                    <a:lnTo>
                      <a:pt x="14" y="104"/>
                    </a:lnTo>
                    <a:lnTo>
                      <a:pt x="19" y="110"/>
                    </a:lnTo>
                    <a:lnTo>
                      <a:pt x="25" y="115"/>
                    </a:lnTo>
                    <a:lnTo>
                      <a:pt x="31" y="119"/>
                    </a:lnTo>
                    <a:lnTo>
                      <a:pt x="38" y="123"/>
                    </a:lnTo>
                    <a:lnTo>
                      <a:pt x="44" y="127"/>
                    </a:lnTo>
                    <a:lnTo>
                      <a:pt x="52" y="129"/>
                    </a:lnTo>
                    <a:lnTo>
                      <a:pt x="59" y="129"/>
                    </a:lnTo>
                    <a:lnTo>
                      <a:pt x="67" y="129"/>
                    </a:lnTo>
                    <a:lnTo>
                      <a:pt x="75" y="129"/>
                    </a:lnTo>
                    <a:lnTo>
                      <a:pt x="82" y="127"/>
                    </a:lnTo>
                    <a:lnTo>
                      <a:pt x="88" y="125"/>
                    </a:lnTo>
                    <a:lnTo>
                      <a:pt x="96" y="121"/>
                    </a:lnTo>
                    <a:lnTo>
                      <a:pt x="102" y="115"/>
                    </a:lnTo>
                    <a:lnTo>
                      <a:pt x="107" y="112"/>
                    </a:lnTo>
                    <a:lnTo>
                      <a:pt x="113" y="106"/>
                    </a:lnTo>
                    <a:lnTo>
                      <a:pt x="117" y="100"/>
                    </a:lnTo>
                    <a:lnTo>
                      <a:pt x="121" y="92"/>
                    </a:lnTo>
                    <a:lnTo>
                      <a:pt x="123" y="87"/>
                    </a:lnTo>
                    <a:lnTo>
                      <a:pt x="125" y="79"/>
                    </a:lnTo>
                    <a:lnTo>
                      <a:pt x="126" y="71"/>
                    </a:lnTo>
                    <a:lnTo>
                      <a:pt x="126" y="65"/>
                    </a:lnTo>
                    <a:lnTo>
                      <a:pt x="96" y="65"/>
                    </a:lnTo>
                    <a:close/>
                  </a:path>
                </a:pathLst>
              </a:custGeom>
              <a:solidFill>
                <a:srgbClr val="000000"/>
              </a:solidFill>
              <a:ln w="1588">
                <a:solidFill>
                  <a:srgbClr val="000000"/>
                </a:solidFill>
                <a:prstDash val="solid"/>
                <a:round/>
                <a:headEnd/>
                <a:tailEnd/>
              </a:ln>
            </p:spPr>
            <p:txBody>
              <a:bodyPr/>
              <a:lstStyle/>
              <a:p>
                <a:endParaRPr lang="en-AU"/>
              </a:p>
            </p:txBody>
          </p:sp>
          <p:sp>
            <p:nvSpPr>
              <p:cNvPr id="5872" name="Freeform 752"/>
              <p:cNvSpPr>
                <a:spLocks/>
              </p:cNvSpPr>
              <p:nvPr/>
            </p:nvSpPr>
            <p:spPr bwMode="auto">
              <a:xfrm>
                <a:off x="1259" y="2475"/>
                <a:ext cx="33" cy="33"/>
              </a:xfrm>
              <a:custGeom>
                <a:avLst/>
                <a:gdLst>
                  <a:gd name="T0" fmla="*/ 4 w 65"/>
                  <a:gd name="T1" fmla="*/ 17 h 65"/>
                  <a:gd name="T2" fmla="*/ 2 w 65"/>
                  <a:gd name="T3" fmla="*/ 21 h 65"/>
                  <a:gd name="T4" fmla="*/ 0 w 65"/>
                  <a:gd name="T5" fmla="*/ 27 h 65"/>
                  <a:gd name="T6" fmla="*/ 0 w 65"/>
                  <a:gd name="T7" fmla="*/ 32 h 65"/>
                  <a:gd name="T8" fmla="*/ 0 w 65"/>
                  <a:gd name="T9" fmla="*/ 38 h 65"/>
                  <a:gd name="T10" fmla="*/ 2 w 65"/>
                  <a:gd name="T11" fmla="*/ 42 h 65"/>
                  <a:gd name="T12" fmla="*/ 4 w 65"/>
                  <a:gd name="T13" fmla="*/ 48 h 65"/>
                  <a:gd name="T14" fmla="*/ 8 w 65"/>
                  <a:gd name="T15" fmla="*/ 52 h 65"/>
                  <a:gd name="T16" fmla="*/ 12 w 65"/>
                  <a:gd name="T17" fmla="*/ 55 h 65"/>
                  <a:gd name="T18" fmla="*/ 16 w 65"/>
                  <a:gd name="T19" fmla="*/ 59 h 65"/>
                  <a:gd name="T20" fmla="*/ 19 w 65"/>
                  <a:gd name="T21" fmla="*/ 63 h 65"/>
                  <a:gd name="T22" fmla="*/ 25 w 65"/>
                  <a:gd name="T23" fmla="*/ 63 h 65"/>
                  <a:gd name="T24" fmla="*/ 31 w 65"/>
                  <a:gd name="T25" fmla="*/ 65 h 65"/>
                  <a:gd name="T26" fmla="*/ 37 w 65"/>
                  <a:gd name="T27" fmla="*/ 65 h 65"/>
                  <a:gd name="T28" fmla="*/ 40 w 65"/>
                  <a:gd name="T29" fmla="*/ 63 h 65"/>
                  <a:gd name="T30" fmla="*/ 46 w 65"/>
                  <a:gd name="T31" fmla="*/ 61 h 65"/>
                  <a:gd name="T32" fmla="*/ 52 w 65"/>
                  <a:gd name="T33" fmla="*/ 59 h 65"/>
                  <a:gd name="T34" fmla="*/ 56 w 65"/>
                  <a:gd name="T35" fmla="*/ 55 h 65"/>
                  <a:gd name="T36" fmla="*/ 60 w 65"/>
                  <a:gd name="T37" fmla="*/ 52 h 65"/>
                  <a:gd name="T38" fmla="*/ 61 w 65"/>
                  <a:gd name="T39" fmla="*/ 46 h 65"/>
                  <a:gd name="T40" fmla="*/ 63 w 65"/>
                  <a:gd name="T41" fmla="*/ 42 h 65"/>
                  <a:gd name="T42" fmla="*/ 65 w 65"/>
                  <a:gd name="T43" fmla="*/ 36 h 65"/>
                  <a:gd name="T44" fmla="*/ 65 w 65"/>
                  <a:gd name="T45" fmla="*/ 32 h 65"/>
                  <a:gd name="T46" fmla="*/ 65 w 65"/>
                  <a:gd name="T47" fmla="*/ 27 h 65"/>
                  <a:gd name="T48" fmla="*/ 63 w 65"/>
                  <a:gd name="T49" fmla="*/ 21 h 65"/>
                  <a:gd name="T50" fmla="*/ 61 w 65"/>
                  <a:gd name="T51" fmla="*/ 17 h 65"/>
                  <a:gd name="T52" fmla="*/ 58 w 65"/>
                  <a:gd name="T53" fmla="*/ 11 h 65"/>
                  <a:gd name="T54" fmla="*/ 54 w 65"/>
                  <a:gd name="T55" fmla="*/ 7 h 65"/>
                  <a:gd name="T56" fmla="*/ 50 w 65"/>
                  <a:gd name="T57" fmla="*/ 4 h 65"/>
                  <a:gd name="T58" fmla="*/ 46 w 65"/>
                  <a:gd name="T59" fmla="*/ 2 h 65"/>
                  <a:gd name="T60" fmla="*/ 40 w 65"/>
                  <a:gd name="T61" fmla="*/ 0 h 65"/>
                  <a:gd name="T62" fmla="*/ 35 w 65"/>
                  <a:gd name="T63" fmla="*/ 0 h 65"/>
                  <a:gd name="T64" fmla="*/ 29 w 65"/>
                  <a:gd name="T65" fmla="*/ 0 h 65"/>
                  <a:gd name="T66" fmla="*/ 25 w 65"/>
                  <a:gd name="T67" fmla="*/ 0 h 65"/>
                  <a:gd name="T68" fmla="*/ 19 w 65"/>
                  <a:gd name="T69" fmla="*/ 2 h 65"/>
                  <a:gd name="T70" fmla="*/ 16 w 65"/>
                  <a:gd name="T71" fmla="*/ 4 h 65"/>
                  <a:gd name="T72" fmla="*/ 10 w 65"/>
                  <a:gd name="T73" fmla="*/ 7 h 65"/>
                  <a:gd name="T74" fmla="*/ 6 w 65"/>
                  <a:gd name="T75" fmla="*/ 11 h 65"/>
                  <a:gd name="T76" fmla="*/ 4 w 65"/>
                  <a:gd name="T77"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65">
                    <a:moveTo>
                      <a:pt x="4" y="17"/>
                    </a:moveTo>
                    <a:lnTo>
                      <a:pt x="2" y="21"/>
                    </a:lnTo>
                    <a:lnTo>
                      <a:pt x="0" y="27"/>
                    </a:lnTo>
                    <a:lnTo>
                      <a:pt x="0" y="32"/>
                    </a:lnTo>
                    <a:lnTo>
                      <a:pt x="0" y="38"/>
                    </a:lnTo>
                    <a:lnTo>
                      <a:pt x="2" y="42"/>
                    </a:lnTo>
                    <a:lnTo>
                      <a:pt x="4" y="48"/>
                    </a:lnTo>
                    <a:lnTo>
                      <a:pt x="8" y="52"/>
                    </a:lnTo>
                    <a:lnTo>
                      <a:pt x="12" y="55"/>
                    </a:lnTo>
                    <a:lnTo>
                      <a:pt x="16" y="59"/>
                    </a:lnTo>
                    <a:lnTo>
                      <a:pt x="19" y="63"/>
                    </a:lnTo>
                    <a:lnTo>
                      <a:pt x="25" y="63"/>
                    </a:lnTo>
                    <a:lnTo>
                      <a:pt x="31" y="65"/>
                    </a:lnTo>
                    <a:lnTo>
                      <a:pt x="37" y="65"/>
                    </a:lnTo>
                    <a:lnTo>
                      <a:pt x="40" y="63"/>
                    </a:lnTo>
                    <a:lnTo>
                      <a:pt x="46" y="61"/>
                    </a:lnTo>
                    <a:lnTo>
                      <a:pt x="52" y="59"/>
                    </a:lnTo>
                    <a:lnTo>
                      <a:pt x="56" y="55"/>
                    </a:lnTo>
                    <a:lnTo>
                      <a:pt x="60" y="52"/>
                    </a:lnTo>
                    <a:lnTo>
                      <a:pt x="61" y="46"/>
                    </a:lnTo>
                    <a:lnTo>
                      <a:pt x="63" y="42"/>
                    </a:lnTo>
                    <a:lnTo>
                      <a:pt x="65" y="36"/>
                    </a:lnTo>
                    <a:lnTo>
                      <a:pt x="65" y="32"/>
                    </a:lnTo>
                    <a:lnTo>
                      <a:pt x="65" y="27"/>
                    </a:lnTo>
                    <a:lnTo>
                      <a:pt x="63" y="21"/>
                    </a:lnTo>
                    <a:lnTo>
                      <a:pt x="61" y="17"/>
                    </a:lnTo>
                    <a:lnTo>
                      <a:pt x="58" y="11"/>
                    </a:lnTo>
                    <a:lnTo>
                      <a:pt x="54" y="7"/>
                    </a:lnTo>
                    <a:lnTo>
                      <a:pt x="50" y="4"/>
                    </a:lnTo>
                    <a:lnTo>
                      <a:pt x="46" y="2"/>
                    </a:lnTo>
                    <a:lnTo>
                      <a:pt x="40" y="0"/>
                    </a:lnTo>
                    <a:lnTo>
                      <a:pt x="35" y="0"/>
                    </a:lnTo>
                    <a:lnTo>
                      <a:pt x="29" y="0"/>
                    </a:lnTo>
                    <a:lnTo>
                      <a:pt x="25" y="0"/>
                    </a:lnTo>
                    <a:lnTo>
                      <a:pt x="19" y="2"/>
                    </a:lnTo>
                    <a:lnTo>
                      <a:pt x="16" y="4"/>
                    </a:lnTo>
                    <a:lnTo>
                      <a:pt x="10" y="7"/>
                    </a:lnTo>
                    <a:lnTo>
                      <a:pt x="6" y="11"/>
                    </a:lnTo>
                    <a:lnTo>
                      <a:pt x="4" y="17"/>
                    </a:lnTo>
                    <a:close/>
                  </a:path>
                </a:pathLst>
              </a:custGeom>
              <a:solidFill>
                <a:srgbClr val="FFFFFF"/>
              </a:solidFill>
              <a:ln w="1588">
                <a:solidFill>
                  <a:srgbClr val="000000"/>
                </a:solidFill>
                <a:prstDash val="solid"/>
                <a:round/>
                <a:headEnd/>
                <a:tailEnd/>
              </a:ln>
            </p:spPr>
            <p:txBody>
              <a:bodyPr/>
              <a:lstStyle/>
              <a:p>
                <a:endParaRPr lang="en-AU"/>
              </a:p>
            </p:txBody>
          </p:sp>
          <p:sp>
            <p:nvSpPr>
              <p:cNvPr id="5873" name="Freeform 753"/>
              <p:cNvSpPr>
                <a:spLocks/>
              </p:cNvSpPr>
              <p:nvPr/>
            </p:nvSpPr>
            <p:spPr bwMode="auto">
              <a:xfrm>
                <a:off x="1270" y="2486"/>
                <a:ext cx="11" cy="11"/>
              </a:xfrm>
              <a:custGeom>
                <a:avLst/>
                <a:gdLst>
                  <a:gd name="T0" fmla="*/ 23 w 23"/>
                  <a:gd name="T1" fmla="*/ 8 h 23"/>
                  <a:gd name="T2" fmla="*/ 21 w 23"/>
                  <a:gd name="T3" fmla="*/ 4 h 23"/>
                  <a:gd name="T4" fmla="*/ 19 w 23"/>
                  <a:gd name="T5" fmla="*/ 2 h 23"/>
                  <a:gd name="T6" fmla="*/ 18 w 23"/>
                  <a:gd name="T7" fmla="*/ 0 h 23"/>
                  <a:gd name="T8" fmla="*/ 14 w 23"/>
                  <a:gd name="T9" fmla="*/ 0 h 23"/>
                  <a:gd name="T10" fmla="*/ 10 w 23"/>
                  <a:gd name="T11" fmla="*/ 0 h 23"/>
                  <a:gd name="T12" fmla="*/ 8 w 23"/>
                  <a:gd name="T13" fmla="*/ 0 h 23"/>
                  <a:gd name="T14" fmla="*/ 4 w 23"/>
                  <a:gd name="T15" fmla="*/ 2 h 23"/>
                  <a:gd name="T16" fmla="*/ 2 w 23"/>
                  <a:gd name="T17" fmla="*/ 4 h 23"/>
                  <a:gd name="T18" fmla="*/ 0 w 23"/>
                  <a:gd name="T19" fmla="*/ 8 h 23"/>
                  <a:gd name="T20" fmla="*/ 0 w 23"/>
                  <a:gd name="T21" fmla="*/ 11 h 23"/>
                  <a:gd name="T22" fmla="*/ 0 w 23"/>
                  <a:gd name="T23" fmla="*/ 13 h 23"/>
                  <a:gd name="T24" fmla="*/ 2 w 23"/>
                  <a:gd name="T25" fmla="*/ 17 h 23"/>
                  <a:gd name="T26" fmla="*/ 4 w 23"/>
                  <a:gd name="T27" fmla="*/ 19 h 23"/>
                  <a:gd name="T28" fmla="*/ 8 w 23"/>
                  <a:gd name="T29" fmla="*/ 21 h 23"/>
                  <a:gd name="T30" fmla="*/ 10 w 23"/>
                  <a:gd name="T31" fmla="*/ 23 h 23"/>
                  <a:gd name="T32" fmla="*/ 14 w 23"/>
                  <a:gd name="T33" fmla="*/ 23 h 23"/>
                  <a:gd name="T34" fmla="*/ 16 w 23"/>
                  <a:gd name="T35" fmla="*/ 21 h 23"/>
                  <a:gd name="T36" fmla="*/ 19 w 23"/>
                  <a:gd name="T37" fmla="*/ 19 h 23"/>
                  <a:gd name="T38" fmla="*/ 21 w 23"/>
                  <a:gd name="T39" fmla="*/ 17 h 23"/>
                  <a:gd name="T40" fmla="*/ 23 w 23"/>
                  <a:gd name="T41" fmla="*/ 13 h 23"/>
                  <a:gd name="T42" fmla="*/ 23 w 23"/>
                  <a:gd name="T43" fmla="*/ 11 h 23"/>
                  <a:gd name="T44" fmla="*/ 23 w 23"/>
                  <a:gd name="T4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3">
                    <a:moveTo>
                      <a:pt x="23" y="8"/>
                    </a:moveTo>
                    <a:lnTo>
                      <a:pt x="21" y="4"/>
                    </a:lnTo>
                    <a:lnTo>
                      <a:pt x="19" y="2"/>
                    </a:lnTo>
                    <a:lnTo>
                      <a:pt x="18" y="0"/>
                    </a:lnTo>
                    <a:lnTo>
                      <a:pt x="14" y="0"/>
                    </a:lnTo>
                    <a:lnTo>
                      <a:pt x="10" y="0"/>
                    </a:lnTo>
                    <a:lnTo>
                      <a:pt x="8" y="0"/>
                    </a:lnTo>
                    <a:lnTo>
                      <a:pt x="4" y="2"/>
                    </a:lnTo>
                    <a:lnTo>
                      <a:pt x="2" y="4"/>
                    </a:lnTo>
                    <a:lnTo>
                      <a:pt x="0" y="8"/>
                    </a:lnTo>
                    <a:lnTo>
                      <a:pt x="0" y="11"/>
                    </a:lnTo>
                    <a:lnTo>
                      <a:pt x="0" y="13"/>
                    </a:lnTo>
                    <a:lnTo>
                      <a:pt x="2" y="17"/>
                    </a:lnTo>
                    <a:lnTo>
                      <a:pt x="4" y="19"/>
                    </a:lnTo>
                    <a:lnTo>
                      <a:pt x="8" y="21"/>
                    </a:lnTo>
                    <a:lnTo>
                      <a:pt x="10" y="23"/>
                    </a:lnTo>
                    <a:lnTo>
                      <a:pt x="14" y="23"/>
                    </a:lnTo>
                    <a:lnTo>
                      <a:pt x="16" y="21"/>
                    </a:lnTo>
                    <a:lnTo>
                      <a:pt x="19" y="19"/>
                    </a:lnTo>
                    <a:lnTo>
                      <a:pt x="21" y="17"/>
                    </a:lnTo>
                    <a:lnTo>
                      <a:pt x="23" y="13"/>
                    </a:lnTo>
                    <a:lnTo>
                      <a:pt x="23" y="11"/>
                    </a:lnTo>
                    <a:lnTo>
                      <a:pt x="23" y="8"/>
                    </a:lnTo>
                    <a:close/>
                  </a:path>
                </a:pathLst>
              </a:custGeom>
              <a:solidFill>
                <a:srgbClr val="000000"/>
              </a:solidFill>
              <a:ln w="1588">
                <a:solidFill>
                  <a:srgbClr val="000000"/>
                </a:solidFill>
                <a:prstDash val="solid"/>
                <a:round/>
                <a:headEnd/>
                <a:tailEnd/>
              </a:ln>
            </p:spPr>
            <p:txBody>
              <a:bodyPr/>
              <a:lstStyle/>
              <a:p>
                <a:endParaRPr lang="en-AU"/>
              </a:p>
            </p:txBody>
          </p:sp>
          <p:sp>
            <p:nvSpPr>
              <p:cNvPr id="5874" name="Freeform 754"/>
              <p:cNvSpPr>
                <a:spLocks/>
              </p:cNvSpPr>
              <p:nvPr/>
            </p:nvSpPr>
            <p:spPr bwMode="auto">
              <a:xfrm>
                <a:off x="1244" y="2459"/>
                <a:ext cx="63" cy="64"/>
              </a:xfrm>
              <a:custGeom>
                <a:avLst/>
                <a:gdLst>
                  <a:gd name="T0" fmla="*/ 95 w 126"/>
                  <a:gd name="T1" fmla="*/ 69 h 129"/>
                  <a:gd name="T2" fmla="*/ 91 w 126"/>
                  <a:gd name="T3" fmla="*/ 79 h 129"/>
                  <a:gd name="T4" fmla="*/ 86 w 126"/>
                  <a:gd name="T5" fmla="*/ 88 h 129"/>
                  <a:gd name="T6" fmla="*/ 76 w 126"/>
                  <a:gd name="T7" fmla="*/ 94 h 129"/>
                  <a:gd name="T8" fmla="*/ 67 w 126"/>
                  <a:gd name="T9" fmla="*/ 98 h 129"/>
                  <a:gd name="T10" fmla="*/ 55 w 126"/>
                  <a:gd name="T11" fmla="*/ 96 h 129"/>
                  <a:gd name="T12" fmla="*/ 46 w 126"/>
                  <a:gd name="T13" fmla="*/ 92 h 129"/>
                  <a:gd name="T14" fmla="*/ 38 w 126"/>
                  <a:gd name="T15" fmla="*/ 85 h 129"/>
                  <a:gd name="T16" fmla="*/ 32 w 126"/>
                  <a:gd name="T17" fmla="*/ 75 h 129"/>
                  <a:gd name="T18" fmla="*/ 30 w 126"/>
                  <a:gd name="T19" fmla="*/ 65 h 129"/>
                  <a:gd name="T20" fmla="*/ 32 w 126"/>
                  <a:gd name="T21" fmla="*/ 56 h 129"/>
                  <a:gd name="T22" fmla="*/ 38 w 126"/>
                  <a:gd name="T23" fmla="*/ 44 h 129"/>
                  <a:gd name="T24" fmla="*/ 46 w 126"/>
                  <a:gd name="T25" fmla="*/ 37 h 129"/>
                  <a:gd name="T26" fmla="*/ 55 w 126"/>
                  <a:gd name="T27" fmla="*/ 33 h 129"/>
                  <a:gd name="T28" fmla="*/ 65 w 126"/>
                  <a:gd name="T29" fmla="*/ 33 h 129"/>
                  <a:gd name="T30" fmla="*/ 76 w 126"/>
                  <a:gd name="T31" fmla="*/ 35 h 129"/>
                  <a:gd name="T32" fmla="*/ 84 w 126"/>
                  <a:gd name="T33" fmla="*/ 40 h 129"/>
                  <a:gd name="T34" fmla="*/ 91 w 126"/>
                  <a:gd name="T35" fmla="*/ 50 h 129"/>
                  <a:gd name="T36" fmla="*/ 95 w 126"/>
                  <a:gd name="T37" fmla="*/ 60 h 129"/>
                  <a:gd name="T38" fmla="*/ 126 w 126"/>
                  <a:gd name="T39" fmla="*/ 65 h 129"/>
                  <a:gd name="T40" fmla="*/ 124 w 126"/>
                  <a:gd name="T41" fmla="*/ 50 h 129"/>
                  <a:gd name="T42" fmla="*/ 118 w 126"/>
                  <a:gd name="T43" fmla="*/ 35 h 129"/>
                  <a:gd name="T44" fmla="*/ 111 w 126"/>
                  <a:gd name="T45" fmla="*/ 23 h 129"/>
                  <a:gd name="T46" fmla="*/ 99 w 126"/>
                  <a:gd name="T47" fmla="*/ 12 h 129"/>
                  <a:gd name="T48" fmla="*/ 86 w 126"/>
                  <a:gd name="T49" fmla="*/ 6 h 129"/>
                  <a:gd name="T50" fmla="*/ 72 w 126"/>
                  <a:gd name="T51" fmla="*/ 0 h 129"/>
                  <a:gd name="T52" fmla="*/ 49 w 126"/>
                  <a:gd name="T53" fmla="*/ 2 h 129"/>
                  <a:gd name="T54" fmla="*/ 36 w 126"/>
                  <a:gd name="T55" fmla="*/ 6 h 129"/>
                  <a:gd name="T56" fmla="*/ 23 w 126"/>
                  <a:gd name="T57" fmla="*/ 16 h 129"/>
                  <a:gd name="T58" fmla="*/ 13 w 126"/>
                  <a:gd name="T59" fmla="*/ 25 h 129"/>
                  <a:gd name="T60" fmla="*/ 5 w 126"/>
                  <a:gd name="T61" fmla="*/ 40 h 129"/>
                  <a:gd name="T62" fmla="*/ 2 w 126"/>
                  <a:gd name="T63" fmla="*/ 54 h 129"/>
                  <a:gd name="T64" fmla="*/ 0 w 126"/>
                  <a:gd name="T65" fmla="*/ 69 h 129"/>
                  <a:gd name="T66" fmla="*/ 3 w 126"/>
                  <a:gd name="T67" fmla="*/ 85 h 129"/>
                  <a:gd name="T68" fmla="*/ 9 w 126"/>
                  <a:gd name="T69" fmla="*/ 98 h 129"/>
                  <a:gd name="T70" fmla="*/ 19 w 126"/>
                  <a:gd name="T71" fmla="*/ 110 h 129"/>
                  <a:gd name="T72" fmla="*/ 30 w 126"/>
                  <a:gd name="T73" fmla="*/ 119 h 129"/>
                  <a:gd name="T74" fmla="*/ 44 w 126"/>
                  <a:gd name="T75" fmla="*/ 127 h 129"/>
                  <a:gd name="T76" fmla="*/ 59 w 126"/>
                  <a:gd name="T77" fmla="*/ 129 h 129"/>
                  <a:gd name="T78" fmla="*/ 72 w 126"/>
                  <a:gd name="T79" fmla="*/ 129 h 129"/>
                  <a:gd name="T80" fmla="*/ 88 w 126"/>
                  <a:gd name="T81" fmla="*/ 125 h 129"/>
                  <a:gd name="T82" fmla="*/ 101 w 126"/>
                  <a:gd name="T83" fmla="*/ 115 h 129"/>
                  <a:gd name="T84" fmla="*/ 111 w 126"/>
                  <a:gd name="T85" fmla="*/ 106 h 129"/>
                  <a:gd name="T86" fmla="*/ 120 w 126"/>
                  <a:gd name="T87" fmla="*/ 92 h 129"/>
                  <a:gd name="T88" fmla="*/ 124 w 126"/>
                  <a:gd name="T89" fmla="*/ 79 h 129"/>
                  <a:gd name="T90" fmla="*/ 126 w 126"/>
                  <a:gd name="T91"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 h="129">
                    <a:moveTo>
                      <a:pt x="95" y="65"/>
                    </a:moveTo>
                    <a:lnTo>
                      <a:pt x="95" y="69"/>
                    </a:lnTo>
                    <a:lnTo>
                      <a:pt x="93" y="75"/>
                    </a:lnTo>
                    <a:lnTo>
                      <a:pt x="91" y="79"/>
                    </a:lnTo>
                    <a:lnTo>
                      <a:pt x="90" y="85"/>
                    </a:lnTo>
                    <a:lnTo>
                      <a:pt x="86" y="88"/>
                    </a:lnTo>
                    <a:lnTo>
                      <a:pt x="82" y="92"/>
                    </a:lnTo>
                    <a:lnTo>
                      <a:pt x="76" y="94"/>
                    </a:lnTo>
                    <a:lnTo>
                      <a:pt x="70" y="96"/>
                    </a:lnTo>
                    <a:lnTo>
                      <a:pt x="67" y="98"/>
                    </a:lnTo>
                    <a:lnTo>
                      <a:pt x="61" y="98"/>
                    </a:lnTo>
                    <a:lnTo>
                      <a:pt x="55" y="96"/>
                    </a:lnTo>
                    <a:lnTo>
                      <a:pt x="49" y="96"/>
                    </a:lnTo>
                    <a:lnTo>
                      <a:pt x="46" y="92"/>
                    </a:lnTo>
                    <a:lnTo>
                      <a:pt x="42" y="90"/>
                    </a:lnTo>
                    <a:lnTo>
                      <a:pt x="38" y="85"/>
                    </a:lnTo>
                    <a:lnTo>
                      <a:pt x="34" y="81"/>
                    </a:lnTo>
                    <a:lnTo>
                      <a:pt x="32" y="75"/>
                    </a:lnTo>
                    <a:lnTo>
                      <a:pt x="32" y="71"/>
                    </a:lnTo>
                    <a:lnTo>
                      <a:pt x="30" y="65"/>
                    </a:lnTo>
                    <a:lnTo>
                      <a:pt x="30" y="60"/>
                    </a:lnTo>
                    <a:lnTo>
                      <a:pt x="32" y="56"/>
                    </a:lnTo>
                    <a:lnTo>
                      <a:pt x="34" y="50"/>
                    </a:lnTo>
                    <a:lnTo>
                      <a:pt x="38" y="44"/>
                    </a:lnTo>
                    <a:lnTo>
                      <a:pt x="42" y="40"/>
                    </a:lnTo>
                    <a:lnTo>
                      <a:pt x="46" y="37"/>
                    </a:lnTo>
                    <a:lnTo>
                      <a:pt x="49" y="35"/>
                    </a:lnTo>
                    <a:lnTo>
                      <a:pt x="55" y="33"/>
                    </a:lnTo>
                    <a:lnTo>
                      <a:pt x="59" y="33"/>
                    </a:lnTo>
                    <a:lnTo>
                      <a:pt x="65" y="33"/>
                    </a:lnTo>
                    <a:lnTo>
                      <a:pt x="70" y="33"/>
                    </a:lnTo>
                    <a:lnTo>
                      <a:pt x="76" y="35"/>
                    </a:lnTo>
                    <a:lnTo>
                      <a:pt x="80" y="37"/>
                    </a:lnTo>
                    <a:lnTo>
                      <a:pt x="84" y="40"/>
                    </a:lnTo>
                    <a:lnTo>
                      <a:pt x="88" y="44"/>
                    </a:lnTo>
                    <a:lnTo>
                      <a:pt x="91" y="50"/>
                    </a:lnTo>
                    <a:lnTo>
                      <a:pt x="93" y="54"/>
                    </a:lnTo>
                    <a:lnTo>
                      <a:pt x="95" y="60"/>
                    </a:lnTo>
                    <a:lnTo>
                      <a:pt x="95" y="65"/>
                    </a:lnTo>
                    <a:lnTo>
                      <a:pt x="126" y="65"/>
                    </a:lnTo>
                    <a:lnTo>
                      <a:pt x="126" y="58"/>
                    </a:lnTo>
                    <a:lnTo>
                      <a:pt x="124" y="50"/>
                    </a:lnTo>
                    <a:lnTo>
                      <a:pt x="122" y="42"/>
                    </a:lnTo>
                    <a:lnTo>
                      <a:pt x="118" y="35"/>
                    </a:lnTo>
                    <a:lnTo>
                      <a:pt x="114" y="29"/>
                    </a:lnTo>
                    <a:lnTo>
                      <a:pt x="111" y="23"/>
                    </a:lnTo>
                    <a:lnTo>
                      <a:pt x="105" y="17"/>
                    </a:lnTo>
                    <a:lnTo>
                      <a:pt x="99" y="12"/>
                    </a:lnTo>
                    <a:lnTo>
                      <a:pt x="93" y="8"/>
                    </a:lnTo>
                    <a:lnTo>
                      <a:pt x="86" y="6"/>
                    </a:lnTo>
                    <a:lnTo>
                      <a:pt x="80" y="2"/>
                    </a:lnTo>
                    <a:lnTo>
                      <a:pt x="72" y="0"/>
                    </a:lnTo>
                    <a:lnTo>
                      <a:pt x="57" y="0"/>
                    </a:lnTo>
                    <a:lnTo>
                      <a:pt x="49" y="2"/>
                    </a:lnTo>
                    <a:lnTo>
                      <a:pt x="42" y="4"/>
                    </a:lnTo>
                    <a:lnTo>
                      <a:pt x="36" y="6"/>
                    </a:lnTo>
                    <a:lnTo>
                      <a:pt x="28" y="12"/>
                    </a:lnTo>
                    <a:lnTo>
                      <a:pt x="23" y="16"/>
                    </a:lnTo>
                    <a:lnTo>
                      <a:pt x="17" y="21"/>
                    </a:lnTo>
                    <a:lnTo>
                      <a:pt x="13" y="25"/>
                    </a:lnTo>
                    <a:lnTo>
                      <a:pt x="9" y="33"/>
                    </a:lnTo>
                    <a:lnTo>
                      <a:pt x="5" y="40"/>
                    </a:lnTo>
                    <a:lnTo>
                      <a:pt x="3" y="46"/>
                    </a:lnTo>
                    <a:lnTo>
                      <a:pt x="2" y="54"/>
                    </a:lnTo>
                    <a:lnTo>
                      <a:pt x="0" y="62"/>
                    </a:lnTo>
                    <a:lnTo>
                      <a:pt x="0" y="69"/>
                    </a:lnTo>
                    <a:lnTo>
                      <a:pt x="2" y="77"/>
                    </a:lnTo>
                    <a:lnTo>
                      <a:pt x="3" y="85"/>
                    </a:lnTo>
                    <a:lnTo>
                      <a:pt x="5" y="90"/>
                    </a:lnTo>
                    <a:lnTo>
                      <a:pt x="9" y="98"/>
                    </a:lnTo>
                    <a:lnTo>
                      <a:pt x="13" y="104"/>
                    </a:lnTo>
                    <a:lnTo>
                      <a:pt x="19" y="110"/>
                    </a:lnTo>
                    <a:lnTo>
                      <a:pt x="25" y="115"/>
                    </a:lnTo>
                    <a:lnTo>
                      <a:pt x="30" y="119"/>
                    </a:lnTo>
                    <a:lnTo>
                      <a:pt x="36" y="123"/>
                    </a:lnTo>
                    <a:lnTo>
                      <a:pt x="44" y="127"/>
                    </a:lnTo>
                    <a:lnTo>
                      <a:pt x="51" y="129"/>
                    </a:lnTo>
                    <a:lnTo>
                      <a:pt x="59" y="129"/>
                    </a:lnTo>
                    <a:lnTo>
                      <a:pt x="67" y="129"/>
                    </a:lnTo>
                    <a:lnTo>
                      <a:pt x="72" y="129"/>
                    </a:lnTo>
                    <a:lnTo>
                      <a:pt x="80" y="127"/>
                    </a:lnTo>
                    <a:lnTo>
                      <a:pt x="88" y="125"/>
                    </a:lnTo>
                    <a:lnTo>
                      <a:pt x="93" y="121"/>
                    </a:lnTo>
                    <a:lnTo>
                      <a:pt x="101" y="115"/>
                    </a:lnTo>
                    <a:lnTo>
                      <a:pt x="107" y="112"/>
                    </a:lnTo>
                    <a:lnTo>
                      <a:pt x="111" y="106"/>
                    </a:lnTo>
                    <a:lnTo>
                      <a:pt x="114" y="100"/>
                    </a:lnTo>
                    <a:lnTo>
                      <a:pt x="120" y="92"/>
                    </a:lnTo>
                    <a:lnTo>
                      <a:pt x="122" y="87"/>
                    </a:lnTo>
                    <a:lnTo>
                      <a:pt x="124" y="79"/>
                    </a:lnTo>
                    <a:lnTo>
                      <a:pt x="126" y="71"/>
                    </a:lnTo>
                    <a:lnTo>
                      <a:pt x="126" y="65"/>
                    </a:lnTo>
                    <a:lnTo>
                      <a:pt x="95" y="65"/>
                    </a:lnTo>
                    <a:close/>
                  </a:path>
                </a:pathLst>
              </a:custGeom>
              <a:solidFill>
                <a:srgbClr val="000000"/>
              </a:solidFill>
              <a:ln w="1588">
                <a:solidFill>
                  <a:srgbClr val="000000"/>
                </a:solidFill>
                <a:prstDash val="solid"/>
                <a:round/>
                <a:headEnd/>
                <a:tailEnd/>
              </a:ln>
            </p:spPr>
            <p:txBody>
              <a:bodyPr/>
              <a:lstStyle/>
              <a:p>
                <a:endParaRPr lang="en-AU"/>
              </a:p>
            </p:txBody>
          </p:sp>
          <p:sp>
            <p:nvSpPr>
              <p:cNvPr id="5875" name="Freeform 755"/>
              <p:cNvSpPr>
                <a:spLocks/>
              </p:cNvSpPr>
              <p:nvPr/>
            </p:nvSpPr>
            <p:spPr bwMode="auto">
              <a:xfrm>
                <a:off x="1189" y="2476"/>
                <a:ext cx="33" cy="33"/>
              </a:xfrm>
              <a:custGeom>
                <a:avLst/>
                <a:gdLst>
                  <a:gd name="T0" fmla="*/ 3 w 65"/>
                  <a:gd name="T1" fmla="*/ 17 h 65"/>
                  <a:gd name="T2" fmla="*/ 2 w 65"/>
                  <a:gd name="T3" fmla="*/ 21 h 65"/>
                  <a:gd name="T4" fmla="*/ 0 w 65"/>
                  <a:gd name="T5" fmla="*/ 27 h 65"/>
                  <a:gd name="T6" fmla="*/ 0 w 65"/>
                  <a:gd name="T7" fmla="*/ 32 h 65"/>
                  <a:gd name="T8" fmla="*/ 0 w 65"/>
                  <a:gd name="T9" fmla="*/ 38 h 65"/>
                  <a:gd name="T10" fmla="*/ 2 w 65"/>
                  <a:gd name="T11" fmla="*/ 42 h 65"/>
                  <a:gd name="T12" fmla="*/ 3 w 65"/>
                  <a:gd name="T13" fmla="*/ 48 h 65"/>
                  <a:gd name="T14" fmla="*/ 7 w 65"/>
                  <a:gd name="T15" fmla="*/ 52 h 65"/>
                  <a:gd name="T16" fmla="*/ 11 w 65"/>
                  <a:gd name="T17" fmla="*/ 55 h 65"/>
                  <a:gd name="T18" fmla="*/ 15 w 65"/>
                  <a:gd name="T19" fmla="*/ 59 h 65"/>
                  <a:gd name="T20" fmla="*/ 19 w 65"/>
                  <a:gd name="T21" fmla="*/ 61 h 65"/>
                  <a:gd name="T22" fmla="*/ 25 w 65"/>
                  <a:gd name="T23" fmla="*/ 63 h 65"/>
                  <a:gd name="T24" fmla="*/ 30 w 65"/>
                  <a:gd name="T25" fmla="*/ 65 h 65"/>
                  <a:gd name="T26" fmla="*/ 36 w 65"/>
                  <a:gd name="T27" fmla="*/ 65 h 65"/>
                  <a:gd name="T28" fmla="*/ 40 w 65"/>
                  <a:gd name="T29" fmla="*/ 63 h 65"/>
                  <a:gd name="T30" fmla="*/ 46 w 65"/>
                  <a:gd name="T31" fmla="*/ 61 h 65"/>
                  <a:gd name="T32" fmla="*/ 51 w 65"/>
                  <a:gd name="T33" fmla="*/ 59 h 65"/>
                  <a:gd name="T34" fmla="*/ 55 w 65"/>
                  <a:gd name="T35" fmla="*/ 55 h 65"/>
                  <a:gd name="T36" fmla="*/ 59 w 65"/>
                  <a:gd name="T37" fmla="*/ 52 h 65"/>
                  <a:gd name="T38" fmla="*/ 61 w 65"/>
                  <a:gd name="T39" fmla="*/ 46 h 65"/>
                  <a:gd name="T40" fmla="*/ 63 w 65"/>
                  <a:gd name="T41" fmla="*/ 42 h 65"/>
                  <a:gd name="T42" fmla="*/ 65 w 65"/>
                  <a:gd name="T43" fmla="*/ 36 h 65"/>
                  <a:gd name="T44" fmla="*/ 65 w 65"/>
                  <a:gd name="T45" fmla="*/ 32 h 65"/>
                  <a:gd name="T46" fmla="*/ 65 w 65"/>
                  <a:gd name="T47" fmla="*/ 27 h 65"/>
                  <a:gd name="T48" fmla="*/ 63 w 65"/>
                  <a:gd name="T49" fmla="*/ 21 h 65"/>
                  <a:gd name="T50" fmla="*/ 61 w 65"/>
                  <a:gd name="T51" fmla="*/ 15 h 65"/>
                  <a:gd name="T52" fmla="*/ 57 w 65"/>
                  <a:gd name="T53" fmla="*/ 11 h 65"/>
                  <a:gd name="T54" fmla="*/ 53 w 65"/>
                  <a:gd name="T55" fmla="*/ 7 h 65"/>
                  <a:gd name="T56" fmla="*/ 49 w 65"/>
                  <a:gd name="T57" fmla="*/ 4 h 65"/>
                  <a:gd name="T58" fmla="*/ 46 w 65"/>
                  <a:gd name="T59" fmla="*/ 2 h 65"/>
                  <a:gd name="T60" fmla="*/ 40 w 65"/>
                  <a:gd name="T61" fmla="*/ 0 h 65"/>
                  <a:gd name="T62" fmla="*/ 34 w 65"/>
                  <a:gd name="T63" fmla="*/ 0 h 65"/>
                  <a:gd name="T64" fmla="*/ 28 w 65"/>
                  <a:gd name="T65" fmla="*/ 0 h 65"/>
                  <a:gd name="T66" fmla="*/ 25 w 65"/>
                  <a:gd name="T67" fmla="*/ 0 h 65"/>
                  <a:gd name="T68" fmla="*/ 19 w 65"/>
                  <a:gd name="T69" fmla="*/ 2 h 65"/>
                  <a:gd name="T70" fmla="*/ 15 w 65"/>
                  <a:gd name="T71" fmla="*/ 4 h 65"/>
                  <a:gd name="T72" fmla="*/ 9 w 65"/>
                  <a:gd name="T73" fmla="*/ 7 h 65"/>
                  <a:gd name="T74" fmla="*/ 5 w 65"/>
                  <a:gd name="T75" fmla="*/ 11 h 65"/>
                  <a:gd name="T76" fmla="*/ 3 w 65"/>
                  <a:gd name="T77"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65">
                    <a:moveTo>
                      <a:pt x="3" y="17"/>
                    </a:moveTo>
                    <a:lnTo>
                      <a:pt x="2" y="21"/>
                    </a:lnTo>
                    <a:lnTo>
                      <a:pt x="0" y="27"/>
                    </a:lnTo>
                    <a:lnTo>
                      <a:pt x="0" y="32"/>
                    </a:lnTo>
                    <a:lnTo>
                      <a:pt x="0" y="38"/>
                    </a:lnTo>
                    <a:lnTo>
                      <a:pt x="2" y="42"/>
                    </a:lnTo>
                    <a:lnTo>
                      <a:pt x="3" y="48"/>
                    </a:lnTo>
                    <a:lnTo>
                      <a:pt x="7" y="52"/>
                    </a:lnTo>
                    <a:lnTo>
                      <a:pt x="11" y="55"/>
                    </a:lnTo>
                    <a:lnTo>
                      <a:pt x="15" y="59"/>
                    </a:lnTo>
                    <a:lnTo>
                      <a:pt x="19" y="61"/>
                    </a:lnTo>
                    <a:lnTo>
                      <a:pt x="25" y="63"/>
                    </a:lnTo>
                    <a:lnTo>
                      <a:pt x="30" y="65"/>
                    </a:lnTo>
                    <a:lnTo>
                      <a:pt x="36" y="65"/>
                    </a:lnTo>
                    <a:lnTo>
                      <a:pt x="40" y="63"/>
                    </a:lnTo>
                    <a:lnTo>
                      <a:pt x="46" y="61"/>
                    </a:lnTo>
                    <a:lnTo>
                      <a:pt x="51" y="59"/>
                    </a:lnTo>
                    <a:lnTo>
                      <a:pt x="55" y="55"/>
                    </a:lnTo>
                    <a:lnTo>
                      <a:pt x="59" y="52"/>
                    </a:lnTo>
                    <a:lnTo>
                      <a:pt x="61" y="46"/>
                    </a:lnTo>
                    <a:lnTo>
                      <a:pt x="63" y="42"/>
                    </a:lnTo>
                    <a:lnTo>
                      <a:pt x="65" y="36"/>
                    </a:lnTo>
                    <a:lnTo>
                      <a:pt x="65" y="32"/>
                    </a:lnTo>
                    <a:lnTo>
                      <a:pt x="65" y="27"/>
                    </a:lnTo>
                    <a:lnTo>
                      <a:pt x="63" y="21"/>
                    </a:lnTo>
                    <a:lnTo>
                      <a:pt x="61" y="15"/>
                    </a:lnTo>
                    <a:lnTo>
                      <a:pt x="57" y="11"/>
                    </a:lnTo>
                    <a:lnTo>
                      <a:pt x="53" y="7"/>
                    </a:lnTo>
                    <a:lnTo>
                      <a:pt x="49" y="4"/>
                    </a:lnTo>
                    <a:lnTo>
                      <a:pt x="46" y="2"/>
                    </a:lnTo>
                    <a:lnTo>
                      <a:pt x="40" y="0"/>
                    </a:lnTo>
                    <a:lnTo>
                      <a:pt x="34" y="0"/>
                    </a:lnTo>
                    <a:lnTo>
                      <a:pt x="28" y="0"/>
                    </a:lnTo>
                    <a:lnTo>
                      <a:pt x="25" y="0"/>
                    </a:lnTo>
                    <a:lnTo>
                      <a:pt x="19" y="2"/>
                    </a:lnTo>
                    <a:lnTo>
                      <a:pt x="15" y="4"/>
                    </a:lnTo>
                    <a:lnTo>
                      <a:pt x="9" y="7"/>
                    </a:lnTo>
                    <a:lnTo>
                      <a:pt x="5" y="11"/>
                    </a:lnTo>
                    <a:lnTo>
                      <a:pt x="3" y="17"/>
                    </a:lnTo>
                    <a:close/>
                  </a:path>
                </a:pathLst>
              </a:custGeom>
              <a:solidFill>
                <a:srgbClr val="FFFFFF"/>
              </a:solidFill>
              <a:ln w="1588">
                <a:solidFill>
                  <a:srgbClr val="000000"/>
                </a:solidFill>
                <a:prstDash val="solid"/>
                <a:round/>
                <a:headEnd/>
                <a:tailEnd/>
              </a:ln>
            </p:spPr>
            <p:txBody>
              <a:bodyPr/>
              <a:lstStyle/>
              <a:p>
                <a:endParaRPr lang="en-AU"/>
              </a:p>
            </p:txBody>
          </p:sp>
          <p:sp>
            <p:nvSpPr>
              <p:cNvPr id="5876" name="Freeform 756"/>
              <p:cNvSpPr>
                <a:spLocks/>
              </p:cNvSpPr>
              <p:nvPr/>
            </p:nvSpPr>
            <p:spPr bwMode="auto">
              <a:xfrm>
                <a:off x="1200" y="2487"/>
                <a:ext cx="11" cy="11"/>
              </a:xfrm>
              <a:custGeom>
                <a:avLst/>
                <a:gdLst>
                  <a:gd name="T0" fmla="*/ 23 w 23"/>
                  <a:gd name="T1" fmla="*/ 8 h 23"/>
                  <a:gd name="T2" fmla="*/ 21 w 23"/>
                  <a:gd name="T3" fmla="*/ 4 h 23"/>
                  <a:gd name="T4" fmla="*/ 19 w 23"/>
                  <a:gd name="T5" fmla="*/ 2 h 23"/>
                  <a:gd name="T6" fmla="*/ 17 w 23"/>
                  <a:gd name="T7" fmla="*/ 0 h 23"/>
                  <a:gd name="T8" fmla="*/ 13 w 23"/>
                  <a:gd name="T9" fmla="*/ 0 h 23"/>
                  <a:gd name="T10" fmla="*/ 9 w 23"/>
                  <a:gd name="T11" fmla="*/ 0 h 23"/>
                  <a:gd name="T12" fmla="*/ 7 w 23"/>
                  <a:gd name="T13" fmla="*/ 0 h 23"/>
                  <a:gd name="T14" fmla="*/ 4 w 23"/>
                  <a:gd name="T15" fmla="*/ 2 h 23"/>
                  <a:gd name="T16" fmla="*/ 2 w 23"/>
                  <a:gd name="T17" fmla="*/ 4 h 23"/>
                  <a:gd name="T18" fmla="*/ 0 w 23"/>
                  <a:gd name="T19" fmla="*/ 8 h 23"/>
                  <a:gd name="T20" fmla="*/ 0 w 23"/>
                  <a:gd name="T21" fmla="*/ 11 h 23"/>
                  <a:gd name="T22" fmla="*/ 0 w 23"/>
                  <a:gd name="T23" fmla="*/ 13 h 23"/>
                  <a:gd name="T24" fmla="*/ 2 w 23"/>
                  <a:gd name="T25" fmla="*/ 17 h 23"/>
                  <a:gd name="T26" fmla="*/ 4 w 23"/>
                  <a:gd name="T27" fmla="*/ 19 h 23"/>
                  <a:gd name="T28" fmla="*/ 7 w 23"/>
                  <a:gd name="T29" fmla="*/ 21 h 23"/>
                  <a:gd name="T30" fmla="*/ 9 w 23"/>
                  <a:gd name="T31" fmla="*/ 21 h 23"/>
                  <a:gd name="T32" fmla="*/ 13 w 23"/>
                  <a:gd name="T33" fmla="*/ 23 h 23"/>
                  <a:gd name="T34" fmla="*/ 15 w 23"/>
                  <a:gd name="T35" fmla="*/ 21 h 23"/>
                  <a:gd name="T36" fmla="*/ 19 w 23"/>
                  <a:gd name="T37" fmla="*/ 19 h 23"/>
                  <a:gd name="T38" fmla="*/ 21 w 23"/>
                  <a:gd name="T39" fmla="*/ 17 h 23"/>
                  <a:gd name="T40" fmla="*/ 23 w 23"/>
                  <a:gd name="T41" fmla="*/ 13 h 23"/>
                  <a:gd name="T42" fmla="*/ 23 w 23"/>
                  <a:gd name="T43" fmla="*/ 11 h 23"/>
                  <a:gd name="T44" fmla="*/ 23 w 23"/>
                  <a:gd name="T4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3">
                    <a:moveTo>
                      <a:pt x="23" y="8"/>
                    </a:moveTo>
                    <a:lnTo>
                      <a:pt x="21" y="4"/>
                    </a:lnTo>
                    <a:lnTo>
                      <a:pt x="19" y="2"/>
                    </a:lnTo>
                    <a:lnTo>
                      <a:pt x="17" y="0"/>
                    </a:lnTo>
                    <a:lnTo>
                      <a:pt x="13" y="0"/>
                    </a:lnTo>
                    <a:lnTo>
                      <a:pt x="9" y="0"/>
                    </a:lnTo>
                    <a:lnTo>
                      <a:pt x="7" y="0"/>
                    </a:lnTo>
                    <a:lnTo>
                      <a:pt x="4" y="2"/>
                    </a:lnTo>
                    <a:lnTo>
                      <a:pt x="2" y="4"/>
                    </a:lnTo>
                    <a:lnTo>
                      <a:pt x="0" y="8"/>
                    </a:lnTo>
                    <a:lnTo>
                      <a:pt x="0" y="11"/>
                    </a:lnTo>
                    <a:lnTo>
                      <a:pt x="0" y="13"/>
                    </a:lnTo>
                    <a:lnTo>
                      <a:pt x="2" y="17"/>
                    </a:lnTo>
                    <a:lnTo>
                      <a:pt x="4" y="19"/>
                    </a:lnTo>
                    <a:lnTo>
                      <a:pt x="7" y="21"/>
                    </a:lnTo>
                    <a:lnTo>
                      <a:pt x="9" y="21"/>
                    </a:lnTo>
                    <a:lnTo>
                      <a:pt x="13" y="23"/>
                    </a:lnTo>
                    <a:lnTo>
                      <a:pt x="15" y="21"/>
                    </a:lnTo>
                    <a:lnTo>
                      <a:pt x="19" y="19"/>
                    </a:lnTo>
                    <a:lnTo>
                      <a:pt x="21" y="17"/>
                    </a:lnTo>
                    <a:lnTo>
                      <a:pt x="23" y="13"/>
                    </a:lnTo>
                    <a:lnTo>
                      <a:pt x="23" y="11"/>
                    </a:lnTo>
                    <a:lnTo>
                      <a:pt x="23" y="8"/>
                    </a:lnTo>
                    <a:close/>
                  </a:path>
                </a:pathLst>
              </a:custGeom>
              <a:solidFill>
                <a:srgbClr val="000000"/>
              </a:solidFill>
              <a:ln w="1588">
                <a:solidFill>
                  <a:srgbClr val="000000"/>
                </a:solidFill>
                <a:prstDash val="solid"/>
                <a:round/>
                <a:headEnd/>
                <a:tailEnd/>
              </a:ln>
            </p:spPr>
            <p:txBody>
              <a:bodyPr/>
              <a:lstStyle/>
              <a:p>
                <a:endParaRPr lang="en-AU"/>
              </a:p>
            </p:txBody>
          </p:sp>
          <p:sp>
            <p:nvSpPr>
              <p:cNvPr id="5877" name="Freeform 757"/>
              <p:cNvSpPr>
                <a:spLocks/>
              </p:cNvSpPr>
              <p:nvPr/>
            </p:nvSpPr>
            <p:spPr bwMode="auto">
              <a:xfrm>
                <a:off x="1174" y="2460"/>
                <a:ext cx="63" cy="64"/>
              </a:xfrm>
              <a:custGeom>
                <a:avLst/>
                <a:gdLst>
                  <a:gd name="T0" fmla="*/ 96 w 126"/>
                  <a:gd name="T1" fmla="*/ 69 h 129"/>
                  <a:gd name="T2" fmla="*/ 92 w 126"/>
                  <a:gd name="T3" fmla="*/ 79 h 129"/>
                  <a:gd name="T4" fmla="*/ 86 w 126"/>
                  <a:gd name="T5" fmla="*/ 88 h 129"/>
                  <a:gd name="T6" fmla="*/ 77 w 126"/>
                  <a:gd name="T7" fmla="*/ 94 h 129"/>
                  <a:gd name="T8" fmla="*/ 67 w 126"/>
                  <a:gd name="T9" fmla="*/ 98 h 129"/>
                  <a:gd name="T10" fmla="*/ 56 w 126"/>
                  <a:gd name="T11" fmla="*/ 96 h 129"/>
                  <a:gd name="T12" fmla="*/ 46 w 126"/>
                  <a:gd name="T13" fmla="*/ 92 h 129"/>
                  <a:gd name="T14" fmla="*/ 38 w 126"/>
                  <a:gd name="T15" fmla="*/ 85 h 129"/>
                  <a:gd name="T16" fmla="*/ 33 w 126"/>
                  <a:gd name="T17" fmla="*/ 75 h 129"/>
                  <a:gd name="T18" fmla="*/ 31 w 126"/>
                  <a:gd name="T19" fmla="*/ 65 h 129"/>
                  <a:gd name="T20" fmla="*/ 33 w 126"/>
                  <a:gd name="T21" fmla="*/ 56 h 129"/>
                  <a:gd name="T22" fmla="*/ 38 w 126"/>
                  <a:gd name="T23" fmla="*/ 44 h 129"/>
                  <a:gd name="T24" fmla="*/ 46 w 126"/>
                  <a:gd name="T25" fmla="*/ 37 h 129"/>
                  <a:gd name="T26" fmla="*/ 56 w 126"/>
                  <a:gd name="T27" fmla="*/ 33 h 129"/>
                  <a:gd name="T28" fmla="*/ 65 w 126"/>
                  <a:gd name="T29" fmla="*/ 33 h 129"/>
                  <a:gd name="T30" fmla="*/ 77 w 126"/>
                  <a:gd name="T31" fmla="*/ 35 h 129"/>
                  <a:gd name="T32" fmla="*/ 84 w 126"/>
                  <a:gd name="T33" fmla="*/ 40 h 129"/>
                  <a:gd name="T34" fmla="*/ 92 w 126"/>
                  <a:gd name="T35" fmla="*/ 50 h 129"/>
                  <a:gd name="T36" fmla="*/ 96 w 126"/>
                  <a:gd name="T37" fmla="*/ 60 h 129"/>
                  <a:gd name="T38" fmla="*/ 126 w 126"/>
                  <a:gd name="T39" fmla="*/ 65 h 129"/>
                  <a:gd name="T40" fmla="*/ 124 w 126"/>
                  <a:gd name="T41" fmla="*/ 50 h 129"/>
                  <a:gd name="T42" fmla="*/ 119 w 126"/>
                  <a:gd name="T43" fmla="*/ 35 h 129"/>
                  <a:gd name="T44" fmla="*/ 111 w 126"/>
                  <a:gd name="T45" fmla="*/ 23 h 129"/>
                  <a:gd name="T46" fmla="*/ 99 w 126"/>
                  <a:gd name="T47" fmla="*/ 12 h 129"/>
                  <a:gd name="T48" fmla="*/ 86 w 126"/>
                  <a:gd name="T49" fmla="*/ 6 h 129"/>
                  <a:gd name="T50" fmla="*/ 73 w 126"/>
                  <a:gd name="T51" fmla="*/ 0 h 129"/>
                  <a:gd name="T52" fmla="*/ 50 w 126"/>
                  <a:gd name="T53" fmla="*/ 2 h 129"/>
                  <a:gd name="T54" fmla="*/ 36 w 126"/>
                  <a:gd name="T55" fmla="*/ 6 h 129"/>
                  <a:gd name="T56" fmla="*/ 23 w 126"/>
                  <a:gd name="T57" fmla="*/ 15 h 129"/>
                  <a:gd name="T58" fmla="*/ 13 w 126"/>
                  <a:gd name="T59" fmla="*/ 25 h 129"/>
                  <a:gd name="T60" fmla="*/ 6 w 126"/>
                  <a:gd name="T61" fmla="*/ 40 h 129"/>
                  <a:gd name="T62" fmla="*/ 2 w 126"/>
                  <a:gd name="T63" fmla="*/ 54 h 129"/>
                  <a:gd name="T64" fmla="*/ 0 w 126"/>
                  <a:gd name="T65" fmla="*/ 69 h 129"/>
                  <a:gd name="T66" fmla="*/ 4 w 126"/>
                  <a:gd name="T67" fmla="*/ 85 h 129"/>
                  <a:gd name="T68" fmla="*/ 10 w 126"/>
                  <a:gd name="T69" fmla="*/ 98 h 129"/>
                  <a:gd name="T70" fmla="*/ 19 w 126"/>
                  <a:gd name="T71" fmla="*/ 110 h 129"/>
                  <a:gd name="T72" fmla="*/ 31 w 126"/>
                  <a:gd name="T73" fmla="*/ 119 h 129"/>
                  <a:gd name="T74" fmla="*/ 44 w 126"/>
                  <a:gd name="T75" fmla="*/ 127 h 129"/>
                  <a:gd name="T76" fmla="*/ 59 w 126"/>
                  <a:gd name="T77" fmla="*/ 127 h 129"/>
                  <a:gd name="T78" fmla="*/ 73 w 126"/>
                  <a:gd name="T79" fmla="*/ 129 h 129"/>
                  <a:gd name="T80" fmla="*/ 88 w 126"/>
                  <a:gd name="T81" fmla="*/ 123 h 129"/>
                  <a:gd name="T82" fmla="*/ 101 w 126"/>
                  <a:gd name="T83" fmla="*/ 115 h 129"/>
                  <a:gd name="T84" fmla="*/ 111 w 126"/>
                  <a:gd name="T85" fmla="*/ 106 h 129"/>
                  <a:gd name="T86" fmla="*/ 119 w 126"/>
                  <a:gd name="T87" fmla="*/ 92 h 129"/>
                  <a:gd name="T88" fmla="*/ 124 w 126"/>
                  <a:gd name="T89" fmla="*/ 79 h 129"/>
                  <a:gd name="T90" fmla="*/ 126 w 126"/>
                  <a:gd name="T91"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 h="129">
                    <a:moveTo>
                      <a:pt x="96" y="65"/>
                    </a:moveTo>
                    <a:lnTo>
                      <a:pt x="96" y="69"/>
                    </a:lnTo>
                    <a:lnTo>
                      <a:pt x="94" y="75"/>
                    </a:lnTo>
                    <a:lnTo>
                      <a:pt x="92" y="79"/>
                    </a:lnTo>
                    <a:lnTo>
                      <a:pt x="90" y="85"/>
                    </a:lnTo>
                    <a:lnTo>
                      <a:pt x="86" y="88"/>
                    </a:lnTo>
                    <a:lnTo>
                      <a:pt x="82" y="92"/>
                    </a:lnTo>
                    <a:lnTo>
                      <a:pt x="77" y="94"/>
                    </a:lnTo>
                    <a:lnTo>
                      <a:pt x="71" y="96"/>
                    </a:lnTo>
                    <a:lnTo>
                      <a:pt x="67" y="98"/>
                    </a:lnTo>
                    <a:lnTo>
                      <a:pt x="61" y="98"/>
                    </a:lnTo>
                    <a:lnTo>
                      <a:pt x="56" y="96"/>
                    </a:lnTo>
                    <a:lnTo>
                      <a:pt x="50" y="96"/>
                    </a:lnTo>
                    <a:lnTo>
                      <a:pt x="46" y="92"/>
                    </a:lnTo>
                    <a:lnTo>
                      <a:pt x="42" y="90"/>
                    </a:lnTo>
                    <a:lnTo>
                      <a:pt x="38" y="85"/>
                    </a:lnTo>
                    <a:lnTo>
                      <a:pt x="34" y="81"/>
                    </a:lnTo>
                    <a:lnTo>
                      <a:pt x="33" y="75"/>
                    </a:lnTo>
                    <a:lnTo>
                      <a:pt x="33" y="71"/>
                    </a:lnTo>
                    <a:lnTo>
                      <a:pt x="31" y="65"/>
                    </a:lnTo>
                    <a:lnTo>
                      <a:pt x="31" y="60"/>
                    </a:lnTo>
                    <a:lnTo>
                      <a:pt x="33" y="56"/>
                    </a:lnTo>
                    <a:lnTo>
                      <a:pt x="34" y="48"/>
                    </a:lnTo>
                    <a:lnTo>
                      <a:pt x="38" y="44"/>
                    </a:lnTo>
                    <a:lnTo>
                      <a:pt x="42" y="40"/>
                    </a:lnTo>
                    <a:lnTo>
                      <a:pt x="46" y="37"/>
                    </a:lnTo>
                    <a:lnTo>
                      <a:pt x="50" y="35"/>
                    </a:lnTo>
                    <a:lnTo>
                      <a:pt x="56" y="33"/>
                    </a:lnTo>
                    <a:lnTo>
                      <a:pt x="59" y="33"/>
                    </a:lnTo>
                    <a:lnTo>
                      <a:pt x="65" y="33"/>
                    </a:lnTo>
                    <a:lnTo>
                      <a:pt x="71" y="33"/>
                    </a:lnTo>
                    <a:lnTo>
                      <a:pt x="77" y="35"/>
                    </a:lnTo>
                    <a:lnTo>
                      <a:pt x="80" y="37"/>
                    </a:lnTo>
                    <a:lnTo>
                      <a:pt x="84" y="40"/>
                    </a:lnTo>
                    <a:lnTo>
                      <a:pt x="88" y="44"/>
                    </a:lnTo>
                    <a:lnTo>
                      <a:pt x="92" y="50"/>
                    </a:lnTo>
                    <a:lnTo>
                      <a:pt x="94" y="54"/>
                    </a:lnTo>
                    <a:lnTo>
                      <a:pt x="96" y="60"/>
                    </a:lnTo>
                    <a:lnTo>
                      <a:pt x="96" y="65"/>
                    </a:lnTo>
                    <a:lnTo>
                      <a:pt x="126" y="65"/>
                    </a:lnTo>
                    <a:lnTo>
                      <a:pt x="126" y="58"/>
                    </a:lnTo>
                    <a:lnTo>
                      <a:pt x="124" y="50"/>
                    </a:lnTo>
                    <a:lnTo>
                      <a:pt x="122" y="42"/>
                    </a:lnTo>
                    <a:lnTo>
                      <a:pt x="119" y="35"/>
                    </a:lnTo>
                    <a:lnTo>
                      <a:pt x="115" y="29"/>
                    </a:lnTo>
                    <a:lnTo>
                      <a:pt x="111" y="23"/>
                    </a:lnTo>
                    <a:lnTo>
                      <a:pt x="105" y="17"/>
                    </a:lnTo>
                    <a:lnTo>
                      <a:pt x="99" y="12"/>
                    </a:lnTo>
                    <a:lnTo>
                      <a:pt x="94" y="8"/>
                    </a:lnTo>
                    <a:lnTo>
                      <a:pt x="86" y="6"/>
                    </a:lnTo>
                    <a:lnTo>
                      <a:pt x="80" y="2"/>
                    </a:lnTo>
                    <a:lnTo>
                      <a:pt x="73" y="0"/>
                    </a:lnTo>
                    <a:lnTo>
                      <a:pt x="57" y="0"/>
                    </a:lnTo>
                    <a:lnTo>
                      <a:pt x="50" y="2"/>
                    </a:lnTo>
                    <a:lnTo>
                      <a:pt x="42" y="4"/>
                    </a:lnTo>
                    <a:lnTo>
                      <a:pt x="36" y="6"/>
                    </a:lnTo>
                    <a:lnTo>
                      <a:pt x="29" y="12"/>
                    </a:lnTo>
                    <a:lnTo>
                      <a:pt x="23" y="15"/>
                    </a:lnTo>
                    <a:lnTo>
                      <a:pt x="17" y="19"/>
                    </a:lnTo>
                    <a:lnTo>
                      <a:pt x="13" y="25"/>
                    </a:lnTo>
                    <a:lnTo>
                      <a:pt x="10" y="33"/>
                    </a:lnTo>
                    <a:lnTo>
                      <a:pt x="6" y="40"/>
                    </a:lnTo>
                    <a:lnTo>
                      <a:pt x="4" y="46"/>
                    </a:lnTo>
                    <a:lnTo>
                      <a:pt x="2" y="54"/>
                    </a:lnTo>
                    <a:lnTo>
                      <a:pt x="0" y="62"/>
                    </a:lnTo>
                    <a:lnTo>
                      <a:pt x="0" y="69"/>
                    </a:lnTo>
                    <a:lnTo>
                      <a:pt x="2" y="77"/>
                    </a:lnTo>
                    <a:lnTo>
                      <a:pt x="4" y="85"/>
                    </a:lnTo>
                    <a:lnTo>
                      <a:pt x="6" y="90"/>
                    </a:lnTo>
                    <a:lnTo>
                      <a:pt x="10" y="98"/>
                    </a:lnTo>
                    <a:lnTo>
                      <a:pt x="13" y="104"/>
                    </a:lnTo>
                    <a:lnTo>
                      <a:pt x="19" y="110"/>
                    </a:lnTo>
                    <a:lnTo>
                      <a:pt x="25" y="115"/>
                    </a:lnTo>
                    <a:lnTo>
                      <a:pt x="31" y="119"/>
                    </a:lnTo>
                    <a:lnTo>
                      <a:pt x="36" y="123"/>
                    </a:lnTo>
                    <a:lnTo>
                      <a:pt x="44" y="127"/>
                    </a:lnTo>
                    <a:lnTo>
                      <a:pt x="52" y="129"/>
                    </a:lnTo>
                    <a:lnTo>
                      <a:pt x="59" y="127"/>
                    </a:lnTo>
                    <a:lnTo>
                      <a:pt x="65" y="127"/>
                    </a:lnTo>
                    <a:lnTo>
                      <a:pt x="73" y="129"/>
                    </a:lnTo>
                    <a:lnTo>
                      <a:pt x="80" y="127"/>
                    </a:lnTo>
                    <a:lnTo>
                      <a:pt x="88" y="123"/>
                    </a:lnTo>
                    <a:lnTo>
                      <a:pt x="94" y="121"/>
                    </a:lnTo>
                    <a:lnTo>
                      <a:pt x="101" y="115"/>
                    </a:lnTo>
                    <a:lnTo>
                      <a:pt x="107" y="111"/>
                    </a:lnTo>
                    <a:lnTo>
                      <a:pt x="111" y="106"/>
                    </a:lnTo>
                    <a:lnTo>
                      <a:pt x="115" y="100"/>
                    </a:lnTo>
                    <a:lnTo>
                      <a:pt x="119" y="92"/>
                    </a:lnTo>
                    <a:lnTo>
                      <a:pt x="122" y="86"/>
                    </a:lnTo>
                    <a:lnTo>
                      <a:pt x="124" y="79"/>
                    </a:lnTo>
                    <a:lnTo>
                      <a:pt x="126" y="71"/>
                    </a:lnTo>
                    <a:lnTo>
                      <a:pt x="126" y="65"/>
                    </a:lnTo>
                    <a:lnTo>
                      <a:pt x="96" y="65"/>
                    </a:lnTo>
                    <a:close/>
                  </a:path>
                </a:pathLst>
              </a:custGeom>
              <a:solidFill>
                <a:srgbClr val="000000"/>
              </a:solidFill>
              <a:ln w="1588">
                <a:solidFill>
                  <a:srgbClr val="000000"/>
                </a:solidFill>
                <a:prstDash val="solid"/>
                <a:round/>
                <a:headEnd/>
                <a:tailEnd/>
              </a:ln>
            </p:spPr>
            <p:txBody>
              <a:bodyPr/>
              <a:lstStyle/>
              <a:p>
                <a:endParaRPr lang="en-AU"/>
              </a:p>
            </p:txBody>
          </p:sp>
          <p:sp>
            <p:nvSpPr>
              <p:cNvPr id="5878" name="Freeform 758"/>
              <p:cNvSpPr>
                <a:spLocks/>
              </p:cNvSpPr>
              <p:nvPr/>
            </p:nvSpPr>
            <p:spPr bwMode="auto">
              <a:xfrm>
                <a:off x="768" y="2467"/>
                <a:ext cx="14" cy="22"/>
              </a:xfrm>
              <a:custGeom>
                <a:avLst/>
                <a:gdLst>
                  <a:gd name="T0" fmla="*/ 12 w 29"/>
                  <a:gd name="T1" fmla="*/ 44 h 44"/>
                  <a:gd name="T2" fmla="*/ 0 w 29"/>
                  <a:gd name="T3" fmla="*/ 44 h 44"/>
                  <a:gd name="T4" fmla="*/ 0 w 29"/>
                  <a:gd name="T5" fmla="*/ 0 h 44"/>
                  <a:gd name="T6" fmla="*/ 29 w 29"/>
                  <a:gd name="T7" fmla="*/ 0 h 44"/>
                  <a:gd name="T8" fmla="*/ 25 w 29"/>
                  <a:gd name="T9" fmla="*/ 7 h 44"/>
                  <a:gd name="T10" fmla="*/ 19 w 29"/>
                  <a:gd name="T11" fmla="*/ 17 h 44"/>
                  <a:gd name="T12" fmla="*/ 16 w 29"/>
                  <a:gd name="T13" fmla="*/ 26 h 44"/>
                  <a:gd name="T14" fmla="*/ 14 w 29"/>
                  <a:gd name="T15" fmla="*/ 38 h 44"/>
                  <a:gd name="T16" fmla="*/ 12 w 29"/>
                  <a:gd name="T17" fmla="*/ 44 h 44"/>
                  <a:gd name="T18" fmla="*/ 12 w 29"/>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4">
                    <a:moveTo>
                      <a:pt x="12" y="44"/>
                    </a:moveTo>
                    <a:lnTo>
                      <a:pt x="0" y="44"/>
                    </a:lnTo>
                    <a:lnTo>
                      <a:pt x="0" y="0"/>
                    </a:lnTo>
                    <a:lnTo>
                      <a:pt x="29" y="0"/>
                    </a:lnTo>
                    <a:lnTo>
                      <a:pt x="25" y="7"/>
                    </a:lnTo>
                    <a:lnTo>
                      <a:pt x="19" y="17"/>
                    </a:lnTo>
                    <a:lnTo>
                      <a:pt x="16" y="26"/>
                    </a:lnTo>
                    <a:lnTo>
                      <a:pt x="14" y="38"/>
                    </a:lnTo>
                    <a:lnTo>
                      <a:pt x="12" y="44"/>
                    </a:lnTo>
                    <a:lnTo>
                      <a:pt x="12" y="44"/>
                    </a:lnTo>
                    <a:close/>
                  </a:path>
                </a:pathLst>
              </a:custGeom>
              <a:solidFill>
                <a:srgbClr val="000000"/>
              </a:solidFill>
              <a:ln w="1588">
                <a:solidFill>
                  <a:srgbClr val="000000"/>
                </a:solidFill>
                <a:prstDash val="solid"/>
                <a:round/>
                <a:headEnd/>
                <a:tailEnd/>
              </a:ln>
            </p:spPr>
            <p:txBody>
              <a:bodyPr/>
              <a:lstStyle/>
              <a:p>
                <a:endParaRPr lang="en-AU"/>
              </a:p>
            </p:txBody>
          </p:sp>
          <p:sp>
            <p:nvSpPr>
              <p:cNvPr id="5879" name="Freeform 759"/>
              <p:cNvSpPr>
                <a:spLocks/>
              </p:cNvSpPr>
              <p:nvPr/>
            </p:nvSpPr>
            <p:spPr bwMode="auto">
              <a:xfrm>
                <a:off x="773" y="2454"/>
                <a:ext cx="22" cy="39"/>
              </a:xfrm>
              <a:custGeom>
                <a:avLst/>
                <a:gdLst>
                  <a:gd name="T0" fmla="*/ 44 w 44"/>
                  <a:gd name="T1" fmla="*/ 0 h 76"/>
                  <a:gd name="T2" fmla="*/ 40 w 44"/>
                  <a:gd name="T3" fmla="*/ 1 h 76"/>
                  <a:gd name="T4" fmla="*/ 32 w 44"/>
                  <a:gd name="T5" fmla="*/ 9 h 76"/>
                  <a:gd name="T6" fmla="*/ 25 w 44"/>
                  <a:gd name="T7" fmla="*/ 15 h 76"/>
                  <a:gd name="T8" fmla="*/ 17 w 44"/>
                  <a:gd name="T9" fmla="*/ 25 h 76"/>
                  <a:gd name="T10" fmla="*/ 13 w 44"/>
                  <a:gd name="T11" fmla="*/ 32 h 76"/>
                  <a:gd name="T12" fmla="*/ 7 w 44"/>
                  <a:gd name="T13" fmla="*/ 42 h 76"/>
                  <a:gd name="T14" fmla="*/ 4 w 44"/>
                  <a:gd name="T15" fmla="*/ 51 h 76"/>
                  <a:gd name="T16" fmla="*/ 2 w 44"/>
                  <a:gd name="T17" fmla="*/ 63 h 76"/>
                  <a:gd name="T18" fmla="*/ 0 w 44"/>
                  <a:gd name="T19" fmla="*/ 69 h 76"/>
                  <a:gd name="T20" fmla="*/ 0 w 44"/>
                  <a:gd name="T21" fmla="*/ 76 h 76"/>
                  <a:gd name="T22" fmla="*/ 9 w 44"/>
                  <a:gd name="T23" fmla="*/ 76 h 76"/>
                  <a:gd name="T24" fmla="*/ 9 w 44"/>
                  <a:gd name="T25" fmla="*/ 69 h 76"/>
                  <a:gd name="T26" fmla="*/ 11 w 44"/>
                  <a:gd name="T27" fmla="*/ 61 h 76"/>
                  <a:gd name="T28" fmla="*/ 13 w 44"/>
                  <a:gd name="T29" fmla="*/ 51 h 76"/>
                  <a:gd name="T30" fmla="*/ 17 w 44"/>
                  <a:gd name="T31" fmla="*/ 44 h 76"/>
                  <a:gd name="T32" fmla="*/ 21 w 44"/>
                  <a:gd name="T33" fmla="*/ 38 h 76"/>
                  <a:gd name="T34" fmla="*/ 25 w 44"/>
                  <a:gd name="T35" fmla="*/ 30 h 76"/>
                  <a:gd name="T36" fmla="*/ 30 w 44"/>
                  <a:gd name="T37" fmla="*/ 25 h 76"/>
                  <a:gd name="T38" fmla="*/ 36 w 44"/>
                  <a:gd name="T39" fmla="*/ 17 h 76"/>
                  <a:gd name="T40" fmla="*/ 44 w 44"/>
                  <a:gd name="T41" fmla="*/ 13 h 76"/>
                  <a:gd name="T42" fmla="*/ 44 w 44"/>
                  <a:gd name="T43" fmla="*/ 11 h 76"/>
                  <a:gd name="T44" fmla="*/ 44 w 44"/>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76">
                    <a:moveTo>
                      <a:pt x="44" y="0"/>
                    </a:moveTo>
                    <a:lnTo>
                      <a:pt x="40" y="1"/>
                    </a:lnTo>
                    <a:lnTo>
                      <a:pt x="32" y="9"/>
                    </a:lnTo>
                    <a:lnTo>
                      <a:pt x="25" y="15"/>
                    </a:lnTo>
                    <a:lnTo>
                      <a:pt x="17" y="25"/>
                    </a:lnTo>
                    <a:lnTo>
                      <a:pt x="13" y="32"/>
                    </a:lnTo>
                    <a:lnTo>
                      <a:pt x="7" y="42"/>
                    </a:lnTo>
                    <a:lnTo>
                      <a:pt x="4" y="51"/>
                    </a:lnTo>
                    <a:lnTo>
                      <a:pt x="2" y="63"/>
                    </a:lnTo>
                    <a:lnTo>
                      <a:pt x="0" y="69"/>
                    </a:lnTo>
                    <a:lnTo>
                      <a:pt x="0" y="76"/>
                    </a:lnTo>
                    <a:lnTo>
                      <a:pt x="9" y="76"/>
                    </a:lnTo>
                    <a:lnTo>
                      <a:pt x="9" y="69"/>
                    </a:lnTo>
                    <a:lnTo>
                      <a:pt x="11" y="61"/>
                    </a:lnTo>
                    <a:lnTo>
                      <a:pt x="13" y="51"/>
                    </a:lnTo>
                    <a:lnTo>
                      <a:pt x="17" y="44"/>
                    </a:lnTo>
                    <a:lnTo>
                      <a:pt x="21" y="38"/>
                    </a:lnTo>
                    <a:lnTo>
                      <a:pt x="25" y="30"/>
                    </a:lnTo>
                    <a:lnTo>
                      <a:pt x="30" y="25"/>
                    </a:lnTo>
                    <a:lnTo>
                      <a:pt x="36" y="17"/>
                    </a:lnTo>
                    <a:lnTo>
                      <a:pt x="44" y="13"/>
                    </a:lnTo>
                    <a:lnTo>
                      <a:pt x="44" y="11"/>
                    </a:lnTo>
                    <a:lnTo>
                      <a:pt x="44" y="0"/>
                    </a:lnTo>
                    <a:close/>
                  </a:path>
                </a:pathLst>
              </a:custGeom>
              <a:solidFill>
                <a:srgbClr val="000000"/>
              </a:solidFill>
              <a:ln w="1588">
                <a:solidFill>
                  <a:srgbClr val="000000"/>
                </a:solidFill>
                <a:prstDash val="solid"/>
                <a:round/>
                <a:headEnd/>
                <a:tailEnd/>
              </a:ln>
            </p:spPr>
            <p:txBody>
              <a:bodyPr/>
              <a:lstStyle/>
              <a:p>
                <a:endParaRPr lang="en-AU"/>
              </a:p>
            </p:txBody>
          </p:sp>
          <p:sp>
            <p:nvSpPr>
              <p:cNvPr id="5880" name="Rectangle 760"/>
              <p:cNvSpPr>
                <a:spLocks noChangeArrowheads="1"/>
              </p:cNvSpPr>
              <p:nvPr/>
            </p:nvSpPr>
            <p:spPr bwMode="auto">
              <a:xfrm>
                <a:off x="756" y="2462"/>
                <a:ext cx="12" cy="33"/>
              </a:xfrm>
              <a:prstGeom prst="rect">
                <a:avLst/>
              </a:prstGeom>
              <a:solidFill>
                <a:srgbClr val="E3E3E3"/>
              </a:solidFill>
              <a:ln w="1588">
                <a:solidFill>
                  <a:srgbClr val="000000"/>
                </a:solidFill>
                <a:miter lim="800000"/>
                <a:headEnd/>
                <a:tailEnd/>
              </a:ln>
            </p:spPr>
            <p:txBody>
              <a:bodyPr/>
              <a:lstStyle/>
              <a:p>
                <a:endParaRPr lang="en-AU"/>
              </a:p>
            </p:txBody>
          </p:sp>
          <p:sp>
            <p:nvSpPr>
              <p:cNvPr id="5881" name="Rectangle 761"/>
              <p:cNvSpPr>
                <a:spLocks noChangeArrowheads="1"/>
              </p:cNvSpPr>
              <p:nvPr/>
            </p:nvSpPr>
            <p:spPr bwMode="auto">
              <a:xfrm>
                <a:off x="715" y="2462"/>
                <a:ext cx="12" cy="33"/>
              </a:xfrm>
              <a:prstGeom prst="rect">
                <a:avLst/>
              </a:prstGeom>
              <a:solidFill>
                <a:srgbClr val="E3E3E3"/>
              </a:solidFill>
              <a:ln w="1588">
                <a:solidFill>
                  <a:srgbClr val="000000"/>
                </a:solidFill>
                <a:miter lim="800000"/>
                <a:headEnd/>
                <a:tailEnd/>
              </a:ln>
            </p:spPr>
            <p:txBody>
              <a:bodyPr/>
              <a:lstStyle/>
              <a:p>
                <a:endParaRPr lang="en-AU"/>
              </a:p>
            </p:txBody>
          </p:sp>
          <p:sp>
            <p:nvSpPr>
              <p:cNvPr id="5882" name="Rectangle 762"/>
              <p:cNvSpPr>
                <a:spLocks noChangeArrowheads="1"/>
              </p:cNvSpPr>
              <p:nvPr/>
            </p:nvSpPr>
            <p:spPr bwMode="auto">
              <a:xfrm>
                <a:off x="729" y="2462"/>
                <a:ext cx="24" cy="33"/>
              </a:xfrm>
              <a:prstGeom prst="rect">
                <a:avLst/>
              </a:prstGeom>
              <a:solidFill>
                <a:srgbClr val="E3E3E3"/>
              </a:solidFill>
              <a:ln w="1588">
                <a:solidFill>
                  <a:srgbClr val="000000"/>
                </a:solidFill>
                <a:miter lim="800000"/>
                <a:headEnd/>
                <a:tailEnd/>
              </a:ln>
            </p:spPr>
            <p:txBody>
              <a:bodyPr/>
              <a:lstStyle/>
              <a:p>
                <a:endParaRPr lang="en-AU"/>
              </a:p>
            </p:txBody>
          </p:sp>
          <p:sp>
            <p:nvSpPr>
              <p:cNvPr id="5883" name="Rectangle 763"/>
              <p:cNvSpPr>
                <a:spLocks noChangeArrowheads="1"/>
              </p:cNvSpPr>
              <p:nvPr/>
            </p:nvSpPr>
            <p:spPr bwMode="auto">
              <a:xfrm>
                <a:off x="674" y="2473"/>
                <a:ext cx="36" cy="22"/>
              </a:xfrm>
              <a:prstGeom prst="rect">
                <a:avLst/>
              </a:prstGeom>
              <a:solidFill>
                <a:srgbClr val="E3E3E3"/>
              </a:solidFill>
              <a:ln w="1588">
                <a:solidFill>
                  <a:srgbClr val="000000"/>
                </a:solidFill>
                <a:miter lim="800000"/>
                <a:headEnd/>
                <a:tailEnd/>
              </a:ln>
            </p:spPr>
            <p:txBody>
              <a:bodyPr/>
              <a:lstStyle/>
              <a:p>
                <a:endParaRPr lang="en-AU"/>
              </a:p>
            </p:txBody>
          </p:sp>
          <p:sp>
            <p:nvSpPr>
              <p:cNvPr id="5884" name="Rectangle 764"/>
              <p:cNvSpPr>
                <a:spLocks noChangeArrowheads="1"/>
              </p:cNvSpPr>
              <p:nvPr/>
            </p:nvSpPr>
            <p:spPr bwMode="auto">
              <a:xfrm>
                <a:off x="674" y="2463"/>
                <a:ext cx="36" cy="6"/>
              </a:xfrm>
              <a:prstGeom prst="rect">
                <a:avLst/>
              </a:prstGeom>
              <a:solidFill>
                <a:srgbClr val="E3E3E3"/>
              </a:solidFill>
              <a:ln w="1588">
                <a:solidFill>
                  <a:srgbClr val="000000"/>
                </a:solidFill>
                <a:miter lim="800000"/>
                <a:headEnd/>
                <a:tailEnd/>
              </a:ln>
            </p:spPr>
            <p:txBody>
              <a:bodyPr/>
              <a:lstStyle/>
              <a:p>
                <a:endParaRPr lang="en-AU"/>
              </a:p>
            </p:txBody>
          </p:sp>
          <p:sp>
            <p:nvSpPr>
              <p:cNvPr id="5885" name="Freeform 765"/>
              <p:cNvSpPr>
                <a:spLocks/>
              </p:cNvSpPr>
              <p:nvPr/>
            </p:nvSpPr>
            <p:spPr bwMode="auto">
              <a:xfrm>
                <a:off x="686" y="2281"/>
                <a:ext cx="71" cy="84"/>
              </a:xfrm>
              <a:custGeom>
                <a:avLst/>
                <a:gdLst>
                  <a:gd name="T0" fmla="*/ 0 w 141"/>
                  <a:gd name="T1" fmla="*/ 167 h 167"/>
                  <a:gd name="T2" fmla="*/ 51 w 141"/>
                  <a:gd name="T3" fmla="*/ 167 h 167"/>
                  <a:gd name="T4" fmla="*/ 51 w 141"/>
                  <a:gd name="T5" fmla="*/ 131 h 167"/>
                  <a:gd name="T6" fmla="*/ 51 w 141"/>
                  <a:gd name="T7" fmla="*/ 125 h 167"/>
                  <a:gd name="T8" fmla="*/ 53 w 141"/>
                  <a:gd name="T9" fmla="*/ 119 h 167"/>
                  <a:gd name="T10" fmla="*/ 55 w 141"/>
                  <a:gd name="T11" fmla="*/ 113 h 167"/>
                  <a:gd name="T12" fmla="*/ 59 w 141"/>
                  <a:gd name="T13" fmla="*/ 109 h 167"/>
                  <a:gd name="T14" fmla="*/ 63 w 141"/>
                  <a:gd name="T15" fmla="*/ 106 h 167"/>
                  <a:gd name="T16" fmla="*/ 67 w 141"/>
                  <a:gd name="T17" fmla="*/ 102 h 167"/>
                  <a:gd name="T18" fmla="*/ 70 w 141"/>
                  <a:gd name="T19" fmla="*/ 100 h 167"/>
                  <a:gd name="T20" fmla="*/ 74 w 141"/>
                  <a:gd name="T21" fmla="*/ 98 h 167"/>
                  <a:gd name="T22" fmla="*/ 74 w 141"/>
                  <a:gd name="T23" fmla="*/ 117 h 167"/>
                  <a:gd name="T24" fmla="*/ 72 w 141"/>
                  <a:gd name="T25" fmla="*/ 121 h 167"/>
                  <a:gd name="T26" fmla="*/ 69 w 141"/>
                  <a:gd name="T27" fmla="*/ 123 h 167"/>
                  <a:gd name="T28" fmla="*/ 69 w 141"/>
                  <a:gd name="T29" fmla="*/ 127 h 167"/>
                  <a:gd name="T30" fmla="*/ 67 w 141"/>
                  <a:gd name="T31" fmla="*/ 129 h 167"/>
                  <a:gd name="T32" fmla="*/ 67 w 141"/>
                  <a:gd name="T33" fmla="*/ 165 h 167"/>
                  <a:gd name="T34" fmla="*/ 141 w 141"/>
                  <a:gd name="T35" fmla="*/ 165 h 167"/>
                  <a:gd name="T36" fmla="*/ 141 w 141"/>
                  <a:gd name="T37" fmla="*/ 0 h 167"/>
                  <a:gd name="T38" fmla="*/ 135 w 141"/>
                  <a:gd name="T39" fmla="*/ 2 h 167"/>
                  <a:gd name="T40" fmla="*/ 130 w 141"/>
                  <a:gd name="T41" fmla="*/ 6 h 167"/>
                  <a:gd name="T42" fmla="*/ 126 w 141"/>
                  <a:gd name="T43" fmla="*/ 10 h 167"/>
                  <a:gd name="T44" fmla="*/ 0 w 141"/>
                  <a:gd name="T4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67">
                    <a:moveTo>
                      <a:pt x="0" y="167"/>
                    </a:moveTo>
                    <a:lnTo>
                      <a:pt x="51" y="167"/>
                    </a:lnTo>
                    <a:lnTo>
                      <a:pt x="51" y="131"/>
                    </a:lnTo>
                    <a:lnTo>
                      <a:pt x="51" y="125"/>
                    </a:lnTo>
                    <a:lnTo>
                      <a:pt x="53" y="119"/>
                    </a:lnTo>
                    <a:lnTo>
                      <a:pt x="55" y="113"/>
                    </a:lnTo>
                    <a:lnTo>
                      <a:pt x="59" y="109"/>
                    </a:lnTo>
                    <a:lnTo>
                      <a:pt x="63" y="106"/>
                    </a:lnTo>
                    <a:lnTo>
                      <a:pt x="67" y="102"/>
                    </a:lnTo>
                    <a:lnTo>
                      <a:pt x="70" y="100"/>
                    </a:lnTo>
                    <a:lnTo>
                      <a:pt x="74" y="98"/>
                    </a:lnTo>
                    <a:lnTo>
                      <a:pt x="74" y="117"/>
                    </a:lnTo>
                    <a:lnTo>
                      <a:pt x="72" y="121"/>
                    </a:lnTo>
                    <a:lnTo>
                      <a:pt x="69" y="123"/>
                    </a:lnTo>
                    <a:lnTo>
                      <a:pt x="69" y="127"/>
                    </a:lnTo>
                    <a:lnTo>
                      <a:pt x="67" y="129"/>
                    </a:lnTo>
                    <a:lnTo>
                      <a:pt x="67" y="165"/>
                    </a:lnTo>
                    <a:lnTo>
                      <a:pt x="141" y="165"/>
                    </a:lnTo>
                    <a:lnTo>
                      <a:pt x="141" y="0"/>
                    </a:lnTo>
                    <a:lnTo>
                      <a:pt x="135" y="2"/>
                    </a:lnTo>
                    <a:lnTo>
                      <a:pt x="130" y="6"/>
                    </a:lnTo>
                    <a:lnTo>
                      <a:pt x="126" y="10"/>
                    </a:lnTo>
                    <a:lnTo>
                      <a:pt x="0" y="167"/>
                    </a:lnTo>
                    <a:close/>
                  </a:path>
                </a:pathLst>
              </a:custGeom>
              <a:solidFill>
                <a:srgbClr val="FF0000"/>
              </a:solidFill>
              <a:ln w="1588">
                <a:solidFill>
                  <a:srgbClr val="000000"/>
                </a:solidFill>
                <a:prstDash val="solid"/>
                <a:round/>
                <a:headEnd/>
                <a:tailEnd/>
              </a:ln>
            </p:spPr>
            <p:txBody>
              <a:bodyPr/>
              <a:lstStyle/>
              <a:p>
                <a:endParaRPr lang="en-AU"/>
              </a:p>
            </p:txBody>
          </p:sp>
          <p:sp>
            <p:nvSpPr>
              <p:cNvPr id="5886" name="Freeform 766"/>
              <p:cNvSpPr>
                <a:spLocks/>
              </p:cNvSpPr>
              <p:nvPr/>
            </p:nvSpPr>
            <p:spPr bwMode="auto">
              <a:xfrm>
                <a:off x="710" y="2330"/>
                <a:ext cx="14" cy="129"/>
              </a:xfrm>
              <a:custGeom>
                <a:avLst/>
                <a:gdLst>
                  <a:gd name="T0" fmla="*/ 19 w 26"/>
                  <a:gd name="T1" fmla="*/ 77 h 257"/>
                  <a:gd name="T2" fmla="*/ 19 w 26"/>
                  <a:gd name="T3" fmla="*/ 109 h 257"/>
                  <a:gd name="T4" fmla="*/ 24 w 26"/>
                  <a:gd name="T5" fmla="*/ 109 h 257"/>
                  <a:gd name="T6" fmla="*/ 24 w 26"/>
                  <a:gd name="T7" fmla="*/ 232 h 257"/>
                  <a:gd name="T8" fmla="*/ 17 w 26"/>
                  <a:gd name="T9" fmla="*/ 232 h 257"/>
                  <a:gd name="T10" fmla="*/ 17 w 26"/>
                  <a:gd name="T11" fmla="*/ 257 h 257"/>
                  <a:gd name="T12" fmla="*/ 5 w 26"/>
                  <a:gd name="T13" fmla="*/ 257 h 257"/>
                  <a:gd name="T14" fmla="*/ 5 w 26"/>
                  <a:gd name="T15" fmla="*/ 232 h 257"/>
                  <a:gd name="T16" fmla="*/ 0 w 26"/>
                  <a:gd name="T17" fmla="*/ 232 h 257"/>
                  <a:gd name="T18" fmla="*/ 0 w 26"/>
                  <a:gd name="T19" fmla="*/ 109 h 257"/>
                  <a:gd name="T20" fmla="*/ 3 w 26"/>
                  <a:gd name="T21" fmla="*/ 109 h 257"/>
                  <a:gd name="T22" fmla="*/ 3 w 26"/>
                  <a:gd name="T23" fmla="*/ 33 h 257"/>
                  <a:gd name="T24" fmla="*/ 3 w 26"/>
                  <a:gd name="T25" fmla="*/ 27 h 257"/>
                  <a:gd name="T26" fmla="*/ 5 w 26"/>
                  <a:gd name="T27" fmla="*/ 21 h 257"/>
                  <a:gd name="T28" fmla="*/ 7 w 26"/>
                  <a:gd name="T29" fmla="*/ 15 h 257"/>
                  <a:gd name="T30" fmla="*/ 11 w 26"/>
                  <a:gd name="T31" fmla="*/ 11 h 257"/>
                  <a:gd name="T32" fmla="*/ 15 w 26"/>
                  <a:gd name="T33" fmla="*/ 8 h 257"/>
                  <a:gd name="T34" fmla="*/ 19 w 26"/>
                  <a:gd name="T35" fmla="*/ 4 h 257"/>
                  <a:gd name="T36" fmla="*/ 22 w 26"/>
                  <a:gd name="T37" fmla="*/ 2 h 257"/>
                  <a:gd name="T38" fmla="*/ 26 w 26"/>
                  <a:gd name="T39" fmla="*/ 0 h 257"/>
                  <a:gd name="T40" fmla="*/ 26 w 26"/>
                  <a:gd name="T41" fmla="*/ 19 h 257"/>
                  <a:gd name="T42" fmla="*/ 24 w 26"/>
                  <a:gd name="T43" fmla="*/ 23 h 257"/>
                  <a:gd name="T44" fmla="*/ 21 w 26"/>
                  <a:gd name="T45" fmla="*/ 25 h 257"/>
                  <a:gd name="T46" fmla="*/ 21 w 26"/>
                  <a:gd name="T47" fmla="*/ 29 h 257"/>
                  <a:gd name="T48" fmla="*/ 19 w 26"/>
                  <a:gd name="T49" fmla="*/ 31 h 257"/>
                  <a:gd name="T50" fmla="*/ 19 w 26"/>
                  <a:gd name="T51" fmla="*/ 7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57">
                    <a:moveTo>
                      <a:pt x="19" y="77"/>
                    </a:moveTo>
                    <a:lnTo>
                      <a:pt x="19" y="109"/>
                    </a:lnTo>
                    <a:lnTo>
                      <a:pt x="24" y="109"/>
                    </a:lnTo>
                    <a:lnTo>
                      <a:pt x="24" y="232"/>
                    </a:lnTo>
                    <a:lnTo>
                      <a:pt x="17" y="232"/>
                    </a:lnTo>
                    <a:lnTo>
                      <a:pt x="17" y="257"/>
                    </a:lnTo>
                    <a:lnTo>
                      <a:pt x="5" y="257"/>
                    </a:lnTo>
                    <a:lnTo>
                      <a:pt x="5" y="232"/>
                    </a:lnTo>
                    <a:lnTo>
                      <a:pt x="0" y="232"/>
                    </a:lnTo>
                    <a:lnTo>
                      <a:pt x="0" y="109"/>
                    </a:lnTo>
                    <a:lnTo>
                      <a:pt x="3" y="109"/>
                    </a:lnTo>
                    <a:lnTo>
                      <a:pt x="3" y="33"/>
                    </a:lnTo>
                    <a:lnTo>
                      <a:pt x="3" y="27"/>
                    </a:lnTo>
                    <a:lnTo>
                      <a:pt x="5" y="21"/>
                    </a:lnTo>
                    <a:lnTo>
                      <a:pt x="7" y="15"/>
                    </a:lnTo>
                    <a:lnTo>
                      <a:pt x="11" y="11"/>
                    </a:lnTo>
                    <a:lnTo>
                      <a:pt x="15" y="8"/>
                    </a:lnTo>
                    <a:lnTo>
                      <a:pt x="19" y="4"/>
                    </a:lnTo>
                    <a:lnTo>
                      <a:pt x="22" y="2"/>
                    </a:lnTo>
                    <a:lnTo>
                      <a:pt x="26" y="0"/>
                    </a:lnTo>
                    <a:lnTo>
                      <a:pt x="26" y="19"/>
                    </a:lnTo>
                    <a:lnTo>
                      <a:pt x="24" y="23"/>
                    </a:lnTo>
                    <a:lnTo>
                      <a:pt x="21" y="25"/>
                    </a:lnTo>
                    <a:lnTo>
                      <a:pt x="21" y="29"/>
                    </a:lnTo>
                    <a:lnTo>
                      <a:pt x="19" y="31"/>
                    </a:lnTo>
                    <a:lnTo>
                      <a:pt x="19" y="77"/>
                    </a:lnTo>
                    <a:close/>
                  </a:path>
                </a:pathLst>
              </a:custGeom>
              <a:solidFill>
                <a:srgbClr val="E3E3E3"/>
              </a:solidFill>
              <a:ln w="1588">
                <a:solidFill>
                  <a:srgbClr val="000000"/>
                </a:solidFill>
                <a:prstDash val="solid"/>
                <a:round/>
                <a:headEnd/>
                <a:tailEnd/>
              </a:ln>
            </p:spPr>
            <p:txBody>
              <a:bodyPr/>
              <a:lstStyle/>
              <a:p>
                <a:endParaRPr lang="en-AU"/>
              </a:p>
            </p:txBody>
          </p:sp>
          <p:sp>
            <p:nvSpPr>
              <p:cNvPr id="5887" name="Freeform 767"/>
              <p:cNvSpPr>
                <a:spLocks/>
              </p:cNvSpPr>
              <p:nvPr/>
            </p:nvSpPr>
            <p:spPr bwMode="auto">
              <a:xfrm>
                <a:off x="558" y="2473"/>
                <a:ext cx="21" cy="25"/>
              </a:xfrm>
              <a:custGeom>
                <a:avLst/>
                <a:gdLst>
                  <a:gd name="T0" fmla="*/ 43 w 43"/>
                  <a:gd name="T1" fmla="*/ 6 h 50"/>
                  <a:gd name="T2" fmla="*/ 0 w 43"/>
                  <a:gd name="T3" fmla="*/ 0 h 50"/>
                  <a:gd name="T4" fmla="*/ 0 w 43"/>
                  <a:gd name="T5" fmla="*/ 44 h 50"/>
                  <a:gd name="T6" fmla="*/ 43 w 43"/>
                  <a:gd name="T7" fmla="*/ 50 h 50"/>
                  <a:gd name="T8" fmla="*/ 43 w 43"/>
                  <a:gd name="T9" fmla="*/ 6 h 50"/>
                </a:gdLst>
                <a:ahLst/>
                <a:cxnLst>
                  <a:cxn ang="0">
                    <a:pos x="T0" y="T1"/>
                  </a:cxn>
                  <a:cxn ang="0">
                    <a:pos x="T2" y="T3"/>
                  </a:cxn>
                  <a:cxn ang="0">
                    <a:pos x="T4" y="T5"/>
                  </a:cxn>
                  <a:cxn ang="0">
                    <a:pos x="T6" y="T7"/>
                  </a:cxn>
                  <a:cxn ang="0">
                    <a:pos x="T8" y="T9"/>
                  </a:cxn>
                </a:cxnLst>
                <a:rect l="0" t="0" r="r" b="b"/>
                <a:pathLst>
                  <a:path w="43" h="50">
                    <a:moveTo>
                      <a:pt x="43" y="6"/>
                    </a:moveTo>
                    <a:lnTo>
                      <a:pt x="0" y="0"/>
                    </a:lnTo>
                    <a:lnTo>
                      <a:pt x="0" y="44"/>
                    </a:lnTo>
                    <a:lnTo>
                      <a:pt x="43" y="50"/>
                    </a:lnTo>
                    <a:lnTo>
                      <a:pt x="43" y="6"/>
                    </a:lnTo>
                    <a:close/>
                  </a:path>
                </a:pathLst>
              </a:custGeom>
              <a:solidFill>
                <a:srgbClr val="E3E3E3"/>
              </a:solidFill>
              <a:ln w="1588">
                <a:solidFill>
                  <a:srgbClr val="000000"/>
                </a:solidFill>
                <a:prstDash val="solid"/>
                <a:round/>
                <a:headEnd/>
                <a:tailEnd/>
              </a:ln>
            </p:spPr>
            <p:txBody>
              <a:bodyPr/>
              <a:lstStyle/>
              <a:p>
                <a:endParaRPr lang="en-AU"/>
              </a:p>
            </p:txBody>
          </p:sp>
          <p:sp>
            <p:nvSpPr>
              <p:cNvPr id="5888" name="Freeform 768"/>
              <p:cNvSpPr>
                <a:spLocks/>
              </p:cNvSpPr>
              <p:nvPr/>
            </p:nvSpPr>
            <p:spPr bwMode="auto">
              <a:xfrm>
                <a:off x="563" y="2363"/>
                <a:ext cx="196" cy="137"/>
              </a:xfrm>
              <a:custGeom>
                <a:avLst/>
                <a:gdLst>
                  <a:gd name="T0" fmla="*/ 300 w 392"/>
                  <a:gd name="T1" fmla="*/ 167 h 275"/>
                  <a:gd name="T2" fmla="*/ 295 w 392"/>
                  <a:gd name="T3" fmla="*/ 44 h 275"/>
                  <a:gd name="T4" fmla="*/ 298 w 392"/>
                  <a:gd name="T5" fmla="*/ 10 h 275"/>
                  <a:gd name="T6" fmla="*/ 233 w 392"/>
                  <a:gd name="T7" fmla="*/ 4 h 275"/>
                  <a:gd name="T8" fmla="*/ 228 w 392"/>
                  <a:gd name="T9" fmla="*/ 0 h 275"/>
                  <a:gd name="T10" fmla="*/ 214 w 392"/>
                  <a:gd name="T11" fmla="*/ 8 h 275"/>
                  <a:gd name="T12" fmla="*/ 187 w 392"/>
                  <a:gd name="T13" fmla="*/ 19 h 275"/>
                  <a:gd name="T14" fmla="*/ 210 w 392"/>
                  <a:gd name="T15" fmla="*/ 21 h 275"/>
                  <a:gd name="T16" fmla="*/ 210 w 392"/>
                  <a:gd name="T17" fmla="*/ 81 h 275"/>
                  <a:gd name="T18" fmla="*/ 275 w 392"/>
                  <a:gd name="T19" fmla="*/ 31 h 275"/>
                  <a:gd name="T20" fmla="*/ 195 w 392"/>
                  <a:gd name="T21" fmla="*/ 81 h 275"/>
                  <a:gd name="T22" fmla="*/ 136 w 392"/>
                  <a:gd name="T23" fmla="*/ 88 h 275"/>
                  <a:gd name="T24" fmla="*/ 69 w 392"/>
                  <a:gd name="T25" fmla="*/ 102 h 275"/>
                  <a:gd name="T26" fmla="*/ 0 w 392"/>
                  <a:gd name="T27" fmla="*/ 121 h 275"/>
                  <a:gd name="T28" fmla="*/ 61 w 392"/>
                  <a:gd name="T29" fmla="*/ 231 h 275"/>
                  <a:gd name="T30" fmla="*/ 63 w 392"/>
                  <a:gd name="T31" fmla="*/ 219 h 275"/>
                  <a:gd name="T32" fmla="*/ 69 w 392"/>
                  <a:gd name="T33" fmla="*/ 208 h 275"/>
                  <a:gd name="T34" fmla="*/ 75 w 392"/>
                  <a:gd name="T35" fmla="*/ 198 h 275"/>
                  <a:gd name="T36" fmla="*/ 84 w 392"/>
                  <a:gd name="T37" fmla="*/ 188 h 275"/>
                  <a:gd name="T38" fmla="*/ 94 w 392"/>
                  <a:gd name="T39" fmla="*/ 183 h 275"/>
                  <a:gd name="T40" fmla="*/ 103 w 392"/>
                  <a:gd name="T41" fmla="*/ 175 h 275"/>
                  <a:gd name="T42" fmla="*/ 115 w 392"/>
                  <a:gd name="T43" fmla="*/ 171 h 275"/>
                  <a:gd name="T44" fmla="*/ 128 w 392"/>
                  <a:gd name="T45" fmla="*/ 171 h 275"/>
                  <a:gd name="T46" fmla="*/ 145 w 392"/>
                  <a:gd name="T47" fmla="*/ 171 h 275"/>
                  <a:gd name="T48" fmla="*/ 157 w 392"/>
                  <a:gd name="T49" fmla="*/ 173 h 275"/>
                  <a:gd name="T50" fmla="*/ 166 w 392"/>
                  <a:gd name="T51" fmla="*/ 179 h 275"/>
                  <a:gd name="T52" fmla="*/ 178 w 392"/>
                  <a:gd name="T53" fmla="*/ 186 h 275"/>
                  <a:gd name="T54" fmla="*/ 187 w 392"/>
                  <a:gd name="T55" fmla="*/ 194 h 275"/>
                  <a:gd name="T56" fmla="*/ 193 w 392"/>
                  <a:gd name="T57" fmla="*/ 204 h 275"/>
                  <a:gd name="T58" fmla="*/ 199 w 392"/>
                  <a:gd name="T59" fmla="*/ 213 h 275"/>
                  <a:gd name="T60" fmla="*/ 203 w 392"/>
                  <a:gd name="T61" fmla="*/ 225 h 275"/>
                  <a:gd name="T62" fmla="*/ 216 w 392"/>
                  <a:gd name="T63" fmla="*/ 231 h 275"/>
                  <a:gd name="T64" fmla="*/ 222 w 392"/>
                  <a:gd name="T65" fmla="*/ 275 h 275"/>
                  <a:gd name="T66" fmla="*/ 295 w 392"/>
                  <a:gd name="T67" fmla="*/ 200 h 275"/>
                  <a:gd name="T68" fmla="*/ 222 w 392"/>
                  <a:gd name="T69" fmla="*/ 211 h 275"/>
                  <a:gd name="T70" fmla="*/ 295 w 392"/>
                  <a:gd name="T71" fmla="*/ 221 h 275"/>
                  <a:gd name="T72" fmla="*/ 304 w 392"/>
                  <a:gd name="T73" fmla="*/ 250 h 275"/>
                  <a:gd name="T74" fmla="*/ 327 w 392"/>
                  <a:gd name="T75" fmla="*/ 198 h 275"/>
                  <a:gd name="T76" fmla="*/ 333 w 392"/>
                  <a:gd name="T77" fmla="*/ 263 h 275"/>
                  <a:gd name="T78" fmla="*/ 381 w 392"/>
                  <a:gd name="T79" fmla="*/ 198 h 275"/>
                  <a:gd name="T80" fmla="*/ 386 w 392"/>
                  <a:gd name="T81" fmla="*/ 263 h 275"/>
                  <a:gd name="T82" fmla="*/ 392 w 392"/>
                  <a:gd name="T83" fmla="*/ 198 h 275"/>
                  <a:gd name="T84" fmla="*/ 390 w 392"/>
                  <a:gd name="T85" fmla="*/ 16 h 275"/>
                  <a:gd name="T86" fmla="*/ 381 w 392"/>
                  <a:gd name="T87" fmla="*/ 12 h 275"/>
                  <a:gd name="T88" fmla="*/ 314 w 392"/>
                  <a:gd name="T89" fmla="*/ 44 h 275"/>
                  <a:gd name="T90" fmla="*/ 319 w 392"/>
                  <a:gd name="T91" fmla="*/ 167 h 275"/>
                  <a:gd name="T92" fmla="*/ 312 w 392"/>
                  <a:gd name="T93" fmla="*/ 19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2" h="275">
                    <a:moveTo>
                      <a:pt x="300" y="192"/>
                    </a:moveTo>
                    <a:lnTo>
                      <a:pt x="300" y="167"/>
                    </a:lnTo>
                    <a:lnTo>
                      <a:pt x="295" y="167"/>
                    </a:lnTo>
                    <a:lnTo>
                      <a:pt x="295" y="44"/>
                    </a:lnTo>
                    <a:lnTo>
                      <a:pt x="298" y="44"/>
                    </a:lnTo>
                    <a:lnTo>
                      <a:pt x="298" y="10"/>
                    </a:lnTo>
                    <a:lnTo>
                      <a:pt x="233" y="10"/>
                    </a:lnTo>
                    <a:lnTo>
                      <a:pt x="233" y="4"/>
                    </a:lnTo>
                    <a:lnTo>
                      <a:pt x="228" y="4"/>
                    </a:lnTo>
                    <a:lnTo>
                      <a:pt x="228" y="0"/>
                    </a:lnTo>
                    <a:lnTo>
                      <a:pt x="214" y="0"/>
                    </a:lnTo>
                    <a:lnTo>
                      <a:pt x="214" y="8"/>
                    </a:lnTo>
                    <a:lnTo>
                      <a:pt x="201" y="12"/>
                    </a:lnTo>
                    <a:lnTo>
                      <a:pt x="187" y="19"/>
                    </a:lnTo>
                    <a:lnTo>
                      <a:pt x="195" y="21"/>
                    </a:lnTo>
                    <a:lnTo>
                      <a:pt x="210" y="21"/>
                    </a:lnTo>
                    <a:lnTo>
                      <a:pt x="197" y="81"/>
                    </a:lnTo>
                    <a:lnTo>
                      <a:pt x="210" y="81"/>
                    </a:lnTo>
                    <a:lnTo>
                      <a:pt x="220" y="31"/>
                    </a:lnTo>
                    <a:lnTo>
                      <a:pt x="275" y="31"/>
                    </a:lnTo>
                    <a:lnTo>
                      <a:pt x="275" y="81"/>
                    </a:lnTo>
                    <a:lnTo>
                      <a:pt x="195" y="81"/>
                    </a:lnTo>
                    <a:lnTo>
                      <a:pt x="168" y="83"/>
                    </a:lnTo>
                    <a:lnTo>
                      <a:pt x="136" y="88"/>
                    </a:lnTo>
                    <a:lnTo>
                      <a:pt x="103" y="94"/>
                    </a:lnTo>
                    <a:lnTo>
                      <a:pt x="69" y="102"/>
                    </a:lnTo>
                    <a:lnTo>
                      <a:pt x="34" y="112"/>
                    </a:lnTo>
                    <a:lnTo>
                      <a:pt x="0" y="121"/>
                    </a:lnTo>
                    <a:lnTo>
                      <a:pt x="0" y="223"/>
                    </a:lnTo>
                    <a:lnTo>
                      <a:pt x="61" y="231"/>
                    </a:lnTo>
                    <a:lnTo>
                      <a:pt x="63" y="225"/>
                    </a:lnTo>
                    <a:lnTo>
                      <a:pt x="63" y="219"/>
                    </a:lnTo>
                    <a:lnTo>
                      <a:pt x="65" y="213"/>
                    </a:lnTo>
                    <a:lnTo>
                      <a:pt x="69" y="208"/>
                    </a:lnTo>
                    <a:lnTo>
                      <a:pt x="73" y="204"/>
                    </a:lnTo>
                    <a:lnTo>
                      <a:pt x="75" y="198"/>
                    </a:lnTo>
                    <a:lnTo>
                      <a:pt x="80" y="192"/>
                    </a:lnTo>
                    <a:lnTo>
                      <a:pt x="84" y="188"/>
                    </a:lnTo>
                    <a:lnTo>
                      <a:pt x="88" y="184"/>
                    </a:lnTo>
                    <a:lnTo>
                      <a:pt x="94" y="183"/>
                    </a:lnTo>
                    <a:lnTo>
                      <a:pt x="98" y="179"/>
                    </a:lnTo>
                    <a:lnTo>
                      <a:pt x="103" y="175"/>
                    </a:lnTo>
                    <a:lnTo>
                      <a:pt x="109" y="173"/>
                    </a:lnTo>
                    <a:lnTo>
                      <a:pt x="115" y="171"/>
                    </a:lnTo>
                    <a:lnTo>
                      <a:pt x="120" y="171"/>
                    </a:lnTo>
                    <a:lnTo>
                      <a:pt x="128" y="171"/>
                    </a:lnTo>
                    <a:lnTo>
                      <a:pt x="138" y="171"/>
                    </a:lnTo>
                    <a:lnTo>
                      <a:pt x="145" y="171"/>
                    </a:lnTo>
                    <a:lnTo>
                      <a:pt x="151" y="171"/>
                    </a:lnTo>
                    <a:lnTo>
                      <a:pt x="157" y="173"/>
                    </a:lnTo>
                    <a:lnTo>
                      <a:pt x="163" y="175"/>
                    </a:lnTo>
                    <a:lnTo>
                      <a:pt x="166" y="179"/>
                    </a:lnTo>
                    <a:lnTo>
                      <a:pt x="172" y="183"/>
                    </a:lnTo>
                    <a:lnTo>
                      <a:pt x="178" y="186"/>
                    </a:lnTo>
                    <a:lnTo>
                      <a:pt x="182" y="190"/>
                    </a:lnTo>
                    <a:lnTo>
                      <a:pt x="187" y="194"/>
                    </a:lnTo>
                    <a:lnTo>
                      <a:pt x="191" y="198"/>
                    </a:lnTo>
                    <a:lnTo>
                      <a:pt x="193" y="204"/>
                    </a:lnTo>
                    <a:lnTo>
                      <a:pt x="197" y="208"/>
                    </a:lnTo>
                    <a:lnTo>
                      <a:pt x="199" y="213"/>
                    </a:lnTo>
                    <a:lnTo>
                      <a:pt x="201" y="219"/>
                    </a:lnTo>
                    <a:lnTo>
                      <a:pt x="203" y="225"/>
                    </a:lnTo>
                    <a:lnTo>
                      <a:pt x="205" y="231"/>
                    </a:lnTo>
                    <a:lnTo>
                      <a:pt x="216" y="231"/>
                    </a:lnTo>
                    <a:lnTo>
                      <a:pt x="216" y="275"/>
                    </a:lnTo>
                    <a:lnTo>
                      <a:pt x="222" y="275"/>
                    </a:lnTo>
                    <a:lnTo>
                      <a:pt x="222" y="200"/>
                    </a:lnTo>
                    <a:lnTo>
                      <a:pt x="295" y="200"/>
                    </a:lnTo>
                    <a:lnTo>
                      <a:pt x="295" y="211"/>
                    </a:lnTo>
                    <a:lnTo>
                      <a:pt x="222" y="211"/>
                    </a:lnTo>
                    <a:lnTo>
                      <a:pt x="222" y="221"/>
                    </a:lnTo>
                    <a:lnTo>
                      <a:pt x="295" y="221"/>
                    </a:lnTo>
                    <a:lnTo>
                      <a:pt x="295" y="250"/>
                    </a:lnTo>
                    <a:lnTo>
                      <a:pt x="304" y="250"/>
                    </a:lnTo>
                    <a:lnTo>
                      <a:pt x="304" y="198"/>
                    </a:lnTo>
                    <a:lnTo>
                      <a:pt x="327" y="198"/>
                    </a:lnTo>
                    <a:lnTo>
                      <a:pt x="327" y="263"/>
                    </a:lnTo>
                    <a:lnTo>
                      <a:pt x="333" y="263"/>
                    </a:lnTo>
                    <a:lnTo>
                      <a:pt x="333" y="198"/>
                    </a:lnTo>
                    <a:lnTo>
                      <a:pt x="381" y="198"/>
                    </a:lnTo>
                    <a:lnTo>
                      <a:pt x="381" y="263"/>
                    </a:lnTo>
                    <a:lnTo>
                      <a:pt x="386" y="263"/>
                    </a:lnTo>
                    <a:lnTo>
                      <a:pt x="386" y="198"/>
                    </a:lnTo>
                    <a:lnTo>
                      <a:pt x="392" y="198"/>
                    </a:lnTo>
                    <a:lnTo>
                      <a:pt x="392" y="19"/>
                    </a:lnTo>
                    <a:lnTo>
                      <a:pt x="390" y="16"/>
                    </a:lnTo>
                    <a:lnTo>
                      <a:pt x="386" y="14"/>
                    </a:lnTo>
                    <a:lnTo>
                      <a:pt x="381" y="12"/>
                    </a:lnTo>
                    <a:lnTo>
                      <a:pt x="314" y="12"/>
                    </a:lnTo>
                    <a:lnTo>
                      <a:pt x="314" y="44"/>
                    </a:lnTo>
                    <a:lnTo>
                      <a:pt x="319" y="44"/>
                    </a:lnTo>
                    <a:lnTo>
                      <a:pt x="319" y="167"/>
                    </a:lnTo>
                    <a:lnTo>
                      <a:pt x="312" y="167"/>
                    </a:lnTo>
                    <a:lnTo>
                      <a:pt x="312" y="192"/>
                    </a:lnTo>
                    <a:lnTo>
                      <a:pt x="300" y="192"/>
                    </a:lnTo>
                    <a:close/>
                  </a:path>
                </a:pathLst>
              </a:custGeom>
              <a:solidFill>
                <a:srgbClr val="FF0000"/>
              </a:solidFill>
              <a:ln w="1588">
                <a:solidFill>
                  <a:srgbClr val="000000"/>
                </a:solidFill>
                <a:prstDash val="solid"/>
                <a:round/>
                <a:headEnd/>
                <a:tailEnd/>
              </a:ln>
            </p:spPr>
            <p:txBody>
              <a:bodyPr/>
              <a:lstStyle/>
              <a:p>
                <a:endParaRPr lang="en-AU"/>
              </a:p>
            </p:txBody>
          </p:sp>
        </p:grpSp>
        <p:sp>
          <p:nvSpPr>
            <p:cNvPr id="5890" name="Freeform 770"/>
            <p:cNvSpPr>
              <a:spLocks/>
            </p:cNvSpPr>
            <p:nvPr/>
          </p:nvSpPr>
          <p:spPr bwMode="auto">
            <a:xfrm>
              <a:off x="706" y="2861"/>
              <a:ext cx="137" cy="200"/>
            </a:xfrm>
            <a:custGeom>
              <a:avLst/>
              <a:gdLst>
                <a:gd name="T0" fmla="*/ 210 w 275"/>
                <a:gd name="T1" fmla="*/ 399 h 399"/>
                <a:gd name="T2" fmla="*/ 210 w 275"/>
                <a:gd name="T3" fmla="*/ 155 h 399"/>
                <a:gd name="T4" fmla="*/ 275 w 275"/>
                <a:gd name="T5" fmla="*/ 155 h 399"/>
                <a:gd name="T6" fmla="*/ 137 w 275"/>
                <a:gd name="T7" fmla="*/ 0 h 399"/>
                <a:gd name="T8" fmla="*/ 0 w 275"/>
                <a:gd name="T9" fmla="*/ 155 h 399"/>
                <a:gd name="T10" fmla="*/ 65 w 275"/>
                <a:gd name="T11" fmla="*/ 155 h 399"/>
                <a:gd name="T12" fmla="*/ 65 w 275"/>
                <a:gd name="T13" fmla="*/ 399 h 399"/>
                <a:gd name="T14" fmla="*/ 210 w 275"/>
                <a:gd name="T15" fmla="*/ 399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399">
                  <a:moveTo>
                    <a:pt x="210" y="399"/>
                  </a:moveTo>
                  <a:lnTo>
                    <a:pt x="210" y="155"/>
                  </a:lnTo>
                  <a:lnTo>
                    <a:pt x="275" y="155"/>
                  </a:lnTo>
                  <a:lnTo>
                    <a:pt x="137" y="0"/>
                  </a:lnTo>
                  <a:lnTo>
                    <a:pt x="0" y="155"/>
                  </a:lnTo>
                  <a:lnTo>
                    <a:pt x="65" y="155"/>
                  </a:lnTo>
                  <a:lnTo>
                    <a:pt x="65" y="399"/>
                  </a:lnTo>
                  <a:lnTo>
                    <a:pt x="210" y="399"/>
                  </a:lnTo>
                  <a:close/>
                </a:path>
              </a:pathLst>
            </a:custGeom>
            <a:solidFill>
              <a:srgbClr val="FFFF00"/>
            </a:solidFill>
            <a:ln w="1588">
              <a:solidFill>
                <a:srgbClr val="010180"/>
              </a:solidFill>
              <a:prstDash val="solid"/>
              <a:round/>
              <a:headEnd/>
              <a:tailEnd/>
            </a:ln>
          </p:spPr>
          <p:txBody>
            <a:bodyPr/>
            <a:lstStyle/>
            <a:p>
              <a:endParaRPr lang="en-AU"/>
            </a:p>
          </p:txBody>
        </p:sp>
        <p:sp>
          <p:nvSpPr>
            <p:cNvPr id="5891" name="Freeform 771"/>
            <p:cNvSpPr>
              <a:spLocks/>
            </p:cNvSpPr>
            <p:nvPr/>
          </p:nvSpPr>
          <p:spPr bwMode="auto">
            <a:xfrm>
              <a:off x="706" y="2239"/>
              <a:ext cx="137" cy="200"/>
            </a:xfrm>
            <a:custGeom>
              <a:avLst/>
              <a:gdLst>
                <a:gd name="T0" fmla="*/ 210 w 275"/>
                <a:gd name="T1" fmla="*/ 399 h 399"/>
                <a:gd name="T2" fmla="*/ 210 w 275"/>
                <a:gd name="T3" fmla="*/ 155 h 399"/>
                <a:gd name="T4" fmla="*/ 275 w 275"/>
                <a:gd name="T5" fmla="*/ 155 h 399"/>
                <a:gd name="T6" fmla="*/ 137 w 275"/>
                <a:gd name="T7" fmla="*/ 0 h 399"/>
                <a:gd name="T8" fmla="*/ 0 w 275"/>
                <a:gd name="T9" fmla="*/ 155 h 399"/>
                <a:gd name="T10" fmla="*/ 65 w 275"/>
                <a:gd name="T11" fmla="*/ 155 h 399"/>
                <a:gd name="T12" fmla="*/ 65 w 275"/>
                <a:gd name="T13" fmla="*/ 399 h 399"/>
                <a:gd name="T14" fmla="*/ 210 w 275"/>
                <a:gd name="T15" fmla="*/ 399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399">
                  <a:moveTo>
                    <a:pt x="210" y="399"/>
                  </a:moveTo>
                  <a:lnTo>
                    <a:pt x="210" y="155"/>
                  </a:lnTo>
                  <a:lnTo>
                    <a:pt x="275" y="155"/>
                  </a:lnTo>
                  <a:lnTo>
                    <a:pt x="137" y="0"/>
                  </a:lnTo>
                  <a:lnTo>
                    <a:pt x="0" y="155"/>
                  </a:lnTo>
                  <a:lnTo>
                    <a:pt x="65" y="155"/>
                  </a:lnTo>
                  <a:lnTo>
                    <a:pt x="65" y="399"/>
                  </a:lnTo>
                  <a:lnTo>
                    <a:pt x="210" y="399"/>
                  </a:lnTo>
                  <a:close/>
                </a:path>
              </a:pathLst>
            </a:custGeom>
            <a:solidFill>
              <a:srgbClr val="FFFF00"/>
            </a:solidFill>
            <a:ln w="1588">
              <a:solidFill>
                <a:srgbClr val="010180"/>
              </a:solidFill>
              <a:prstDash val="solid"/>
              <a:round/>
              <a:headEnd/>
              <a:tailEnd/>
            </a:ln>
          </p:spPr>
          <p:txBody>
            <a:bodyPr/>
            <a:lstStyle/>
            <a:p>
              <a:endParaRPr lang="en-AU"/>
            </a:p>
          </p:txBody>
        </p:sp>
        <p:sp>
          <p:nvSpPr>
            <p:cNvPr id="5892" name="Freeform 772"/>
            <p:cNvSpPr>
              <a:spLocks/>
            </p:cNvSpPr>
            <p:nvPr/>
          </p:nvSpPr>
          <p:spPr bwMode="auto">
            <a:xfrm>
              <a:off x="729" y="1410"/>
              <a:ext cx="160" cy="234"/>
            </a:xfrm>
            <a:custGeom>
              <a:avLst/>
              <a:gdLst>
                <a:gd name="T0" fmla="*/ 247 w 322"/>
                <a:gd name="T1" fmla="*/ 468 h 468"/>
                <a:gd name="T2" fmla="*/ 247 w 322"/>
                <a:gd name="T3" fmla="*/ 182 h 468"/>
                <a:gd name="T4" fmla="*/ 322 w 322"/>
                <a:gd name="T5" fmla="*/ 182 h 468"/>
                <a:gd name="T6" fmla="*/ 161 w 322"/>
                <a:gd name="T7" fmla="*/ 0 h 468"/>
                <a:gd name="T8" fmla="*/ 0 w 322"/>
                <a:gd name="T9" fmla="*/ 182 h 468"/>
                <a:gd name="T10" fmla="*/ 77 w 322"/>
                <a:gd name="T11" fmla="*/ 182 h 468"/>
                <a:gd name="T12" fmla="*/ 77 w 322"/>
                <a:gd name="T13" fmla="*/ 468 h 468"/>
                <a:gd name="T14" fmla="*/ 247 w 322"/>
                <a:gd name="T15" fmla="*/ 468 h 4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468">
                  <a:moveTo>
                    <a:pt x="247" y="468"/>
                  </a:moveTo>
                  <a:lnTo>
                    <a:pt x="247" y="182"/>
                  </a:lnTo>
                  <a:lnTo>
                    <a:pt x="322" y="182"/>
                  </a:lnTo>
                  <a:lnTo>
                    <a:pt x="161" y="0"/>
                  </a:lnTo>
                  <a:lnTo>
                    <a:pt x="0" y="182"/>
                  </a:lnTo>
                  <a:lnTo>
                    <a:pt x="77" y="182"/>
                  </a:lnTo>
                  <a:lnTo>
                    <a:pt x="77" y="468"/>
                  </a:lnTo>
                  <a:lnTo>
                    <a:pt x="247" y="468"/>
                  </a:lnTo>
                  <a:close/>
                </a:path>
              </a:pathLst>
            </a:custGeom>
            <a:solidFill>
              <a:srgbClr val="FFFF00"/>
            </a:solidFill>
            <a:ln w="1588">
              <a:solidFill>
                <a:srgbClr val="010180"/>
              </a:solidFill>
              <a:prstDash val="solid"/>
              <a:round/>
              <a:headEnd/>
              <a:tailEnd/>
            </a:ln>
          </p:spPr>
          <p:txBody>
            <a:bodyPr/>
            <a:lstStyle/>
            <a:p>
              <a:endParaRPr lang="en-AU"/>
            </a:p>
          </p:txBody>
        </p:sp>
        <p:sp>
          <p:nvSpPr>
            <p:cNvPr id="5893" name="Freeform 773"/>
            <p:cNvSpPr>
              <a:spLocks/>
            </p:cNvSpPr>
            <p:nvPr/>
          </p:nvSpPr>
          <p:spPr bwMode="auto">
            <a:xfrm>
              <a:off x="1198" y="993"/>
              <a:ext cx="267" cy="181"/>
            </a:xfrm>
            <a:custGeom>
              <a:avLst/>
              <a:gdLst>
                <a:gd name="T0" fmla="*/ 0 w 534"/>
                <a:gd name="T1" fmla="*/ 277 h 361"/>
                <a:gd name="T2" fmla="*/ 328 w 534"/>
                <a:gd name="T3" fmla="*/ 277 h 361"/>
                <a:gd name="T4" fmla="*/ 328 w 534"/>
                <a:gd name="T5" fmla="*/ 361 h 361"/>
                <a:gd name="T6" fmla="*/ 534 w 534"/>
                <a:gd name="T7" fmla="*/ 181 h 361"/>
                <a:gd name="T8" fmla="*/ 328 w 534"/>
                <a:gd name="T9" fmla="*/ 0 h 361"/>
                <a:gd name="T10" fmla="*/ 328 w 534"/>
                <a:gd name="T11" fmla="*/ 85 h 361"/>
                <a:gd name="T12" fmla="*/ 0 w 534"/>
                <a:gd name="T13" fmla="*/ 85 h 361"/>
                <a:gd name="T14" fmla="*/ 0 w 534"/>
                <a:gd name="T15" fmla="*/ 277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 h="361">
                  <a:moveTo>
                    <a:pt x="0" y="277"/>
                  </a:moveTo>
                  <a:lnTo>
                    <a:pt x="328" y="277"/>
                  </a:lnTo>
                  <a:lnTo>
                    <a:pt x="328" y="361"/>
                  </a:lnTo>
                  <a:lnTo>
                    <a:pt x="534" y="181"/>
                  </a:lnTo>
                  <a:lnTo>
                    <a:pt x="328" y="0"/>
                  </a:lnTo>
                  <a:lnTo>
                    <a:pt x="328" y="85"/>
                  </a:lnTo>
                  <a:lnTo>
                    <a:pt x="0" y="85"/>
                  </a:lnTo>
                  <a:lnTo>
                    <a:pt x="0" y="277"/>
                  </a:lnTo>
                  <a:close/>
                </a:path>
              </a:pathLst>
            </a:custGeom>
            <a:solidFill>
              <a:srgbClr val="FFFF00"/>
            </a:solidFill>
            <a:ln w="1588">
              <a:solidFill>
                <a:srgbClr val="010180"/>
              </a:solidFill>
              <a:prstDash val="solid"/>
              <a:round/>
              <a:headEnd/>
              <a:tailEnd/>
            </a:ln>
          </p:spPr>
          <p:txBody>
            <a:bodyPr/>
            <a:lstStyle/>
            <a:p>
              <a:endParaRPr lang="en-AU"/>
            </a:p>
          </p:txBody>
        </p:sp>
        <p:sp>
          <p:nvSpPr>
            <p:cNvPr id="5894" name="Freeform 774"/>
            <p:cNvSpPr>
              <a:spLocks/>
            </p:cNvSpPr>
            <p:nvPr/>
          </p:nvSpPr>
          <p:spPr bwMode="auto">
            <a:xfrm>
              <a:off x="2793" y="993"/>
              <a:ext cx="267" cy="181"/>
            </a:xfrm>
            <a:custGeom>
              <a:avLst/>
              <a:gdLst>
                <a:gd name="T0" fmla="*/ 0 w 534"/>
                <a:gd name="T1" fmla="*/ 277 h 361"/>
                <a:gd name="T2" fmla="*/ 327 w 534"/>
                <a:gd name="T3" fmla="*/ 277 h 361"/>
                <a:gd name="T4" fmla="*/ 327 w 534"/>
                <a:gd name="T5" fmla="*/ 361 h 361"/>
                <a:gd name="T6" fmla="*/ 534 w 534"/>
                <a:gd name="T7" fmla="*/ 181 h 361"/>
                <a:gd name="T8" fmla="*/ 327 w 534"/>
                <a:gd name="T9" fmla="*/ 0 h 361"/>
                <a:gd name="T10" fmla="*/ 327 w 534"/>
                <a:gd name="T11" fmla="*/ 85 h 361"/>
                <a:gd name="T12" fmla="*/ 0 w 534"/>
                <a:gd name="T13" fmla="*/ 85 h 361"/>
                <a:gd name="T14" fmla="*/ 0 w 534"/>
                <a:gd name="T15" fmla="*/ 277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 h="361">
                  <a:moveTo>
                    <a:pt x="0" y="277"/>
                  </a:moveTo>
                  <a:lnTo>
                    <a:pt x="327" y="277"/>
                  </a:lnTo>
                  <a:lnTo>
                    <a:pt x="327" y="361"/>
                  </a:lnTo>
                  <a:lnTo>
                    <a:pt x="534" y="181"/>
                  </a:lnTo>
                  <a:lnTo>
                    <a:pt x="327" y="0"/>
                  </a:lnTo>
                  <a:lnTo>
                    <a:pt x="327" y="85"/>
                  </a:lnTo>
                  <a:lnTo>
                    <a:pt x="0" y="85"/>
                  </a:lnTo>
                  <a:lnTo>
                    <a:pt x="0" y="277"/>
                  </a:lnTo>
                  <a:close/>
                </a:path>
              </a:pathLst>
            </a:custGeom>
            <a:solidFill>
              <a:srgbClr val="FFFF00"/>
            </a:solidFill>
            <a:ln w="1588">
              <a:solidFill>
                <a:srgbClr val="010180"/>
              </a:solidFill>
              <a:prstDash val="solid"/>
              <a:round/>
              <a:headEnd/>
              <a:tailEnd/>
            </a:ln>
          </p:spPr>
          <p:txBody>
            <a:bodyPr/>
            <a:lstStyle/>
            <a:p>
              <a:endParaRPr lang="en-AU"/>
            </a:p>
          </p:txBody>
        </p:sp>
        <p:sp>
          <p:nvSpPr>
            <p:cNvPr id="5895" name="Freeform 775"/>
            <p:cNvSpPr>
              <a:spLocks/>
            </p:cNvSpPr>
            <p:nvPr/>
          </p:nvSpPr>
          <p:spPr bwMode="auto">
            <a:xfrm>
              <a:off x="3929" y="959"/>
              <a:ext cx="267" cy="180"/>
            </a:xfrm>
            <a:custGeom>
              <a:avLst/>
              <a:gdLst>
                <a:gd name="T0" fmla="*/ 0 w 534"/>
                <a:gd name="T1" fmla="*/ 277 h 361"/>
                <a:gd name="T2" fmla="*/ 327 w 534"/>
                <a:gd name="T3" fmla="*/ 277 h 361"/>
                <a:gd name="T4" fmla="*/ 327 w 534"/>
                <a:gd name="T5" fmla="*/ 361 h 361"/>
                <a:gd name="T6" fmla="*/ 534 w 534"/>
                <a:gd name="T7" fmla="*/ 181 h 361"/>
                <a:gd name="T8" fmla="*/ 327 w 534"/>
                <a:gd name="T9" fmla="*/ 0 h 361"/>
                <a:gd name="T10" fmla="*/ 327 w 534"/>
                <a:gd name="T11" fmla="*/ 85 h 361"/>
                <a:gd name="T12" fmla="*/ 0 w 534"/>
                <a:gd name="T13" fmla="*/ 85 h 361"/>
                <a:gd name="T14" fmla="*/ 0 w 534"/>
                <a:gd name="T15" fmla="*/ 277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 h="361">
                  <a:moveTo>
                    <a:pt x="0" y="277"/>
                  </a:moveTo>
                  <a:lnTo>
                    <a:pt x="327" y="277"/>
                  </a:lnTo>
                  <a:lnTo>
                    <a:pt x="327" y="361"/>
                  </a:lnTo>
                  <a:lnTo>
                    <a:pt x="534" y="181"/>
                  </a:lnTo>
                  <a:lnTo>
                    <a:pt x="327" y="0"/>
                  </a:lnTo>
                  <a:lnTo>
                    <a:pt x="327" y="85"/>
                  </a:lnTo>
                  <a:lnTo>
                    <a:pt x="0" y="85"/>
                  </a:lnTo>
                  <a:lnTo>
                    <a:pt x="0" y="277"/>
                  </a:lnTo>
                  <a:close/>
                </a:path>
              </a:pathLst>
            </a:custGeom>
            <a:solidFill>
              <a:srgbClr val="FFFF00"/>
            </a:solidFill>
            <a:ln w="1588">
              <a:solidFill>
                <a:srgbClr val="010180"/>
              </a:solidFill>
              <a:prstDash val="solid"/>
              <a:round/>
              <a:headEnd/>
              <a:tailEnd/>
            </a:ln>
          </p:spPr>
          <p:txBody>
            <a:bodyPr/>
            <a:lstStyle/>
            <a:p>
              <a:endParaRPr lang="en-AU"/>
            </a:p>
          </p:txBody>
        </p:sp>
        <p:sp>
          <p:nvSpPr>
            <p:cNvPr id="5896" name="Rectangle 776"/>
            <p:cNvSpPr>
              <a:spLocks noChangeArrowheads="1"/>
            </p:cNvSpPr>
            <p:nvPr/>
          </p:nvSpPr>
          <p:spPr bwMode="auto">
            <a:xfrm>
              <a:off x="1697" y="1364"/>
              <a:ext cx="80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Warehousing</a:t>
              </a:r>
              <a:endParaRPr lang="en-US"/>
            </a:p>
          </p:txBody>
        </p:sp>
        <p:sp>
          <p:nvSpPr>
            <p:cNvPr id="5897" name="Rectangle 777"/>
            <p:cNvSpPr>
              <a:spLocks noChangeArrowheads="1"/>
            </p:cNvSpPr>
            <p:nvPr/>
          </p:nvSpPr>
          <p:spPr bwMode="auto">
            <a:xfrm>
              <a:off x="435" y="3680"/>
              <a:ext cx="80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Warehousing</a:t>
              </a:r>
              <a:endParaRPr lang="en-US"/>
            </a:p>
          </p:txBody>
        </p:sp>
        <p:sp>
          <p:nvSpPr>
            <p:cNvPr id="5898" name="Rectangle 778"/>
            <p:cNvSpPr>
              <a:spLocks noChangeArrowheads="1"/>
            </p:cNvSpPr>
            <p:nvPr/>
          </p:nvSpPr>
          <p:spPr bwMode="auto">
            <a:xfrm>
              <a:off x="389" y="1215"/>
              <a:ext cx="8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Transportation</a:t>
              </a:r>
              <a:endParaRPr lang="en-US"/>
            </a:p>
          </p:txBody>
        </p:sp>
        <p:sp>
          <p:nvSpPr>
            <p:cNvPr id="5899" name="Rectangle 779"/>
            <p:cNvSpPr>
              <a:spLocks noChangeArrowheads="1"/>
            </p:cNvSpPr>
            <p:nvPr/>
          </p:nvSpPr>
          <p:spPr bwMode="auto">
            <a:xfrm>
              <a:off x="343" y="2712"/>
              <a:ext cx="8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Transportation</a:t>
              </a:r>
              <a:endParaRPr lang="en-US"/>
            </a:p>
          </p:txBody>
        </p:sp>
        <p:sp>
          <p:nvSpPr>
            <p:cNvPr id="5900" name="Rectangle 780"/>
            <p:cNvSpPr>
              <a:spLocks noChangeArrowheads="1"/>
            </p:cNvSpPr>
            <p:nvPr/>
          </p:nvSpPr>
          <p:spPr bwMode="auto">
            <a:xfrm>
              <a:off x="3992" y="3461"/>
              <a:ext cx="125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Vendors/plants/ports</a:t>
              </a:r>
              <a:endParaRPr lang="en-US"/>
            </a:p>
          </p:txBody>
        </p:sp>
        <p:sp>
          <p:nvSpPr>
            <p:cNvPr id="5901" name="Rectangle 781"/>
            <p:cNvSpPr>
              <a:spLocks noChangeArrowheads="1"/>
            </p:cNvSpPr>
            <p:nvPr/>
          </p:nvSpPr>
          <p:spPr bwMode="auto">
            <a:xfrm>
              <a:off x="2202" y="3623"/>
              <a:ext cx="8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Transportation</a:t>
              </a:r>
              <a:endParaRPr lang="en-US"/>
            </a:p>
          </p:txBody>
        </p:sp>
        <p:sp>
          <p:nvSpPr>
            <p:cNvPr id="5902" name="Rectangle 782"/>
            <p:cNvSpPr>
              <a:spLocks noChangeArrowheads="1"/>
            </p:cNvSpPr>
            <p:nvPr/>
          </p:nvSpPr>
          <p:spPr bwMode="auto">
            <a:xfrm>
              <a:off x="527" y="2079"/>
              <a:ext cx="45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Factory</a:t>
              </a:r>
              <a:endParaRPr lang="en-US"/>
            </a:p>
          </p:txBody>
        </p:sp>
        <p:sp>
          <p:nvSpPr>
            <p:cNvPr id="5903" name="Rectangle 783"/>
            <p:cNvSpPr>
              <a:spLocks noChangeArrowheads="1"/>
            </p:cNvSpPr>
            <p:nvPr/>
          </p:nvSpPr>
          <p:spPr bwMode="auto">
            <a:xfrm>
              <a:off x="3155" y="1272"/>
              <a:ext cx="8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Transportation</a:t>
              </a:r>
              <a:endParaRPr lang="en-US"/>
            </a:p>
          </p:txBody>
        </p:sp>
        <p:sp>
          <p:nvSpPr>
            <p:cNvPr id="5904" name="Rectangle 784"/>
            <p:cNvSpPr>
              <a:spLocks noChangeArrowheads="1"/>
            </p:cNvSpPr>
            <p:nvPr/>
          </p:nvSpPr>
          <p:spPr bwMode="auto">
            <a:xfrm>
              <a:off x="4555" y="1295"/>
              <a:ext cx="65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Customers</a:t>
              </a:r>
              <a:endParaRPr lang="en-US"/>
            </a:p>
          </p:txBody>
        </p:sp>
        <p:grpSp>
          <p:nvGrpSpPr>
            <p:cNvPr id="5907" name="Group 787"/>
            <p:cNvGrpSpPr>
              <a:grpSpLocks/>
            </p:cNvGrpSpPr>
            <p:nvPr/>
          </p:nvGrpSpPr>
          <p:grpSpPr bwMode="auto">
            <a:xfrm>
              <a:off x="1822" y="1577"/>
              <a:ext cx="2311" cy="876"/>
              <a:chOff x="2044" y="1460"/>
              <a:chExt cx="2311" cy="876"/>
            </a:xfrm>
          </p:grpSpPr>
          <p:sp>
            <p:nvSpPr>
              <p:cNvPr id="5905" name="Arc 785"/>
              <p:cNvSpPr>
                <a:spLocks/>
              </p:cNvSpPr>
              <p:nvPr/>
            </p:nvSpPr>
            <p:spPr bwMode="auto">
              <a:xfrm>
                <a:off x="2076" y="1460"/>
                <a:ext cx="2279" cy="876"/>
              </a:xfrm>
              <a:custGeom>
                <a:avLst/>
                <a:gdLst>
                  <a:gd name="G0" fmla="+- 21342 0 0"/>
                  <a:gd name="G1" fmla="+- 21600 0 0"/>
                  <a:gd name="G2" fmla="+- 21600 0 0"/>
                  <a:gd name="T0" fmla="*/ 0 w 21342"/>
                  <a:gd name="T1" fmla="*/ 18270 h 21600"/>
                  <a:gd name="T2" fmla="*/ 21333 w 21342"/>
                  <a:gd name="T3" fmla="*/ 0 h 21600"/>
                  <a:gd name="T4" fmla="*/ 21342 w 21342"/>
                  <a:gd name="T5" fmla="*/ 21600 h 21600"/>
                </a:gdLst>
                <a:ahLst/>
                <a:cxnLst>
                  <a:cxn ang="0">
                    <a:pos x="T0" y="T1"/>
                  </a:cxn>
                  <a:cxn ang="0">
                    <a:pos x="T2" y="T3"/>
                  </a:cxn>
                  <a:cxn ang="0">
                    <a:pos x="T4" y="T5"/>
                  </a:cxn>
                </a:cxnLst>
                <a:rect l="0" t="0" r="r" b="b"/>
                <a:pathLst>
                  <a:path w="21342" h="21600" fill="none" extrusionOk="0">
                    <a:moveTo>
                      <a:pt x="0" y="18270"/>
                    </a:moveTo>
                    <a:cubicBezTo>
                      <a:pt x="1640" y="7756"/>
                      <a:pt x="10692" y="4"/>
                      <a:pt x="21333" y="0"/>
                    </a:cubicBezTo>
                  </a:path>
                  <a:path w="21342" h="21600" stroke="0" extrusionOk="0">
                    <a:moveTo>
                      <a:pt x="0" y="18270"/>
                    </a:moveTo>
                    <a:cubicBezTo>
                      <a:pt x="1640" y="7756"/>
                      <a:pt x="10692" y="4"/>
                      <a:pt x="21333" y="0"/>
                    </a:cubicBezTo>
                    <a:lnTo>
                      <a:pt x="21342" y="21600"/>
                    </a:lnTo>
                    <a:close/>
                  </a:path>
                </a:pathLst>
              </a:custGeom>
              <a:noFill/>
              <a:ln w="49213">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906" name="Freeform 786"/>
              <p:cNvSpPr>
                <a:spLocks/>
              </p:cNvSpPr>
              <p:nvPr/>
            </p:nvSpPr>
            <p:spPr bwMode="auto">
              <a:xfrm>
                <a:off x="2044" y="2144"/>
                <a:ext cx="103" cy="192"/>
              </a:xfrm>
              <a:custGeom>
                <a:avLst/>
                <a:gdLst>
                  <a:gd name="T0" fmla="*/ 8 w 207"/>
                  <a:gd name="T1" fmla="*/ 384 h 384"/>
                  <a:gd name="T2" fmla="*/ 207 w 207"/>
                  <a:gd name="T3" fmla="*/ 58 h 384"/>
                  <a:gd name="T4" fmla="*/ 0 w 207"/>
                  <a:gd name="T5" fmla="*/ 0 h 384"/>
                  <a:gd name="T6" fmla="*/ 8 w 207"/>
                  <a:gd name="T7" fmla="*/ 384 h 384"/>
                </a:gdLst>
                <a:ahLst/>
                <a:cxnLst>
                  <a:cxn ang="0">
                    <a:pos x="T0" y="T1"/>
                  </a:cxn>
                  <a:cxn ang="0">
                    <a:pos x="T2" y="T3"/>
                  </a:cxn>
                  <a:cxn ang="0">
                    <a:pos x="T4" y="T5"/>
                  </a:cxn>
                  <a:cxn ang="0">
                    <a:pos x="T6" y="T7"/>
                  </a:cxn>
                </a:cxnLst>
                <a:rect l="0" t="0" r="r" b="b"/>
                <a:pathLst>
                  <a:path w="207" h="384">
                    <a:moveTo>
                      <a:pt x="8" y="384"/>
                    </a:moveTo>
                    <a:lnTo>
                      <a:pt x="207" y="58"/>
                    </a:lnTo>
                    <a:lnTo>
                      <a:pt x="0" y="0"/>
                    </a:lnTo>
                    <a:lnTo>
                      <a:pt x="8" y="3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nvGrpSpPr>
            <p:cNvPr id="5910" name="Group 790"/>
            <p:cNvGrpSpPr>
              <a:grpSpLocks/>
            </p:cNvGrpSpPr>
            <p:nvPr/>
          </p:nvGrpSpPr>
          <p:grpSpPr bwMode="auto">
            <a:xfrm>
              <a:off x="3132" y="1779"/>
              <a:ext cx="682" cy="329"/>
              <a:chOff x="3387" y="1586"/>
              <a:chExt cx="682" cy="329"/>
            </a:xfrm>
          </p:grpSpPr>
          <p:sp>
            <p:nvSpPr>
              <p:cNvPr id="5908" name="Rectangle 788"/>
              <p:cNvSpPr>
                <a:spLocks noChangeArrowheads="1"/>
              </p:cNvSpPr>
              <p:nvPr/>
            </p:nvSpPr>
            <p:spPr bwMode="auto">
              <a:xfrm>
                <a:off x="3387" y="1586"/>
                <a:ext cx="68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Information</a:t>
                </a:r>
                <a:endParaRPr lang="en-US"/>
              </a:p>
            </p:txBody>
          </p:sp>
          <p:sp>
            <p:nvSpPr>
              <p:cNvPr id="5909" name="Rectangle 789"/>
              <p:cNvSpPr>
                <a:spLocks noChangeArrowheads="1"/>
              </p:cNvSpPr>
              <p:nvPr/>
            </p:nvSpPr>
            <p:spPr bwMode="auto">
              <a:xfrm>
                <a:off x="3387" y="1752"/>
                <a:ext cx="31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flows</a:t>
                </a:r>
                <a:endParaRPr lang="en-US"/>
              </a:p>
            </p:txBody>
          </p:sp>
        </p:grpSp>
        <p:grpSp>
          <p:nvGrpSpPr>
            <p:cNvPr id="6055" name="Group 935"/>
            <p:cNvGrpSpPr>
              <a:grpSpLocks/>
            </p:cNvGrpSpPr>
            <p:nvPr/>
          </p:nvGrpSpPr>
          <p:grpSpPr bwMode="auto">
            <a:xfrm>
              <a:off x="1623" y="880"/>
              <a:ext cx="994" cy="436"/>
              <a:chOff x="1878" y="687"/>
              <a:chExt cx="994" cy="436"/>
            </a:xfrm>
          </p:grpSpPr>
          <p:sp>
            <p:nvSpPr>
              <p:cNvPr id="5911" name="Freeform 791"/>
              <p:cNvSpPr>
                <a:spLocks/>
              </p:cNvSpPr>
              <p:nvPr/>
            </p:nvSpPr>
            <p:spPr bwMode="auto">
              <a:xfrm>
                <a:off x="1878" y="687"/>
                <a:ext cx="994" cy="436"/>
              </a:xfrm>
              <a:custGeom>
                <a:avLst/>
                <a:gdLst>
                  <a:gd name="T0" fmla="*/ 900 w 1989"/>
                  <a:gd name="T1" fmla="*/ 21 h 871"/>
                  <a:gd name="T2" fmla="*/ 0 w 1989"/>
                  <a:gd name="T3" fmla="*/ 21 h 871"/>
                  <a:gd name="T4" fmla="*/ 0 w 1989"/>
                  <a:gd name="T5" fmla="*/ 871 h 871"/>
                  <a:gd name="T6" fmla="*/ 1989 w 1989"/>
                  <a:gd name="T7" fmla="*/ 871 h 871"/>
                  <a:gd name="T8" fmla="*/ 1989 w 1989"/>
                  <a:gd name="T9" fmla="*/ 21 h 871"/>
                  <a:gd name="T10" fmla="*/ 1283 w 1989"/>
                  <a:gd name="T11" fmla="*/ 21 h 871"/>
                  <a:gd name="T12" fmla="*/ 1028 w 1989"/>
                  <a:gd name="T13" fmla="*/ 0 h 871"/>
                  <a:gd name="T14" fmla="*/ 900 w 1989"/>
                  <a:gd name="T15" fmla="*/ 21 h 8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871">
                    <a:moveTo>
                      <a:pt x="900" y="21"/>
                    </a:moveTo>
                    <a:lnTo>
                      <a:pt x="0" y="21"/>
                    </a:lnTo>
                    <a:lnTo>
                      <a:pt x="0" y="871"/>
                    </a:lnTo>
                    <a:lnTo>
                      <a:pt x="1989" y="871"/>
                    </a:lnTo>
                    <a:lnTo>
                      <a:pt x="1989" y="21"/>
                    </a:lnTo>
                    <a:lnTo>
                      <a:pt x="1283" y="21"/>
                    </a:lnTo>
                    <a:lnTo>
                      <a:pt x="1028" y="0"/>
                    </a:lnTo>
                    <a:lnTo>
                      <a:pt x="900" y="21"/>
                    </a:lnTo>
                    <a:close/>
                  </a:path>
                </a:pathLst>
              </a:custGeom>
              <a:solidFill>
                <a:srgbClr val="000000"/>
              </a:solidFill>
              <a:ln w="3175">
                <a:solidFill>
                  <a:srgbClr val="000000"/>
                </a:solidFill>
                <a:prstDash val="solid"/>
                <a:round/>
                <a:headEnd/>
                <a:tailEnd/>
              </a:ln>
            </p:spPr>
            <p:txBody>
              <a:bodyPr/>
              <a:lstStyle/>
              <a:p>
                <a:endParaRPr lang="en-AU"/>
              </a:p>
            </p:txBody>
          </p:sp>
          <p:sp>
            <p:nvSpPr>
              <p:cNvPr id="5912" name="Freeform 792"/>
              <p:cNvSpPr>
                <a:spLocks/>
              </p:cNvSpPr>
              <p:nvPr/>
            </p:nvSpPr>
            <p:spPr bwMode="auto">
              <a:xfrm>
                <a:off x="2390" y="689"/>
                <a:ext cx="394" cy="42"/>
              </a:xfrm>
              <a:custGeom>
                <a:avLst/>
                <a:gdLst>
                  <a:gd name="T0" fmla="*/ 0 w 788"/>
                  <a:gd name="T1" fmla="*/ 0 h 85"/>
                  <a:gd name="T2" fmla="*/ 596 w 788"/>
                  <a:gd name="T3" fmla="*/ 64 h 85"/>
                  <a:gd name="T4" fmla="*/ 772 w 788"/>
                  <a:gd name="T5" fmla="*/ 85 h 85"/>
                  <a:gd name="T6" fmla="*/ 788 w 788"/>
                  <a:gd name="T7" fmla="*/ 77 h 85"/>
                  <a:gd name="T8" fmla="*/ 3 w 788"/>
                  <a:gd name="T9" fmla="*/ 0 h 85"/>
                  <a:gd name="T10" fmla="*/ 0 w 788"/>
                  <a:gd name="T11" fmla="*/ 0 h 85"/>
                </a:gdLst>
                <a:ahLst/>
                <a:cxnLst>
                  <a:cxn ang="0">
                    <a:pos x="T0" y="T1"/>
                  </a:cxn>
                  <a:cxn ang="0">
                    <a:pos x="T2" y="T3"/>
                  </a:cxn>
                  <a:cxn ang="0">
                    <a:pos x="T4" y="T5"/>
                  </a:cxn>
                  <a:cxn ang="0">
                    <a:pos x="T6" y="T7"/>
                  </a:cxn>
                  <a:cxn ang="0">
                    <a:pos x="T8" y="T9"/>
                  </a:cxn>
                  <a:cxn ang="0">
                    <a:pos x="T10" y="T11"/>
                  </a:cxn>
                </a:cxnLst>
                <a:rect l="0" t="0" r="r" b="b"/>
                <a:pathLst>
                  <a:path w="788" h="85">
                    <a:moveTo>
                      <a:pt x="0" y="0"/>
                    </a:moveTo>
                    <a:lnTo>
                      <a:pt x="596" y="64"/>
                    </a:lnTo>
                    <a:lnTo>
                      <a:pt x="772" y="85"/>
                    </a:lnTo>
                    <a:lnTo>
                      <a:pt x="788" y="77"/>
                    </a:lnTo>
                    <a:lnTo>
                      <a:pt x="3" y="0"/>
                    </a:lnTo>
                    <a:lnTo>
                      <a:pt x="0" y="0"/>
                    </a:lnTo>
                    <a:close/>
                  </a:path>
                </a:pathLst>
              </a:custGeom>
              <a:solidFill>
                <a:srgbClr val="838383"/>
              </a:solidFill>
              <a:ln w="3175">
                <a:solidFill>
                  <a:srgbClr val="000000"/>
                </a:solidFill>
                <a:prstDash val="solid"/>
                <a:round/>
                <a:headEnd/>
                <a:tailEnd/>
              </a:ln>
            </p:spPr>
            <p:txBody>
              <a:bodyPr/>
              <a:lstStyle/>
              <a:p>
                <a:endParaRPr lang="en-AU"/>
              </a:p>
            </p:txBody>
          </p:sp>
          <p:sp>
            <p:nvSpPr>
              <p:cNvPr id="5913" name="Freeform 793"/>
              <p:cNvSpPr>
                <a:spLocks/>
              </p:cNvSpPr>
              <p:nvPr/>
            </p:nvSpPr>
            <p:spPr bwMode="auto">
              <a:xfrm>
                <a:off x="1951" y="689"/>
                <a:ext cx="437" cy="92"/>
              </a:xfrm>
              <a:custGeom>
                <a:avLst/>
                <a:gdLst>
                  <a:gd name="T0" fmla="*/ 0 w 874"/>
                  <a:gd name="T1" fmla="*/ 181 h 185"/>
                  <a:gd name="T2" fmla="*/ 21 w 874"/>
                  <a:gd name="T3" fmla="*/ 185 h 185"/>
                  <a:gd name="T4" fmla="*/ 29 w 874"/>
                  <a:gd name="T5" fmla="*/ 181 h 185"/>
                  <a:gd name="T6" fmla="*/ 268 w 874"/>
                  <a:gd name="T7" fmla="*/ 133 h 185"/>
                  <a:gd name="T8" fmla="*/ 499 w 874"/>
                  <a:gd name="T9" fmla="*/ 81 h 185"/>
                  <a:gd name="T10" fmla="*/ 790 w 874"/>
                  <a:gd name="T11" fmla="*/ 18 h 185"/>
                  <a:gd name="T12" fmla="*/ 870 w 874"/>
                  <a:gd name="T13" fmla="*/ 0 h 185"/>
                  <a:gd name="T14" fmla="*/ 874 w 874"/>
                  <a:gd name="T15" fmla="*/ 0 h 185"/>
                  <a:gd name="T16" fmla="*/ 350 w 874"/>
                  <a:gd name="T17" fmla="*/ 108 h 185"/>
                  <a:gd name="T18" fmla="*/ 0 w 874"/>
                  <a:gd name="T19" fmla="*/ 18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4" h="185">
                    <a:moveTo>
                      <a:pt x="0" y="181"/>
                    </a:moveTo>
                    <a:lnTo>
                      <a:pt x="21" y="185"/>
                    </a:lnTo>
                    <a:lnTo>
                      <a:pt x="29" y="181"/>
                    </a:lnTo>
                    <a:lnTo>
                      <a:pt x="268" y="133"/>
                    </a:lnTo>
                    <a:lnTo>
                      <a:pt x="499" y="81"/>
                    </a:lnTo>
                    <a:lnTo>
                      <a:pt x="790" y="18"/>
                    </a:lnTo>
                    <a:lnTo>
                      <a:pt x="870" y="0"/>
                    </a:lnTo>
                    <a:lnTo>
                      <a:pt x="874" y="0"/>
                    </a:lnTo>
                    <a:lnTo>
                      <a:pt x="350" y="108"/>
                    </a:lnTo>
                    <a:lnTo>
                      <a:pt x="0" y="181"/>
                    </a:lnTo>
                    <a:close/>
                  </a:path>
                </a:pathLst>
              </a:custGeom>
              <a:solidFill>
                <a:srgbClr val="FFFFFF"/>
              </a:solidFill>
              <a:ln w="3175">
                <a:solidFill>
                  <a:srgbClr val="000000"/>
                </a:solidFill>
                <a:prstDash val="solid"/>
                <a:round/>
                <a:headEnd/>
                <a:tailEnd/>
              </a:ln>
            </p:spPr>
            <p:txBody>
              <a:bodyPr/>
              <a:lstStyle/>
              <a:p>
                <a:endParaRPr lang="en-AU"/>
              </a:p>
            </p:txBody>
          </p:sp>
          <p:sp>
            <p:nvSpPr>
              <p:cNvPr id="5914" name="Freeform 794"/>
              <p:cNvSpPr>
                <a:spLocks/>
              </p:cNvSpPr>
              <p:nvPr/>
            </p:nvSpPr>
            <p:spPr bwMode="auto">
              <a:xfrm>
                <a:off x="1966" y="691"/>
                <a:ext cx="807" cy="178"/>
              </a:xfrm>
              <a:custGeom>
                <a:avLst/>
                <a:gdLst>
                  <a:gd name="T0" fmla="*/ 900 w 1614"/>
                  <a:gd name="T1" fmla="*/ 12 h 357"/>
                  <a:gd name="T2" fmla="*/ 1095 w 1614"/>
                  <a:gd name="T3" fmla="*/ 33 h 357"/>
                  <a:gd name="T4" fmla="*/ 1095 w 1614"/>
                  <a:gd name="T5" fmla="*/ 37 h 357"/>
                  <a:gd name="T6" fmla="*/ 1095 w 1614"/>
                  <a:gd name="T7" fmla="*/ 56 h 357"/>
                  <a:gd name="T8" fmla="*/ 1092 w 1614"/>
                  <a:gd name="T9" fmla="*/ 69 h 357"/>
                  <a:gd name="T10" fmla="*/ 1078 w 1614"/>
                  <a:gd name="T11" fmla="*/ 77 h 357"/>
                  <a:gd name="T12" fmla="*/ 984 w 1614"/>
                  <a:gd name="T13" fmla="*/ 62 h 357"/>
                  <a:gd name="T14" fmla="*/ 791 w 1614"/>
                  <a:gd name="T15" fmla="*/ 41 h 357"/>
                  <a:gd name="T16" fmla="*/ 791 w 1614"/>
                  <a:gd name="T17" fmla="*/ 41 h 357"/>
                  <a:gd name="T18" fmla="*/ 787 w 1614"/>
                  <a:gd name="T19" fmla="*/ 33 h 357"/>
                  <a:gd name="T20" fmla="*/ 784 w 1614"/>
                  <a:gd name="T21" fmla="*/ 25 h 357"/>
                  <a:gd name="T22" fmla="*/ 784 w 1614"/>
                  <a:gd name="T23" fmla="*/ 14 h 357"/>
                  <a:gd name="T24" fmla="*/ 558 w 1614"/>
                  <a:gd name="T25" fmla="*/ 60 h 357"/>
                  <a:gd name="T26" fmla="*/ 409 w 1614"/>
                  <a:gd name="T27" fmla="*/ 92 h 357"/>
                  <a:gd name="T28" fmla="*/ 409 w 1614"/>
                  <a:gd name="T29" fmla="*/ 92 h 357"/>
                  <a:gd name="T30" fmla="*/ 709 w 1614"/>
                  <a:gd name="T31" fmla="*/ 140 h 357"/>
                  <a:gd name="T32" fmla="*/ 713 w 1614"/>
                  <a:gd name="T33" fmla="*/ 144 h 357"/>
                  <a:gd name="T34" fmla="*/ 713 w 1614"/>
                  <a:gd name="T35" fmla="*/ 165 h 357"/>
                  <a:gd name="T36" fmla="*/ 709 w 1614"/>
                  <a:gd name="T37" fmla="*/ 169 h 357"/>
                  <a:gd name="T38" fmla="*/ 705 w 1614"/>
                  <a:gd name="T39" fmla="*/ 181 h 357"/>
                  <a:gd name="T40" fmla="*/ 680 w 1614"/>
                  <a:gd name="T41" fmla="*/ 185 h 357"/>
                  <a:gd name="T42" fmla="*/ 378 w 1614"/>
                  <a:gd name="T43" fmla="*/ 137 h 357"/>
                  <a:gd name="T44" fmla="*/ 361 w 1614"/>
                  <a:gd name="T45" fmla="*/ 133 h 357"/>
                  <a:gd name="T46" fmla="*/ 353 w 1614"/>
                  <a:gd name="T47" fmla="*/ 125 h 357"/>
                  <a:gd name="T48" fmla="*/ 353 w 1614"/>
                  <a:gd name="T49" fmla="*/ 108 h 357"/>
                  <a:gd name="T50" fmla="*/ 0 w 1614"/>
                  <a:gd name="T51" fmla="*/ 181 h 357"/>
                  <a:gd name="T52" fmla="*/ 110 w 1614"/>
                  <a:gd name="T53" fmla="*/ 204 h 357"/>
                  <a:gd name="T54" fmla="*/ 633 w 1614"/>
                  <a:gd name="T55" fmla="*/ 296 h 357"/>
                  <a:gd name="T56" fmla="*/ 988 w 1614"/>
                  <a:gd name="T57" fmla="*/ 357 h 357"/>
                  <a:gd name="T58" fmla="*/ 1331 w 1614"/>
                  <a:gd name="T59" fmla="*/ 208 h 357"/>
                  <a:gd name="T60" fmla="*/ 1614 w 1614"/>
                  <a:gd name="T61" fmla="*/ 81 h 357"/>
                  <a:gd name="T62" fmla="*/ 1243 w 1614"/>
                  <a:gd name="T63" fmla="*/ 41 h 357"/>
                  <a:gd name="T64" fmla="*/ 1136 w 1614"/>
                  <a:gd name="T65" fmla="*/ 29 h 357"/>
                  <a:gd name="T66" fmla="*/ 1114 w 1614"/>
                  <a:gd name="T67" fmla="*/ 25 h 357"/>
                  <a:gd name="T68" fmla="*/ 1107 w 1614"/>
                  <a:gd name="T69" fmla="*/ 25 h 357"/>
                  <a:gd name="T70" fmla="*/ 1055 w 1614"/>
                  <a:gd name="T71" fmla="*/ 21 h 357"/>
                  <a:gd name="T72" fmla="*/ 852 w 1614"/>
                  <a:gd name="T73" fmla="*/ 0 h 357"/>
                  <a:gd name="T74" fmla="*/ 828 w 1614"/>
                  <a:gd name="T75" fmla="*/ 4 h 357"/>
                  <a:gd name="T76" fmla="*/ 900 w 1614"/>
                  <a:gd name="T77" fmla="*/ 1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4" h="357">
                    <a:moveTo>
                      <a:pt x="900" y="12"/>
                    </a:moveTo>
                    <a:lnTo>
                      <a:pt x="1095" y="33"/>
                    </a:lnTo>
                    <a:lnTo>
                      <a:pt x="1095" y="37"/>
                    </a:lnTo>
                    <a:lnTo>
                      <a:pt x="1095" y="56"/>
                    </a:lnTo>
                    <a:lnTo>
                      <a:pt x="1092" y="69"/>
                    </a:lnTo>
                    <a:lnTo>
                      <a:pt x="1078" y="77"/>
                    </a:lnTo>
                    <a:lnTo>
                      <a:pt x="984" y="62"/>
                    </a:lnTo>
                    <a:lnTo>
                      <a:pt x="791" y="41"/>
                    </a:lnTo>
                    <a:lnTo>
                      <a:pt x="791" y="41"/>
                    </a:lnTo>
                    <a:lnTo>
                      <a:pt x="787" y="33"/>
                    </a:lnTo>
                    <a:lnTo>
                      <a:pt x="784" y="25"/>
                    </a:lnTo>
                    <a:lnTo>
                      <a:pt x="784" y="14"/>
                    </a:lnTo>
                    <a:lnTo>
                      <a:pt x="558" y="60"/>
                    </a:lnTo>
                    <a:lnTo>
                      <a:pt x="409" y="92"/>
                    </a:lnTo>
                    <a:lnTo>
                      <a:pt x="409" y="92"/>
                    </a:lnTo>
                    <a:lnTo>
                      <a:pt x="709" y="140"/>
                    </a:lnTo>
                    <a:lnTo>
                      <a:pt x="713" y="144"/>
                    </a:lnTo>
                    <a:lnTo>
                      <a:pt x="713" y="165"/>
                    </a:lnTo>
                    <a:lnTo>
                      <a:pt x="709" y="169"/>
                    </a:lnTo>
                    <a:lnTo>
                      <a:pt x="705" y="181"/>
                    </a:lnTo>
                    <a:lnTo>
                      <a:pt x="680" y="185"/>
                    </a:lnTo>
                    <a:lnTo>
                      <a:pt x="378" y="137"/>
                    </a:lnTo>
                    <a:lnTo>
                      <a:pt x="361" y="133"/>
                    </a:lnTo>
                    <a:lnTo>
                      <a:pt x="353" y="125"/>
                    </a:lnTo>
                    <a:lnTo>
                      <a:pt x="353" y="108"/>
                    </a:lnTo>
                    <a:lnTo>
                      <a:pt x="0" y="181"/>
                    </a:lnTo>
                    <a:lnTo>
                      <a:pt x="110" y="204"/>
                    </a:lnTo>
                    <a:lnTo>
                      <a:pt x="633" y="296"/>
                    </a:lnTo>
                    <a:lnTo>
                      <a:pt x="988" y="357"/>
                    </a:lnTo>
                    <a:lnTo>
                      <a:pt x="1331" y="208"/>
                    </a:lnTo>
                    <a:lnTo>
                      <a:pt x="1614" y="81"/>
                    </a:lnTo>
                    <a:lnTo>
                      <a:pt x="1243" y="41"/>
                    </a:lnTo>
                    <a:lnTo>
                      <a:pt x="1136" y="29"/>
                    </a:lnTo>
                    <a:lnTo>
                      <a:pt x="1114" y="25"/>
                    </a:lnTo>
                    <a:lnTo>
                      <a:pt x="1107" y="25"/>
                    </a:lnTo>
                    <a:lnTo>
                      <a:pt x="1055" y="21"/>
                    </a:lnTo>
                    <a:lnTo>
                      <a:pt x="852" y="0"/>
                    </a:lnTo>
                    <a:lnTo>
                      <a:pt x="828" y="4"/>
                    </a:lnTo>
                    <a:lnTo>
                      <a:pt x="900" y="12"/>
                    </a:lnTo>
                    <a:close/>
                  </a:path>
                </a:pathLst>
              </a:custGeom>
              <a:solidFill>
                <a:srgbClr val="595959"/>
              </a:solidFill>
              <a:ln w="3175">
                <a:solidFill>
                  <a:srgbClr val="000000"/>
                </a:solidFill>
                <a:prstDash val="solid"/>
                <a:round/>
                <a:headEnd/>
                <a:tailEnd/>
              </a:ln>
            </p:spPr>
            <p:txBody>
              <a:bodyPr/>
              <a:lstStyle/>
              <a:p>
                <a:endParaRPr lang="en-AU"/>
              </a:p>
            </p:txBody>
          </p:sp>
          <p:sp>
            <p:nvSpPr>
              <p:cNvPr id="5915" name="Freeform 795"/>
              <p:cNvSpPr>
                <a:spLocks/>
              </p:cNvSpPr>
              <p:nvPr/>
            </p:nvSpPr>
            <p:spPr bwMode="auto">
              <a:xfrm>
                <a:off x="2366" y="694"/>
                <a:ext cx="142" cy="17"/>
              </a:xfrm>
              <a:custGeom>
                <a:avLst/>
                <a:gdLst>
                  <a:gd name="T0" fmla="*/ 0 w 283"/>
                  <a:gd name="T1" fmla="*/ 4 h 33"/>
                  <a:gd name="T2" fmla="*/ 270 w 283"/>
                  <a:gd name="T3" fmla="*/ 33 h 33"/>
                  <a:gd name="T4" fmla="*/ 283 w 283"/>
                  <a:gd name="T5" fmla="*/ 29 h 33"/>
                  <a:gd name="T6" fmla="*/ 15 w 283"/>
                  <a:gd name="T7" fmla="*/ 0 h 33"/>
                  <a:gd name="T8" fmla="*/ 0 w 283"/>
                  <a:gd name="T9" fmla="*/ 4 h 33"/>
                </a:gdLst>
                <a:ahLst/>
                <a:cxnLst>
                  <a:cxn ang="0">
                    <a:pos x="T0" y="T1"/>
                  </a:cxn>
                  <a:cxn ang="0">
                    <a:pos x="T2" y="T3"/>
                  </a:cxn>
                  <a:cxn ang="0">
                    <a:pos x="T4" y="T5"/>
                  </a:cxn>
                  <a:cxn ang="0">
                    <a:pos x="T6" y="T7"/>
                  </a:cxn>
                  <a:cxn ang="0">
                    <a:pos x="T8" y="T9"/>
                  </a:cxn>
                </a:cxnLst>
                <a:rect l="0" t="0" r="r" b="b"/>
                <a:pathLst>
                  <a:path w="283" h="33">
                    <a:moveTo>
                      <a:pt x="0" y="4"/>
                    </a:moveTo>
                    <a:lnTo>
                      <a:pt x="270" y="33"/>
                    </a:lnTo>
                    <a:lnTo>
                      <a:pt x="283" y="29"/>
                    </a:lnTo>
                    <a:lnTo>
                      <a:pt x="15" y="0"/>
                    </a:lnTo>
                    <a:lnTo>
                      <a:pt x="0" y="4"/>
                    </a:lnTo>
                    <a:close/>
                  </a:path>
                </a:pathLst>
              </a:custGeom>
              <a:solidFill>
                <a:srgbClr val="ABABAB"/>
              </a:solidFill>
              <a:ln w="3175">
                <a:solidFill>
                  <a:srgbClr val="000000"/>
                </a:solidFill>
                <a:prstDash val="solid"/>
                <a:round/>
                <a:headEnd/>
                <a:tailEnd/>
              </a:ln>
            </p:spPr>
            <p:txBody>
              <a:bodyPr/>
              <a:lstStyle/>
              <a:p>
                <a:endParaRPr lang="en-AU"/>
              </a:p>
            </p:txBody>
          </p:sp>
          <p:sp>
            <p:nvSpPr>
              <p:cNvPr id="5916" name="Freeform 796"/>
              <p:cNvSpPr>
                <a:spLocks/>
              </p:cNvSpPr>
              <p:nvPr/>
            </p:nvSpPr>
            <p:spPr bwMode="auto">
              <a:xfrm>
                <a:off x="2360" y="697"/>
                <a:ext cx="139" cy="23"/>
              </a:xfrm>
              <a:custGeom>
                <a:avLst/>
                <a:gdLst>
                  <a:gd name="T0" fmla="*/ 0 w 280"/>
                  <a:gd name="T1" fmla="*/ 7 h 46"/>
                  <a:gd name="T2" fmla="*/ 0 w 280"/>
                  <a:gd name="T3" fmla="*/ 11 h 46"/>
                  <a:gd name="T4" fmla="*/ 0 w 280"/>
                  <a:gd name="T5" fmla="*/ 11 h 46"/>
                  <a:gd name="T6" fmla="*/ 280 w 280"/>
                  <a:gd name="T7" fmla="*/ 46 h 46"/>
                  <a:gd name="T8" fmla="*/ 280 w 280"/>
                  <a:gd name="T9" fmla="*/ 30 h 46"/>
                  <a:gd name="T10" fmla="*/ 14 w 280"/>
                  <a:gd name="T11" fmla="*/ 0 h 46"/>
                  <a:gd name="T12" fmla="*/ 4 w 280"/>
                  <a:gd name="T13" fmla="*/ 0 h 46"/>
                  <a:gd name="T14" fmla="*/ 0 w 280"/>
                  <a:gd name="T15" fmla="*/ 0 h 46"/>
                  <a:gd name="T16" fmla="*/ 0 w 280"/>
                  <a:gd name="T17"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46">
                    <a:moveTo>
                      <a:pt x="0" y="7"/>
                    </a:moveTo>
                    <a:lnTo>
                      <a:pt x="0" y="11"/>
                    </a:lnTo>
                    <a:lnTo>
                      <a:pt x="0" y="11"/>
                    </a:lnTo>
                    <a:lnTo>
                      <a:pt x="280" y="46"/>
                    </a:lnTo>
                    <a:lnTo>
                      <a:pt x="280" y="30"/>
                    </a:lnTo>
                    <a:lnTo>
                      <a:pt x="14" y="0"/>
                    </a:lnTo>
                    <a:lnTo>
                      <a:pt x="4" y="0"/>
                    </a:lnTo>
                    <a:lnTo>
                      <a:pt x="0" y="0"/>
                    </a:lnTo>
                    <a:lnTo>
                      <a:pt x="0" y="7"/>
                    </a:lnTo>
                    <a:close/>
                  </a:path>
                </a:pathLst>
              </a:custGeom>
              <a:solidFill>
                <a:srgbClr val="838383"/>
              </a:solidFill>
              <a:ln w="3175">
                <a:solidFill>
                  <a:srgbClr val="000000"/>
                </a:solidFill>
                <a:prstDash val="solid"/>
                <a:round/>
                <a:headEnd/>
                <a:tailEnd/>
              </a:ln>
            </p:spPr>
            <p:txBody>
              <a:bodyPr/>
              <a:lstStyle/>
              <a:p>
                <a:endParaRPr lang="en-AU"/>
              </a:p>
            </p:txBody>
          </p:sp>
          <p:sp>
            <p:nvSpPr>
              <p:cNvPr id="5917" name="Freeform 797"/>
              <p:cNvSpPr>
                <a:spLocks/>
              </p:cNvSpPr>
              <p:nvPr/>
            </p:nvSpPr>
            <p:spPr bwMode="auto">
              <a:xfrm>
                <a:off x="1880" y="699"/>
                <a:ext cx="584" cy="354"/>
              </a:xfrm>
              <a:custGeom>
                <a:avLst/>
                <a:gdLst>
                  <a:gd name="T0" fmla="*/ 0 w 1169"/>
                  <a:gd name="T1" fmla="*/ 0 h 706"/>
                  <a:gd name="T2" fmla="*/ 0 w 1169"/>
                  <a:gd name="T3" fmla="*/ 435 h 706"/>
                  <a:gd name="T4" fmla="*/ 1018 w 1169"/>
                  <a:gd name="T5" fmla="*/ 706 h 706"/>
                  <a:gd name="T6" fmla="*/ 1169 w 1169"/>
                  <a:gd name="T7" fmla="*/ 614 h 706"/>
                  <a:gd name="T8" fmla="*/ 1169 w 1169"/>
                  <a:gd name="T9" fmla="*/ 614 h 706"/>
                  <a:gd name="T10" fmla="*/ 1089 w 1169"/>
                  <a:gd name="T11" fmla="*/ 662 h 706"/>
                  <a:gd name="T12" fmla="*/ 878 w 1169"/>
                  <a:gd name="T13" fmla="*/ 606 h 706"/>
                  <a:gd name="T14" fmla="*/ 813 w 1169"/>
                  <a:gd name="T15" fmla="*/ 639 h 706"/>
                  <a:gd name="T16" fmla="*/ 683 w 1169"/>
                  <a:gd name="T17" fmla="*/ 606 h 706"/>
                  <a:gd name="T18" fmla="*/ 683 w 1169"/>
                  <a:gd name="T19" fmla="*/ 574 h 706"/>
                  <a:gd name="T20" fmla="*/ 706 w 1169"/>
                  <a:gd name="T21" fmla="*/ 562 h 706"/>
                  <a:gd name="T22" fmla="*/ 199 w 1169"/>
                  <a:gd name="T23" fmla="*/ 435 h 706"/>
                  <a:gd name="T24" fmla="*/ 199 w 1169"/>
                  <a:gd name="T25" fmla="*/ 339 h 706"/>
                  <a:gd name="T26" fmla="*/ 132 w 1169"/>
                  <a:gd name="T27" fmla="*/ 326 h 706"/>
                  <a:gd name="T28" fmla="*/ 132 w 1169"/>
                  <a:gd name="T29" fmla="*/ 159 h 706"/>
                  <a:gd name="T30" fmla="*/ 878 w 1169"/>
                  <a:gd name="T31" fmla="*/ 0 h 706"/>
                  <a:gd name="T32" fmla="*/ 0 w 1169"/>
                  <a:gd name="T33"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9" h="706">
                    <a:moveTo>
                      <a:pt x="0" y="0"/>
                    </a:moveTo>
                    <a:lnTo>
                      <a:pt x="0" y="435"/>
                    </a:lnTo>
                    <a:lnTo>
                      <a:pt x="1018" y="706"/>
                    </a:lnTo>
                    <a:lnTo>
                      <a:pt x="1169" y="614"/>
                    </a:lnTo>
                    <a:lnTo>
                      <a:pt x="1169" y="614"/>
                    </a:lnTo>
                    <a:lnTo>
                      <a:pt x="1089" y="662"/>
                    </a:lnTo>
                    <a:lnTo>
                      <a:pt x="878" y="606"/>
                    </a:lnTo>
                    <a:lnTo>
                      <a:pt x="813" y="639"/>
                    </a:lnTo>
                    <a:lnTo>
                      <a:pt x="683" y="606"/>
                    </a:lnTo>
                    <a:lnTo>
                      <a:pt x="683" y="574"/>
                    </a:lnTo>
                    <a:lnTo>
                      <a:pt x="706" y="562"/>
                    </a:lnTo>
                    <a:lnTo>
                      <a:pt x="199" y="435"/>
                    </a:lnTo>
                    <a:lnTo>
                      <a:pt x="199" y="339"/>
                    </a:lnTo>
                    <a:lnTo>
                      <a:pt x="132" y="326"/>
                    </a:lnTo>
                    <a:lnTo>
                      <a:pt x="132" y="159"/>
                    </a:lnTo>
                    <a:lnTo>
                      <a:pt x="878" y="0"/>
                    </a:lnTo>
                    <a:lnTo>
                      <a:pt x="0" y="0"/>
                    </a:lnTo>
                    <a:close/>
                  </a:path>
                </a:pathLst>
              </a:custGeom>
              <a:solidFill>
                <a:srgbClr val="114FFB"/>
              </a:solidFill>
              <a:ln w="3175">
                <a:solidFill>
                  <a:srgbClr val="000000"/>
                </a:solidFill>
                <a:prstDash val="solid"/>
                <a:round/>
                <a:headEnd/>
                <a:tailEnd/>
              </a:ln>
            </p:spPr>
            <p:txBody>
              <a:bodyPr/>
              <a:lstStyle/>
              <a:p>
                <a:endParaRPr lang="en-AU"/>
              </a:p>
            </p:txBody>
          </p:sp>
          <p:sp>
            <p:nvSpPr>
              <p:cNvPr id="5918" name="Freeform 798"/>
              <p:cNvSpPr>
                <a:spLocks/>
              </p:cNvSpPr>
              <p:nvPr/>
            </p:nvSpPr>
            <p:spPr bwMode="auto">
              <a:xfrm>
                <a:off x="2545" y="699"/>
                <a:ext cx="327" cy="148"/>
              </a:xfrm>
              <a:custGeom>
                <a:avLst/>
                <a:gdLst>
                  <a:gd name="T0" fmla="*/ 486 w 655"/>
                  <a:gd name="T1" fmla="*/ 48 h 295"/>
                  <a:gd name="T2" fmla="*/ 486 w 655"/>
                  <a:gd name="T3" fmla="*/ 192 h 295"/>
                  <a:gd name="T4" fmla="*/ 400 w 655"/>
                  <a:gd name="T5" fmla="*/ 240 h 295"/>
                  <a:gd name="T6" fmla="*/ 400 w 655"/>
                  <a:gd name="T7" fmla="*/ 278 h 295"/>
                  <a:gd name="T8" fmla="*/ 368 w 655"/>
                  <a:gd name="T9" fmla="*/ 295 h 295"/>
                  <a:gd name="T10" fmla="*/ 368 w 655"/>
                  <a:gd name="T11" fmla="*/ 295 h 295"/>
                  <a:gd name="T12" fmla="*/ 655 w 655"/>
                  <a:gd name="T13" fmla="*/ 130 h 295"/>
                  <a:gd name="T14" fmla="*/ 655 w 655"/>
                  <a:gd name="T15" fmla="*/ 0 h 295"/>
                  <a:gd name="T16" fmla="*/ 0 w 655"/>
                  <a:gd name="T17" fmla="*/ 0 h 295"/>
                  <a:gd name="T18" fmla="*/ 486 w 655"/>
                  <a:gd name="T19" fmla="*/ 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5" h="295">
                    <a:moveTo>
                      <a:pt x="486" y="48"/>
                    </a:moveTo>
                    <a:lnTo>
                      <a:pt x="486" y="192"/>
                    </a:lnTo>
                    <a:lnTo>
                      <a:pt x="400" y="240"/>
                    </a:lnTo>
                    <a:lnTo>
                      <a:pt x="400" y="278"/>
                    </a:lnTo>
                    <a:lnTo>
                      <a:pt x="368" y="295"/>
                    </a:lnTo>
                    <a:lnTo>
                      <a:pt x="368" y="295"/>
                    </a:lnTo>
                    <a:lnTo>
                      <a:pt x="655" y="130"/>
                    </a:lnTo>
                    <a:lnTo>
                      <a:pt x="655" y="0"/>
                    </a:lnTo>
                    <a:lnTo>
                      <a:pt x="0" y="0"/>
                    </a:lnTo>
                    <a:lnTo>
                      <a:pt x="486" y="48"/>
                    </a:lnTo>
                    <a:close/>
                  </a:path>
                </a:pathLst>
              </a:custGeom>
              <a:solidFill>
                <a:srgbClr val="114FFB"/>
              </a:solidFill>
              <a:ln w="3175">
                <a:solidFill>
                  <a:srgbClr val="000000"/>
                </a:solidFill>
                <a:prstDash val="solid"/>
                <a:round/>
                <a:headEnd/>
                <a:tailEnd/>
              </a:ln>
            </p:spPr>
            <p:txBody>
              <a:bodyPr/>
              <a:lstStyle/>
              <a:p>
                <a:endParaRPr lang="en-AU"/>
              </a:p>
            </p:txBody>
          </p:sp>
          <p:sp>
            <p:nvSpPr>
              <p:cNvPr id="5919" name="Freeform 799"/>
              <p:cNvSpPr>
                <a:spLocks/>
              </p:cNvSpPr>
              <p:nvPr/>
            </p:nvSpPr>
            <p:spPr bwMode="auto">
              <a:xfrm>
                <a:off x="2362" y="705"/>
                <a:ext cx="141" cy="20"/>
              </a:xfrm>
              <a:custGeom>
                <a:avLst/>
                <a:gdLst>
                  <a:gd name="T0" fmla="*/ 0 w 283"/>
                  <a:gd name="T1" fmla="*/ 8 h 40"/>
                  <a:gd name="T2" fmla="*/ 283 w 283"/>
                  <a:gd name="T3" fmla="*/ 40 h 40"/>
                  <a:gd name="T4" fmla="*/ 280 w 283"/>
                  <a:gd name="T5" fmla="*/ 37 h 40"/>
                  <a:gd name="T6" fmla="*/ 10 w 283"/>
                  <a:gd name="T7" fmla="*/ 4 h 40"/>
                  <a:gd name="T8" fmla="*/ 4 w 283"/>
                  <a:gd name="T9" fmla="*/ 0 h 40"/>
                  <a:gd name="T10" fmla="*/ 0 w 283"/>
                  <a:gd name="T11" fmla="*/ 0 h 40"/>
                  <a:gd name="T12" fmla="*/ 0 w 283"/>
                  <a:gd name="T13" fmla="*/ 8 h 40"/>
                </a:gdLst>
                <a:ahLst/>
                <a:cxnLst>
                  <a:cxn ang="0">
                    <a:pos x="T0" y="T1"/>
                  </a:cxn>
                  <a:cxn ang="0">
                    <a:pos x="T2" y="T3"/>
                  </a:cxn>
                  <a:cxn ang="0">
                    <a:pos x="T4" y="T5"/>
                  </a:cxn>
                  <a:cxn ang="0">
                    <a:pos x="T6" y="T7"/>
                  </a:cxn>
                  <a:cxn ang="0">
                    <a:pos x="T8" y="T9"/>
                  </a:cxn>
                  <a:cxn ang="0">
                    <a:pos x="T10" y="T11"/>
                  </a:cxn>
                  <a:cxn ang="0">
                    <a:pos x="T12" y="T13"/>
                  </a:cxn>
                </a:cxnLst>
                <a:rect l="0" t="0" r="r" b="b"/>
                <a:pathLst>
                  <a:path w="283" h="40">
                    <a:moveTo>
                      <a:pt x="0" y="8"/>
                    </a:moveTo>
                    <a:lnTo>
                      <a:pt x="283" y="40"/>
                    </a:lnTo>
                    <a:lnTo>
                      <a:pt x="280" y="37"/>
                    </a:lnTo>
                    <a:lnTo>
                      <a:pt x="10" y="4"/>
                    </a:lnTo>
                    <a:lnTo>
                      <a:pt x="4" y="0"/>
                    </a:lnTo>
                    <a:lnTo>
                      <a:pt x="0" y="0"/>
                    </a:lnTo>
                    <a:lnTo>
                      <a:pt x="0" y="8"/>
                    </a:lnTo>
                    <a:close/>
                  </a:path>
                </a:pathLst>
              </a:custGeom>
              <a:solidFill>
                <a:srgbClr val="595959"/>
              </a:solidFill>
              <a:ln w="3175">
                <a:solidFill>
                  <a:srgbClr val="000000"/>
                </a:solidFill>
                <a:prstDash val="solid"/>
                <a:round/>
                <a:headEnd/>
                <a:tailEnd/>
              </a:ln>
            </p:spPr>
            <p:txBody>
              <a:bodyPr/>
              <a:lstStyle/>
              <a:p>
                <a:endParaRPr lang="en-AU"/>
              </a:p>
            </p:txBody>
          </p:sp>
          <p:sp>
            <p:nvSpPr>
              <p:cNvPr id="5920" name="Freeform 800"/>
              <p:cNvSpPr>
                <a:spLocks/>
              </p:cNvSpPr>
              <p:nvPr/>
            </p:nvSpPr>
            <p:spPr bwMode="auto">
              <a:xfrm>
                <a:off x="2501" y="711"/>
                <a:ext cx="11" cy="14"/>
              </a:xfrm>
              <a:custGeom>
                <a:avLst/>
                <a:gdLst>
                  <a:gd name="T0" fmla="*/ 0 w 21"/>
                  <a:gd name="T1" fmla="*/ 3 h 28"/>
                  <a:gd name="T2" fmla="*/ 3 w 21"/>
                  <a:gd name="T3" fmla="*/ 21 h 28"/>
                  <a:gd name="T4" fmla="*/ 7 w 21"/>
                  <a:gd name="T5" fmla="*/ 28 h 28"/>
                  <a:gd name="T6" fmla="*/ 7 w 21"/>
                  <a:gd name="T7" fmla="*/ 28 h 28"/>
                  <a:gd name="T8" fmla="*/ 13 w 21"/>
                  <a:gd name="T9" fmla="*/ 28 h 28"/>
                  <a:gd name="T10" fmla="*/ 17 w 21"/>
                  <a:gd name="T11" fmla="*/ 28 h 28"/>
                  <a:gd name="T12" fmla="*/ 17 w 21"/>
                  <a:gd name="T13" fmla="*/ 28 h 28"/>
                  <a:gd name="T14" fmla="*/ 21 w 21"/>
                  <a:gd name="T15" fmla="*/ 19 h 28"/>
                  <a:gd name="T16" fmla="*/ 21 w 21"/>
                  <a:gd name="T17" fmla="*/ 0 h 28"/>
                  <a:gd name="T18" fmla="*/ 3 w 21"/>
                  <a:gd name="T19" fmla="*/ 3 h 28"/>
                  <a:gd name="T20" fmla="*/ 0 w 21"/>
                  <a:gd name="T2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8">
                    <a:moveTo>
                      <a:pt x="0" y="3"/>
                    </a:moveTo>
                    <a:lnTo>
                      <a:pt x="3" y="21"/>
                    </a:lnTo>
                    <a:lnTo>
                      <a:pt x="7" y="28"/>
                    </a:lnTo>
                    <a:lnTo>
                      <a:pt x="7" y="28"/>
                    </a:lnTo>
                    <a:lnTo>
                      <a:pt x="13" y="28"/>
                    </a:lnTo>
                    <a:lnTo>
                      <a:pt x="17" y="28"/>
                    </a:lnTo>
                    <a:lnTo>
                      <a:pt x="17" y="28"/>
                    </a:lnTo>
                    <a:lnTo>
                      <a:pt x="21" y="19"/>
                    </a:lnTo>
                    <a:lnTo>
                      <a:pt x="21" y="0"/>
                    </a:lnTo>
                    <a:lnTo>
                      <a:pt x="3" y="3"/>
                    </a:lnTo>
                    <a:lnTo>
                      <a:pt x="0" y="3"/>
                    </a:lnTo>
                    <a:close/>
                  </a:path>
                </a:pathLst>
              </a:custGeom>
              <a:solidFill>
                <a:srgbClr val="FFFFFF"/>
              </a:solidFill>
              <a:ln w="3175">
                <a:solidFill>
                  <a:srgbClr val="000000"/>
                </a:solidFill>
                <a:prstDash val="solid"/>
                <a:round/>
                <a:headEnd/>
                <a:tailEnd/>
              </a:ln>
            </p:spPr>
            <p:txBody>
              <a:bodyPr/>
              <a:lstStyle/>
              <a:p>
                <a:endParaRPr lang="en-AU"/>
              </a:p>
            </p:txBody>
          </p:sp>
          <p:sp>
            <p:nvSpPr>
              <p:cNvPr id="5921" name="Freeform 801"/>
              <p:cNvSpPr>
                <a:spLocks/>
              </p:cNvSpPr>
              <p:nvPr/>
            </p:nvSpPr>
            <p:spPr bwMode="auto">
              <a:xfrm>
                <a:off x="2575" y="717"/>
                <a:ext cx="124" cy="34"/>
              </a:xfrm>
              <a:custGeom>
                <a:avLst/>
                <a:gdLst>
                  <a:gd name="T0" fmla="*/ 0 w 248"/>
                  <a:gd name="T1" fmla="*/ 10 h 69"/>
                  <a:gd name="T2" fmla="*/ 0 w 248"/>
                  <a:gd name="T3" fmla="*/ 10 h 69"/>
                  <a:gd name="T4" fmla="*/ 0 w 248"/>
                  <a:gd name="T5" fmla="*/ 29 h 69"/>
                  <a:gd name="T6" fmla="*/ 2 w 248"/>
                  <a:gd name="T7" fmla="*/ 37 h 69"/>
                  <a:gd name="T8" fmla="*/ 2 w 248"/>
                  <a:gd name="T9" fmla="*/ 40 h 69"/>
                  <a:gd name="T10" fmla="*/ 9 w 248"/>
                  <a:gd name="T11" fmla="*/ 40 h 69"/>
                  <a:gd name="T12" fmla="*/ 239 w 248"/>
                  <a:gd name="T13" fmla="*/ 69 h 69"/>
                  <a:gd name="T14" fmla="*/ 248 w 248"/>
                  <a:gd name="T15" fmla="*/ 65 h 69"/>
                  <a:gd name="T16" fmla="*/ 248 w 248"/>
                  <a:gd name="T17" fmla="*/ 52 h 69"/>
                  <a:gd name="T18" fmla="*/ 248 w 248"/>
                  <a:gd name="T19" fmla="*/ 44 h 69"/>
                  <a:gd name="T20" fmla="*/ 248 w 248"/>
                  <a:gd name="T21" fmla="*/ 25 h 69"/>
                  <a:gd name="T22" fmla="*/ 245 w 248"/>
                  <a:gd name="T23" fmla="*/ 25 h 69"/>
                  <a:gd name="T24" fmla="*/ 32 w 248"/>
                  <a:gd name="T25" fmla="*/ 0 h 69"/>
                  <a:gd name="T26" fmla="*/ 21 w 248"/>
                  <a:gd name="T27" fmla="*/ 0 h 69"/>
                  <a:gd name="T28" fmla="*/ 0 w 248"/>
                  <a:gd name="T29"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69">
                    <a:moveTo>
                      <a:pt x="0" y="10"/>
                    </a:moveTo>
                    <a:lnTo>
                      <a:pt x="0" y="10"/>
                    </a:lnTo>
                    <a:lnTo>
                      <a:pt x="0" y="29"/>
                    </a:lnTo>
                    <a:lnTo>
                      <a:pt x="2" y="37"/>
                    </a:lnTo>
                    <a:lnTo>
                      <a:pt x="2" y="40"/>
                    </a:lnTo>
                    <a:lnTo>
                      <a:pt x="9" y="40"/>
                    </a:lnTo>
                    <a:lnTo>
                      <a:pt x="239" y="69"/>
                    </a:lnTo>
                    <a:lnTo>
                      <a:pt x="248" y="65"/>
                    </a:lnTo>
                    <a:lnTo>
                      <a:pt x="248" y="52"/>
                    </a:lnTo>
                    <a:lnTo>
                      <a:pt x="248" y="44"/>
                    </a:lnTo>
                    <a:lnTo>
                      <a:pt x="248" y="25"/>
                    </a:lnTo>
                    <a:lnTo>
                      <a:pt x="245" y="25"/>
                    </a:lnTo>
                    <a:lnTo>
                      <a:pt x="32" y="0"/>
                    </a:lnTo>
                    <a:lnTo>
                      <a:pt x="21" y="0"/>
                    </a:lnTo>
                    <a:lnTo>
                      <a:pt x="0" y="10"/>
                    </a:lnTo>
                    <a:close/>
                  </a:path>
                </a:pathLst>
              </a:custGeom>
              <a:solidFill>
                <a:srgbClr val="000000"/>
              </a:solidFill>
              <a:ln w="3175">
                <a:solidFill>
                  <a:srgbClr val="000000"/>
                </a:solidFill>
                <a:prstDash val="solid"/>
                <a:round/>
                <a:headEnd/>
                <a:tailEnd/>
              </a:ln>
            </p:spPr>
            <p:txBody>
              <a:bodyPr/>
              <a:lstStyle/>
              <a:p>
                <a:endParaRPr lang="en-AU"/>
              </a:p>
            </p:txBody>
          </p:sp>
          <p:sp>
            <p:nvSpPr>
              <p:cNvPr id="5922" name="Freeform 802"/>
              <p:cNvSpPr>
                <a:spLocks/>
              </p:cNvSpPr>
              <p:nvPr/>
            </p:nvSpPr>
            <p:spPr bwMode="auto">
              <a:xfrm>
                <a:off x="2580" y="718"/>
                <a:ext cx="115" cy="15"/>
              </a:xfrm>
              <a:custGeom>
                <a:avLst/>
                <a:gdLst>
                  <a:gd name="T0" fmla="*/ 0 w 232"/>
                  <a:gd name="T1" fmla="*/ 4 h 29"/>
                  <a:gd name="T2" fmla="*/ 218 w 232"/>
                  <a:gd name="T3" fmla="*/ 29 h 29"/>
                  <a:gd name="T4" fmla="*/ 232 w 232"/>
                  <a:gd name="T5" fmla="*/ 25 h 29"/>
                  <a:gd name="T6" fmla="*/ 63 w 232"/>
                  <a:gd name="T7" fmla="*/ 4 h 29"/>
                  <a:gd name="T8" fmla="*/ 19 w 232"/>
                  <a:gd name="T9" fmla="*/ 0 h 29"/>
                  <a:gd name="T10" fmla="*/ 12 w 232"/>
                  <a:gd name="T11" fmla="*/ 0 h 29"/>
                  <a:gd name="T12" fmla="*/ 0 w 232"/>
                  <a:gd name="T13" fmla="*/ 4 h 29"/>
                </a:gdLst>
                <a:ahLst/>
                <a:cxnLst>
                  <a:cxn ang="0">
                    <a:pos x="T0" y="T1"/>
                  </a:cxn>
                  <a:cxn ang="0">
                    <a:pos x="T2" y="T3"/>
                  </a:cxn>
                  <a:cxn ang="0">
                    <a:pos x="T4" y="T5"/>
                  </a:cxn>
                  <a:cxn ang="0">
                    <a:pos x="T6" y="T7"/>
                  </a:cxn>
                  <a:cxn ang="0">
                    <a:pos x="T8" y="T9"/>
                  </a:cxn>
                  <a:cxn ang="0">
                    <a:pos x="T10" y="T11"/>
                  </a:cxn>
                  <a:cxn ang="0">
                    <a:pos x="T12" y="T13"/>
                  </a:cxn>
                </a:cxnLst>
                <a:rect l="0" t="0" r="r" b="b"/>
                <a:pathLst>
                  <a:path w="232" h="29">
                    <a:moveTo>
                      <a:pt x="0" y="4"/>
                    </a:moveTo>
                    <a:lnTo>
                      <a:pt x="218" y="29"/>
                    </a:lnTo>
                    <a:lnTo>
                      <a:pt x="232" y="25"/>
                    </a:lnTo>
                    <a:lnTo>
                      <a:pt x="63" y="4"/>
                    </a:lnTo>
                    <a:lnTo>
                      <a:pt x="19" y="0"/>
                    </a:lnTo>
                    <a:lnTo>
                      <a:pt x="12" y="0"/>
                    </a:lnTo>
                    <a:lnTo>
                      <a:pt x="0" y="4"/>
                    </a:lnTo>
                    <a:close/>
                  </a:path>
                </a:pathLst>
              </a:custGeom>
              <a:solidFill>
                <a:srgbClr val="ABABAB"/>
              </a:solidFill>
              <a:ln w="3175">
                <a:solidFill>
                  <a:srgbClr val="000000"/>
                </a:solidFill>
                <a:prstDash val="solid"/>
                <a:round/>
                <a:headEnd/>
                <a:tailEnd/>
              </a:ln>
            </p:spPr>
            <p:txBody>
              <a:bodyPr/>
              <a:lstStyle/>
              <a:p>
                <a:endParaRPr lang="en-AU"/>
              </a:p>
            </p:txBody>
          </p:sp>
          <p:sp>
            <p:nvSpPr>
              <p:cNvPr id="5923" name="Freeform 803"/>
              <p:cNvSpPr>
                <a:spLocks/>
              </p:cNvSpPr>
              <p:nvPr/>
            </p:nvSpPr>
            <p:spPr bwMode="auto">
              <a:xfrm>
                <a:off x="2575" y="721"/>
                <a:ext cx="114" cy="21"/>
              </a:xfrm>
              <a:custGeom>
                <a:avLst/>
                <a:gdLst>
                  <a:gd name="T0" fmla="*/ 0 w 227"/>
                  <a:gd name="T1" fmla="*/ 15 h 42"/>
                  <a:gd name="T2" fmla="*/ 227 w 227"/>
                  <a:gd name="T3" fmla="*/ 42 h 42"/>
                  <a:gd name="T4" fmla="*/ 224 w 227"/>
                  <a:gd name="T5" fmla="*/ 30 h 42"/>
                  <a:gd name="T6" fmla="*/ 2 w 227"/>
                  <a:gd name="T7" fmla="*/ 0 h 42"/>
                  <a:gd name="T8" fmla="*/ 0 w 227"/>
                  <a:gd name="T9" fmla="*/ 4 h 42"/>
                  <a:gd name="T10" fmla="*/ 0 w 227"/>
                  <a:gd name="T11" fmla="*/ 15 h 42"/>
                </a:gdLst>
                <a:ahLst/>
                <a:cxnLst>
                  <a:cxn ang="0">
                    <a:pos x="T0" y="T1"/>
                  </a:cxn>
                  <a:cxn ang="0">
                    <a:pos x="T2" y="T3"/>
                  </a:cxn>
                  <a:cxn ang="0">
                    <a:pos x="T4" y="T5"/>
                  </a:cxn>
                  <a:cxn ang="0">
                    <a:pos x="T6" y="T7"/>
                  </a:cxn>
                  <a:cxn ang="0">
                    <a:pos x="T8" y="T9"/>
                  </a:cxn>
                  <a:cxn ang="0">
                    <a:pos x="T10" y="T11"/>
                  </a:cxn>
                </a:cxnLst>
                <a:rect l="0" t="0" r="r" b="b"/>
                <a:pathLst>
                  <a:path w="227" h="42">
                    <a:moveTo>
                      <a:pt x="0" y="15"/>
                    </a:moveTo>
                    <a:lnTo>
                      <a:pt x="227" y="42"/>
                    </a:lnTo>
                    <a:lnTo>
                      <a:pt x="224" y="30"/>
                    </a:lnTo>
                    <a:lnTo>
                      <a:pt x="2" y="0"/>
                    </a:lnTo>
                    <a:lnTo>
                      <a:pt x="0" y="4"/>
                    </a:lnTo>
                    <a:lnTo>
                      <a:pt x="0" y="15"/>
                    </a:lnTo>
                    <a:close/>
                  </a:path>
                </a:pathLst>
              </a:custGeom>
              <a:solidFill>
                <a:srgbClr val="838383"/>
              </a:solidFill>
              <a:ln w="3175">
                <a:solidFill>
                  <a:srgbClr val="000000"/>
                </a:solidFill>
                <a:prstDash val="solid"/>
                <a:round/>
                <a:headEnd/>
                <a:tailEnd/>
              </a:ln>
            </p:spPr>
            <p:txBody>
              <a:bodyPr/>
              <a:lstStyle/>
              <a:p>
                <a:endParaRPr lang="en-AU"/>
              </a:p>
            </p:txBody>
          </p:sp>
          <p:sp>
            <p:nvSpPr>
              <p:cNvPr id="5924" name="Freeform 804"/>
              <p:cNvSpPr>
                <a:spLocks/>
              </p:cNvSpPr>
              <p:nvPr/>
            </p:nvSpPr>
            <p:spPr bwMode="auto">
              <a:xfrm>
                <a:off x="2462" y="727"/>
                <a:ext cx="324" cy="248"/>
              </a:xfrm>
              <a:custGeom>
                <a:avLst/>
                <a:gdLst>
                  <a:gd name="T0" fmla="*/ 0 w 648"/>
                  <a:gd name="T1" fmla="*/ 284 h 496"/>
                  <a:gd name="T2" fmla="*/ 0 w 648"/>
                  <a:gd name="T3" fmla="*/ 288 h 496"/>
                  <a:gd name="T4" fmla="*/ 0 w 648"/>
                  <a:gd name="T5" fmla="*/ 496 h 496"/>
                  <a:gd name="T6" fmla="*/ 0 w 648"/>
                  <a:gd name="T7" fmla="*/ 496 h 496"/>
                  <a:gd name="T8" fmla="*/ 38 w 648"/>
                  <a:gd name="T9" fmla="*/ 476 h 496"/>
                  <a:gd name="T10" fmla="*/ 409 w 648"/>
                  <a:gd name="T11" fmla="*/ 267 h 496"/>
                  <a:gd name="T12" fmla="*/ 648 w 648"/>
                  <a:gd name="T13" fmla="*/ 135 h 496"/>
                  <a:gd name="T14" fmla="*/ 648 w 648"/>
                  <a:gd name="T15" fmla="*/ 4 h 496"/>
                  <a:gd name="T16" fmla="*/ 648 w 648"/>
                  <a:gd name="T17" fmla="*/ 0 h 496"/>
                  <a:gd name="T18" fmla="*/ 140 w 648"/>
                  <a:gd name="T19" fmla="*/ 227 h 496"/>
                  <a:gd name="T20" fmla="*/ 0 w 648"/>
                  <a:gd name="T21" fmla="*/ 28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496">
                    <a:moveTo>
                      <a:pt x="0" y="284"/>
                    </a:moveTo>
                    <a:lnTo>
                      <a:pt x="0" y="288"/>
                    </a:lnTo>
                    <a:lnTo>
                      <a:pt x="0" y="496"/>
                    </a:lnTo>
                    <a:lnTo>
                      <a:pt x="0" y="496"/>
                    </a:lnTo>
                    <a:lnTo>
                      <a:pt x="38" y="476"/>
                    </a:lnTo>
                    <a:lnTo>
                      <a:pt x="409" y="267"/>
                    </a:lnTo>
                    <a:lnTo>
                      <a:pt x="648" y="135"/>
                    </a:lnTo>
                    <a:lnTo>
                      <a:pt x="648" y="4"/>
                    </a:lnTo>
                    <a:lnTo>
                      <a:pt x="648" y="0"/>
                    </a:lnTo>
                    <a:lnTo>
                      <a:pt x="140" y="227"/>
                    </a:lnTo>
                    <a:lnTo>
                      <a:pt x="0" y="284"/>
                    </a:lnTo>
                    <a:close/>
                  </a:path>
                </a:pathLst>
              </a:custGeom>
              <a:solidFill>
                <a:srgbClr val="FFFFFF"/>
              </a:solidFill>
              <a:ln w="3175">
                <a:solidFill>
                  <a:srgbClr val="000000"/>
                </a:solidFill>
                <a:prstDash val="solid"/>
                <a:round/>
                <a:headEnd/>
                <a:tailEnd/>
              </a:ln>
            </p:spPr>
            <p:txBody>
              <a:bodyPr/>
              <a:lstStyle/>
              <a:p>
                <a:endParaRPr lang="en-AU"/>
              </a:p>
            </p:txBody>
          </p:sp>
          <p:sp>
            <p:nvSpPr>
              <p:cNvPr id="5925" name="Freeform 805"/>
              <p:cNvSpPr>
                <a:spLocks/>
              </p:cNvSpPr>
              <p:nvPr/>
            </p:nvSpPr>
            <p:spPr bwMode="auto">
              <a:xfrm>
                <a:off x="2689" y="731"/>
                <a:ext cx="10" cy="18"/>
              </a:xfrm>
              <a:custGeom>
                <a:avLst/>
                <a:gdLst>
                  <a:gd name="T0" fmla="*/ 4 w 21"/>
                  <a:gd name="T1" fmla="*/ 23 h 36"/>
                  <a:gd name="T2" fmla="*/ 8 w 21"/>
                  <a:gd name="T3" fmla="*/ 29 h 36"/>
                  <a:gd name="T4" fmla="*/ 12 w 21"/>
                  <a:gd name="T5" fmla="*/ 36 h 36"/>
                  <a:gd name="T6" fmla="*/ 18 w 21"/>
                  <a:gd name="T7" fmla="*/ 33 h 36"/>
                  <a:gd name="T8" fmla="*/ 21 w 21"/>
                  <a:gd name="T9" fmla="*/ 15 h 36"/>
                  <a:gd name="T10" fmla="*/ 21 w 21"/>
                  <a:gd name="T11" fmla="*/ 0 h 36"/>
                  <a:gd name="T12" fmla="*/ 0 w 21"/>
                  <a:gd name="T13" fmla="*/ 8 h 36"/>
                  <a:gd name="T14" fmla="*/ 4 w 21"/>
                  <a:gd name="T15" fmla="*/ 2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6">
                    <a:moveTo>
                      <a:pt x="4" y="23"/>
                    </a:moveTo>
                    <a:lnTo>
                      <a:pt x="8" y="29"/>
                    </a:lnTo>
                    <a:lnTo>
                      <a:pt x="12" y="36"/>
                    </a:lnTo>
                    <a:lnTo>
                      <a:pt x="18" y="33"/>
                    </a:lnTo>
                    <a:lnTo>
                      <a:pt x="21" y="15"/>
                    </a:lnTo>
                    <a:lnTo>
                      <a:pt x="21" y="0"/>
                    </a:lnTo>
                    <a:lnTo>
                      <a:pt x="0" y="8"/>
                    </a:lnTo>
                    <a:lnTo>
                      <a:pt x="4" y="23"/>
                    </a:lnTo>
                    <a:close/>
                  </a:path>
                </a:pathLst>
              </a:custGeom>
              <a:solidFill>
                <a:srgbClr val="FFFFFF"/>
              </a:solidFill>
              <a:ln w="3175">
                <a:solidFill>
                  <a:srgbClr val="000000"/>
                </a:solidFill>
                <a:prstDash val="solid"/>
                <a:round/>
                <a:headEnd/>
                <a:tailEnd/>
              </a:ln>
            </p:spPr>
            <p:txBody>
              <a:bodyPr/>
              <a:lstStyle/>
              <a:p>
                <a:endParaRPr lang="en-AU"/>
              </a:p>
            </p:txBody>
          </p:sp>
          <p:sp>
            <p:nvSpPr>
              <p:cNvPr id="5926" name="Freeform 806"/>
              <p:cNvSpPr>
                <a:spLocks/>
              </p:cNvSpPr>
              <p:nvPr/>
            </p:nvSpPr>
            <p:spPr bwMode="auto">
              <a:xfrm>
                <a:off x="2578" y="731"/>
                <a:ext cx="113" cy="18"/>
              </a:xfrm>
              <a:custGeom>
                <a:avLst/>
                <a:gdLst>
                  <a:gd name="T0" fmla="*/ 0 w 225"/>
                  <a:gd name="T1" fmla="*/ 8 h 36"/>
                  <a:gd name="T2" fmla="*/ 3 w 225"/>
                  <a:gd name="T3" fmla="*/ 8 h 36"/>
                  <a:gd name="T4" fmla="*/ 225 w 225"/>
                  <a:gd name="T5" fmla="*/ 36 h 36"/>
                  <a:gd name="T6" fmla="*/ 225 w 225"/>
                  <a:gd name="T7" fmla="*/ 29 h 36"/>
                  <a:gd name="T8" fmla="*/ 218 w 225"/>
                  <a:gd name="T9" fmla="*/ 29 h 36"/>
                  <a:gd name="T10" fmla="*/ 3 w 225"/>
                  <a:gd name="T11" fmla="*/ 0 h 36"/>
                  <a:gd name="T12" fmla="*/ 0 w 225"/>
                  <a:gd name="T13" fmla="*/ 0 h 36"/>
                  <a:gd name="T14" fmla="*/ 0 w 225"/>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36">
                    <a:moveTo>
                      <a:pt x="0" y="8"/>
                    </a:moveTo>
                    <a:lnTo>
                      <a:pt x="3" y="8"/>
                    </a:lnTo>
                    <a:lnTo>
                      <a:pt x="225" y="36"/>
                    </a:lnTo>
                    <a:lnTo>
                      <a:pt x="225" y="29"/>
                    </a:lnTo>
                    <a:lnTo>
                      <a:pt x="218" y="29"/>
                    </a:lnTo>
                    <a:lnTo>
                      <a:pt x="3" y="0"/>
                    </a:lnTo>
                    <a:lnTo>
                      <a:pt x="0" y="0"/>
                    </a:lnTo>
                    <a:lnTo>
                      <a:pt x="0" y="8"/>
                    </a:lnTo>
                    <a:close/>
                  </a:path>
                </a:pathLst>
              </a:custGeom>
              <a:solidFill>
                <a:srgbClr val="595959"/>
              </a:solidFill>
              <a:ln w="3175">
                <a:solidFill>
                  <a:srgbClr val="000000"/>
                </a:solidFill>
                <a:prstDash val="solid"/>
                <a:round/>
                <a:headEnd/>
                <a:tailEnd/>
              </a:ln>
            </p:spPr>
            <p:txBody>
              <a:bodyPr/>
              <a:lstStyle/>
              <a:p>
                <a:endParaRPr lang="en-AU"/>
              </a:p>
            </p:txBody>
          </p:sp>
          <p:sp>
            <p:nvSpPr>
              <p:cNvPr id="5927" name="Freeform 807"/>
              <p:cNvSpPr>
                <a:spLocks/>
              </p:cNvSpPr>
              <p:nvPr/>
            </p:nvSpPr>
            <p:spPr bwMode="auto">
              <a:xfrm>
                <a:off x="2370" y="733"/>
                <a:ext cx="30" cy="12"/>
              </a:xfrm>
              <a:custGeom>
                <a:avLst/>
                <a:gdLst>
                  <a:gd name="T0" fmla="*/ 3 w 59"/>
                  <a:gd name="T1" fmla="*/ 11 h 25"/>
                  <a:gd name="T2" fmla="*/ 0 w 59"/>
                  <a:gd name="T3" fmla="*/ 15 h 25"/>
                  <a:gd name="T4" fmla="*/ 0 w 59"/>
                  <a:gd name="T5" fmla="*/ 19 h 25"/>
                  <a:gd name="T6" fmla="*/ 3 w 59"/>
                  <a:gd name="T7" fmla="*/ 23 h 25"/>
                  <a:gd name="T8" fmla="*/ 32 w 59"/>
                  <a:gd name="T9" fmla="*/ 25 h 25"/>
                  <a:gd name="T10" fmla="*/ 59 w 59"/>
                  <a:gd name="T11" fmla="*/ 15 h 25"/>
                  <a:gd name="T12" fmla="*/ 59 w 59"/>
                  <a:gd name="T13" fmla="*/ 11 h 25"/>
                  <a:gd name="T14" fmla="*/ 55 w 59"/>
                  <a:gd name="T15" fmla="*/ 7 h 25"/>
                  <a:gd name="T16" fmla="*/ 47 w 59"/>
                  <a:gd name="T17" fmla="*/ 0 h 25"/>
                  <a:gd name="T18" fmla="*/ 40 w 59"/>
                  <a:gd name="T19" fmla="*/ 0 h 25"/>
                  <a:gd name="T20" fmla="*/ 30 w 59"/>
                  <a:gd name="T21" fmla="*/ 0 h 25"/>
                  <a:gd name="T22" fmla="*/ 3 w 59"/>
                  <a:gd name="T2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5">
                    <a:moveTo>
                      <a:pt x="3" y="11"/>
                    </a:moveTo>
                    <a:lnTo>
                      <a:pt x="0" y="15"/>
                    </a:lnTo>
                    <a:lnTo>
                      <a:pt x="0" y="19"/>
                    </a:lnTo>
                    <a:lnTo>
                      <a:pt x="3" y="23"/>
                    </a:lnTo>
                    <a:lnTo>
                      <a:pt x="32" y="25"/>
                    </a:lnTo>
                    <a:lnTo>
                      <a:pt x="59" y="15"/>
                    </a:lnTo>
                    <a:lnTo>
                      <a:pt x="59" y="11"/>
                    </a:lnTo>
                    <a:lnTo>
                      <a:pt x="55" y="7"/>
                    </a:lnTo>
                    <a:lnTo>
                      <a:pt x="47" y="0"/>
                    </a:lnTo>
                    <a:lnTo>
                      <a:pt x="40" y="0"/>
                    </a:lnTo>
                    <a:lnTo>
                      <a:pt x="30" y="0"/>
                    </a:lnTo>
                    <a:lnTo>
                      <a:pt x="3" y="11"/>
                    </a:lnTo>
                    <a:close/>
                  </a:path>
                </a:pathLst>
              </a:custGeom>
              <a:solidFill>
                <a:srgbClr val="000000"/>
              </a:solidFill>
              <a:ln w="3175">
                <a:solidFill>
                  <a:srgbClr val="000000"/>
                </a:solidFill>
                <a:prstDash val="solid"/>
                <a:round/>
                <a:headEnd/>
                <a:tailEnd/>
              </a:ln>
            </p:spPr>
            <p:txBody>
              <a:bodyPr/>
              <a:lstStyle/>
              <a:p>
                <a:endParaRPr lang="en-AU"/>
              </a:p>
            </p:txBody>
          </p:sp>
          <p:sp>
            <p:nvSpPr>
              <p:cNvPr id="5928" name="Freeform 808"/>
              <p:cNvSpPr>
                <a:spLocks/>
              </p:cNvSpPr>
              <p:nvPr/>
            </p:nvSpPr>
            <p:spPr bwMode="auto">
              <a:xfrm>
                <a:off x="2378" y="735"/>
                <a:ext cx="20" cy="9"/>
              </a:xfrm>
              <a:custGeom>
                <a:avLst/>
                <a:gdLst>
                  <a:gd name="T0" fmla="*/ 0 w 40"/>
                  <a:gd name="T1" fmla="*/ 7 h 19"/>
                  <a:gd name="T2" fmla="*/ 11 w 40"/>
                  <a:gd name="T3" fmla="*/ 7 h 19"/>
                  <a:gd name="T4" fmla="*/ 17 w 40"/>
                  <a:gd name="T5" fmla="*/ 15 h 19"/>
                  <a:gd name="T6" fmla="*/ 17 w 40"/>
                  <a:gd name="T7" fmla="*/ 19 h 19"/>
                  <a:gd name="T8" fmla="*/ 40 w 40"/>
                  <a:gd name="T9" fmla="*/ 11 h 19"/>
                  <a:gd name="T10" fmla="*/ 40 w 40"/>
                  <a:gd name="T11" fmla="*/ 7 h 19"/>
                  <a:gd name="T12" fmla="*/ 36 w 40"/>
                  <a:gd name="T13" fmla="*/ 0 h 19"/>
                  <a:gd name="T14" fmla="*/ 32 w 40"/>
                  <a:gd name="T15" fmla="*/ 0 h 19"/>
                  <a:gd name="T16" fmla="*/ 28 w 40"/>
                  <a:gd name="T17" fmla="*/ 0 h 19"/>
                  <a:gd name="T18" fmla="*/ 28 w 40"/>
                  <a:gd name="T19" fmla="*/ 0 h 19"/>
                  <a:gd name="T20" fmla="*/ 17 w 40"/>
                  <a:gd name="T21" fmla="*/ 0 h 19"/>
                  <a:gd name="T22" fmla="*/ 0 w 40"/>
                  <a:gd name="T23"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9">
                    <a:moveTo>
                      <a:pt x="0" y="7"/>
                    </a:moveTo>
                    <a:lnTo>
                      <a:pt x="11" y="7"/>
                    </a:lnTo>
                    <a:lnTo>
                      <a:pt x="17" y="15"/>
                    </a:lnTo>
                    <a:lnTo>
                      <a:pt x="17" y="19"/>
                    </a:lnTo>
                    <a:lnTo>
                      <a:pt x="40" y="11"/>
                    </a:lnTo>
                    <a:lnTo>
                      <a:pt x="40" y="7"/>
                    </a:lnTo>
                    <a:lnTo>
                      <a:pt x="36" y="0"/>
                    </a:lnTo>
                    <a:lnTo>
                      <a:pt x="32" y="0"/>
                    </a:lnTo>
                    <a:lnTo>
                      <a:pt x="28" y="0"/>
                    </a:lnTo>
                    <a:lnTo>
                      <a:pt x="28" y="0"/>
                    </a:lnTo>
                    <a:lnTo>
                      <a:pt x="17" y="0"/>
                    </a:lnTo>
                    <a:lnTo>
                      <a:pt x="0" y="7"/>
                    </a:lnTo>
                    <a:close/>
                  </a:path>
                </a:pathLst>
              </a:custGeom>
              <a:solidFill>
                <a:srgbClr val="ABABAB"/>
              </a:solidFill>
              <a:ln w="3175">
                <a:solidFill>
                  <a:srgbClr val="000000"/>
                </a:solidFill>
                <a:prstDash val="solid"/>
                <a:round/>
                <a:headEnd/>
                <a:tailEnd/>
              </a:ln>
            </p:spPr>
            <p:txBody>
              <a:bodyPr/>
              <a:lstStyle/>
              <a:p>
                <a:endParaRPr lang="en-AU"/>
              </a:p>
            </p:txBody>
          </p:sp>
          <p:sp>
            <p:nvSpPr>
              <p:cNvPr id="5929" name="Freeform 809"/>
              <p:cNvSpPr>
                <a:spLocks/>
              </p:cNvSpPr>
              <p:nvPr/>
            </p:nvSpPr>
            <p:spPr bwMode="auto">
              <a:xfrm>
                <a:off x="2150" y="739"/>
                <a:ext cx="166" cy="26"/>
              </a:xfrm>
              <a:custGeom>
                <a:avLst/>
                <a:gdLst>
                  <a:gd name="T0" fmla="*/ 0 w 330"/>
                  <a:gd name="T1" fmla="*/ 4 h 52"/>
                  <a:gd name="T2" fmla="*/ 0 w 330"/>
                  <a:gd name="T3" fmla="*/ 4 h 52"/>
                  <a:gd name="T4" fmla="*/ 227 w 330"/>
                  <a:gd name="T5" fmla="*/ 41 h 52"/>
                  <a:gd name="T6" fmla="*/ 308 w 330"/>
                  <a:gd name="T7" fmla="*/ 52 h 52"/>
                  <a:gd name="T8" fmla="*/ 330 w 330"/>
                  <a:gd name="T9" fmla="*/ 48 h 52"/>
                  <a:gd name="T10" fmla="*/ 176 w 330"/>
                  <a:gd name="T11" fmla="*/ 21 h 52"/>
                  <a:gd name="T12" fmla="*/ 32 w 330"/>
                  <a:gd name="T13" fmla="*/ 0 h 52"/>
                  <a:gd name="T14" fmla="*/ 9 w 330"/>
                  <a:gd name="T15" fmla="*/ 4 h 52"/>
                  <a:gd name="T16" fmla="*/ 0 w 330"/>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52">
                    <a:moveTo>
                      <a:pt x="0" y="4"/>
                    </a:moveTo>
                    <a:lnTo>
                      <a:pt x="0" y="4"/>
                    </a:lnTo>
                    <a:lnTo>
                      <a:pt x="227" y="41"/>
                    </a:lnTo>
                    <a:lnTo>
                      <a:pt x="308" y="52"/>
                    </a:lnTo>
                    <a:lnTo>
                      <a:pt x="330" y="48"/>
                    </a:lnTo>
                    <a:lnTo>
                      <a:pt x="176" y="21"/>
                    </a:lnTo>
                    <a:lnTo>
                      <a:pt x="32" y="0"/>
                    </a:lnTo>
                    <a:lnTo>
                      <a:pt x="9" y="4"/>
                    </a:lnTo>
                    <a:lnTo>
                      <a:pt x="0" y="4"/>
                    </a:lnTo>
                    <a:close/>
                  </a:path>
                </a:pathLst>
              </a:custGeom>
              <a:solidFill>
                <a:srgbClr val="ABABAB"/>
              </a:solidFill>
              <a:ln w="3175">
                <a:solidFill>
                  <a:srgbClr val="000000"/>
                </a:solidFill>
                <a:prstDash val="solid"/>
                <a:round/>
                <a:headEnd/>
                <a:tailEnd/>
              </a:ln>
            </p:spPr>
            <p:txBody>
              <a:bodyPr/>
              <a:lstStyle/>
              <a:p>
                <a:endParaRPr lang="en-AU"/>
              </a:p>
            </p:txBody>
          </p:sp>
          <p:sp>
            <p:nvSpPr>
              <p:cNvPr id="5930" name="Freeform 810"/>
              <p:cNvSpPr>
                <a:spLocks/>
              </p:cNvSpPr>
              <p:nvPr/>
            </p:nvSpPr>
            <p:spPr bwMode="auto">
              <a:xfrm>
                <a:off x="2372" y="739"/>
                <a:ext cx="14" cy="5"/>
              </a:xfrm>
              <a:custGeom>
                <a:avLst/>
                <a:gdLst>
                  <a:gd name="T0" fmla="*/ 0 w 27"/>
                  <a:gd name="T1" fmla="*/ 4 h 12"/>
                  <a:gd name="T2" fmla="*/ 4 w 27"/>
                  <a:gd name="T3" fmla="*/ 12 h 12"/>
                  <a:gd name="T4" fmla="*/ 27 w 27"/>
                  <a:gd name="T5" fmla="*/ 12 h 12"/>
                  <a:gd name="T6" fmla="*/ 23 w 27"/>
                  <a:gd name="T7" fmla="*/ 4 h 12"/>
                  <a:gd name="T8" fmla="*/ 12 w 27"/>
                  <a:gd name="T9" fmla="*/ 0 h 12"/>
                  <a:gd name="T10" fmla="*/ 4 w 27"/>
                  <a:gd name="T11" fmla="*/ 0 h 12"/>
                  <a:gd name="T12" fmla="*/ 0 w 27"/>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0" y="4"/>
                    </a:moveTo>
                    <a:lnTo>
                      <a:pt x="4" y="12"/>
                    </a:lnTo>
                    <a:lnTo>
                      <a:pt x="27" y="12"/>
                    </a:lnTo>
                    <a:lnTo>
                      <a:pt x="23" y="4"/>
                    </a:lnTo>
                    <a:lnTo>
                      <a:pt x="12" y="0"/>
                    </a:lnTo>
                    <a:lnTo>
                      <a:pt x="4" y="0"/>
                    </a:lnTo>
                    <a:lnTo>
                      <a:pt x="0" y="4"/>
                    </a:lnTo>
                    <a:close/>
                  </a:path>
                </a:pathLst>
              </a:custGeom>
              <a:solidFill>
                <a:srgbClr val="838383"/>
              </a:solidFill>
              <a:ln w="3175">
                <a:solidFill>
                  <a:srgbClr val="000000"/>
                </a:solidFill>
                <a:prstDash val="solid"/>
                <a:round/>
                <a:headEnd/>
                <a:tailEnd/>
              </a:ln>
            </p:spPr>
            <p:txBody>
              <a:bodyPr/>
              <a:lstStyle/>
              <a:p>
                <a:endParaRPr lang="en-AU"/>
              </a:p>
            </p:txBody>
          </p:sp>
          <p:sp>
            <p:nvSpPr>
              <p:cNvPr id="5931" name="Freeform 811"/>
              <p:cNvSpPr>
                <a:spLocks/>
              </p:cNvSpPr>
              <p:nvPr/>
            </p:nvSpPr>
            <p:spPr bwMode="auto">
              <a:xfrm>
                <a:off x="2145" y="742"/>
                <a:ext cx="157" cy="33"/>
              </a:xfrm>
              <a:custGeom>
                <a:avLst/>
                <a:gdLst>
                  <a:gd name="T0" fmla="*/ 0 w 316"/>
                  <a:gd name="T1" fmla="*/ 10 h 65"/>
                  <a:gd name="T2" fmla="*/ 0 w 316"/>
                  <a:gd name="T3" fmla="*/ 17 h 65"/>
                  <a:gd name="T4" fmla="*/ 220 w 316"/>
                  <a:gd name="T5" fmla="*/ 52 h 65"/>
                  <a:gd name="T6" fmla="*/ 312 w 316"/>
                  <a:gd name="T7" fmla="*/ 65 h 65"/>
                  <a:gd name="T8" fmla="*/ 316 w 316"/>
                  <a:gd name="T9" fmla="*/ 65 h 65"/>
                  <a:gd name="T10" fmla="*/ 316 w 316"/>
                  <a:gd name="T11" fmla="*/ 52 h 65"/>
                  <a:gd name="T12" fmla="*/ 316 w 316"/>
                  <a:gd name="T13" fmla="*/ 48 h 65"/>
                  <a:gd name="T14" fmla="*/ 8 w 316"/>
                  <a:gd name="T15" fmla="*/ 0 h 65"/>
                  <a:gd name="T16" fmla="*/ 0 w 316"/>
                  <a:gd name="T17" fmla="*/ 0 h 65"/>
                  <a:gd name="T18" fmla="*/ 0 w 316"/>
                  <a:gd name="T19"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65">
                    <a:moveTo>
                      <a:pt x="0" y="10"/>
                    </a:moveTo>
                    <a:lnTo>
                      <a:pt x="0" y="17"/>
                    </a:lnTo>
                    <a:lnTo>
                      <a:pt x="220" y="52"/>
                    </a:lnTo>
                    <a:lnTo>
                      <a:pt x="312" y="65"/>
                    </a:lnTo>
                    <a:lnTo>
                      <a:pt x="316" y="65"/>
                    </a:lnTo>
                    <a:lnTo>
                      <a:pt x="316" y="52"/>
                    </a:lnTo>
                    <a:lnTo>
                      <a:pt x="316" y="48"/>
                    </a:lnTo>
                    <a:lnTo>
                      <a:pt x="8" y="0"/>
                    </a:lnTo>
                    <a:lnTo>
                      <a:pt x="0" y="0"/>
                    </a:lnTo>
                    <a:lnTo>
                      <a:pt x="0" y="10"/>
                    </a:lnTo>
                    <a:close/>
                  </a:path>
                </a:pathLst>
              </a:custGeom>
              <a:solidFill>
                <a:srgbClr val="838383"/>
              </a:solidFill>
              <a:ln w="3175">
                <a:solidFill>
                  <a:srgbClr val="000000"/>
                </a:solidFill>
                <a:prstDash val="solid"/>
                <a:round/>
                <a:headEnd/>
                <a:tailEnd/>
              </a:ln>
            </p:spPr>
            <p:txBody>
              <a:bodyPr/>
              <a:lstStyle/>
              <a:p>
                <a:endParaRPr lang="en-AU"/>
              </a:p>
            </p:txBody>
          </p:sp>
          <p:sp>
            <p:nvSpPr>
              <p:cNvPr id="5932" name="Freeform 812"/>
              <p:cNvSpPr>
                <a:spLocks/>
              </p:cNvSpPr>
              <p:nvPr/>
            </p:nvSpPr>
            <p:spPr bwMode="auto">
              <a:xfrm>
                <a:off x="2477" y="744"/>
                <a:ext cx="29" cy="11"/>
              </a:xfrm>
              <a:custGeom>
                <a:avLst/>
                <a:gdLst>
                  <a:gd name="T0" fmla="*/ 4 w 57"/>
                  <a:gd name="T1" fmla="*/ 9 h 21"/>
                  <a:gd name="T2" fmla="*/ 0 w 57"/>
                  <a:gd name="T3" fmla="*/ 17 h 21"/>
                  <a:gd name="T4" fmla="*/ 0 w 57"/>
                  <a:gd name="T5" fmla="*/ 17 h 21"/>
                  <a:gd name="T6" fmla="*/ 0 w 57"/>
                  <a:gd name="T7" fmla="*/ 17 h 21"/>
                  <a:gd name="T8" fmla="*/ 32 w 57"/>
                  <a:gd name="T9" fmla="*/ 21 h 21"/>
                  <a:gd name="T10" fmla="*/ 57 w 57"/>
                  <a:gd name="T11" fmla="*/ 13 h 21"/>
                  <a:gd name="T12" fmla="*/ 57 w 57"/>
                  <a:gd name="T13" fmla="*/ 13 h 21"/>
                  <a:gd name="T14" fmla="*/ 55 w 57"/>
                  <a:gd name="T15" fmla="*/ 2 h 21"/>
                  <a:gd name="T16" fmla="*/ 44 w 57"/>
                  <a:gd name="T17" fmla="*/ 0 h 21"/>
                  <a:gd name="T18" fmla="*/ 36 w 57"/>
                  <a:gd name="T19" fmla="*/ 0 h 21"/>
                  <a:gd name="T20" fmla="*/ 17 w 57"/>
                  <a:gd name="T21" fmla="*/ 2 h 21"/>
                  <a:gd name="T22" fmla="*/ 4 w 57"/>
                  <a:gd name="T2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1">
                    <a:moveTo>
                      <a:pt x="4" y="9"/>
                    </a:moveTo>
                    <a:lnTo>
                      <a:pt x="0" y="17"/>
                    </a:lnTo>
                    <a:lnTo>
                      <a:pt x="0" y="17"/>
                    </a:lnTo>
                    <a:lnTo>
                      <a:pt x="0" y="17"/>
                    </a:lnTo>
                    <a:lnTo>
                      <a:pt x="32" y="21"/>
                    </a:lnTo>
                    <a:lnTo>
                      <a:pt x="57" y="13"/>
                    </a:lnTo>
                    <a:lnTo>
                      <a:pt x="57" y="13"/>
                    </a:lnTo>
                    <a:lnTo>
                      <a:pt x="55" y="2"/>
                    </a:lnTo>
                    <a:lnTo>
                      <a:pt x="44" y="0"/>
                    </a:lnTo>
                    <a:lnTo>
                      <a:pt x="36" y="0"/>
                    </a:lnTo>
                    <a:lnTo>
                      <a:pt x="17" y="2"/>
                    </a:lnTo>
                    <a:lnTo>
                      <a:pt x="4" y="9"/>
                    </a:lnTo>
                    <a:close/>
                  </a:path>
                </a:pathLst>
              </a:custGeom>
              <a:solidFill>
                <a:srgbClr val="000000"/>
              </a:solidFill>
              <a:ln w="3175">
                <a:solidFill>
                  <a:srgbClr val="000000"/>
                </a:solidFill>
                <a:prstDash val="solid"/>
                <a:round/>
                <a:headEnd/>
                <a:tailEnd/>
              </a:ln>
            </p:spPr>
            <p:txBody>
              <a:bodyPr/>
              <a:lstStyle/>
              <a:p>
                <a:endParaRPr lang="en-AU"/>
              </a:p>
            </p:txBody>
          </p:sp>
          <p:sp>
            <p:nvSpPr>
              <p:cNvPr id="5933" name="Freeform 813"/>
              <p:cNvSpPr>
                <a:spLocks/>
              </p:cNvSpPr>
              <p:nvPr/>
            </p:nvSpPr>
            <p:spPr bwMode="auto">
              <a:xfrm>
                <a:off x="2484" y="745"/>
                <a:ext cx="21" cy="10"/>
              </a:xfrm>
              <a:custGeom>
                <a:avLst/>
                <a:gdLst>
                  <a:gd name="T0" fmla="*/ 0 w 42"/>
                  <a:gd name="T1" fmla="*/ 4 h 19"/>
                  <a:gd name="T2" fmla="*/ 12 w 42"/>
                  <a:gd name="T3" fmla="*/ 11 h 19"/>
                  <a:gd name="T4" fmla="*/ 15 w 42"/>
                  <a:gd name="T5" fmla="*/ 15 h 19"/>
                  <a:gd name="T6" fmla="*/ 19 w 42"/>
                  <a:gd name="T7" fmla="*/ 19 h 19"/>
                  <a:gd name="T8" fmla="*/ 42 w 42"/>
                  <a:gd name="T9" fmla="*/ 11 h 19"/>
                  <a:gd name="T10" fmla="*/ 38 w 42"/>
                  <a:gd name="T11" fmla="*/ 4 h 19"/>
                  <a:gd name="T12" fmla="*/ 27 w 42"/>
                  <a:gd name="T13" fmla="*/ 0 h 19"/>
                  <a:gd name="T14" fmla="*/ 19 w 42"/>
                  <a:gd name="T15" fmla="*/ 0 h 19"/>
                  <a:gd name="T16" fmla="*/ 4 w 42"/>
                  <a:gd name="T17" fmla="*/ 4 h 19"/>
                  <a:gd name="T18" fmla="*/ 0 w 42"/>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9">
                    <a:moveTo>
                      <a:pt x="0" y="4"/>
                    </a:moveTo>
                    <a:lnTo>
                      <a:pt x="12" y="11"/>
                    </a:lnTo>
                    <a:lnTo>
                      <a:pt x="15" y="15"/>
                    </a:lnTo>
                    <a:lnTo>
                      <a:pt x="19" y="19"/>
                    </a:lnTo>
                    <a:lnTo>
                      <a:pt x="42" y="11"/>
                    </a:lnTo>
                    <a:lnTo>
                      <a:pt x="38" y="4"/>
                    </a:lnTo>
                    <a:lnTo>
                      <a:pt x="27" y="0"/>
                    </a:lnTo>
                    <a:lnTo>
                      <a:pt x="19" y="0"/>
                    </a:lnTo>
                    <a:lnTo>
                      <a:pt x="4" y="4"/>
                    </a:lnTo>
                    <a:lnTo>
                      <a:pt x="0" y="4"/>
                    </a:lnTo>
                    <a:close/>
                  </a:path>
                </a:pathLst>
              </a:custGeom>
              <a:solidFill>
                <a:srgbClr val="ABABAB"/>
              </a:solidFill>
              <a:ln w="3175">
                <a:solidFill>
                  <a:srgbClr val="000000"/>
                </a:solidFill>
                <a:prstDash val="solid"/>
                <a:round/>
                <a:headEnd/>
                <a:tailEnd/>
              </a:ln>
            </p:spPr>
            <p:txBody>
              <a:bodyPr/>
              <a:lstStyle/>
              <a:p>
                <a:endParaRPr lang="en-AU"/>
              </a:p>
            </p:txBody>
          </p:sp>
          <p:sp>
            <p:nvSpPr>
              <p:cNvPr id="5934" name="Freeform 814"/>
              <p:cNvSpPr>
                <a:spLocks/>
              </p:cNvSpPr>
              <p:nvPr/>
            </p:nvSpPr>
            <p:spPr bwMode="auto">
              <a:xfrm>
                <a:off x="2475" y="745"/>
                <a:ext cx="309" cy="162"/>
              </a:xfrm>
              <a:custGeom>
                <a:avLst/>
                <a:gdLst>
                  <a:gd name="T0" fmla="*/ 0 w 618"/>
                  <a:gd name="T1" fmla="*/ 292 h 322"/>
                  <a:gd name="T2" fmla="*/ 0 w 618"/>
                  <a:gd name="T3" fmla="*/ 322 h 322"/>
                  <a:gd name="T4" fmla="*/ 21 w 618"/>
                  <a:gd name="T5" fmla="*/ 315 h 322"/>
                  <a:gd name="T6" fmla="*/ 271 w 618"/>
                  <a:gd name="T7" fmla="*/ 190 h 322"/>
                  <a:gd name="T8" fmla="*/ 618 w 618"/>
                  <a:gd name="T9" fmla="*/ 23 h 322"/>
                  <a:gd name="T10" fmla="*/ 618 w 618"/>
                  <a:gd name="T11" fmla="*/ 0 h 322"/>
                  <a:gd name="T12" fmla="*/ 614 w 618"/>
                  <a:gd name="T13" fmla="*/ 0 h 322"/>
                  <a:gd name="T14" fmla="*/ 164 w 618"/>
                  <a:gd name="T15" fmla="*/ 215 h 322"/>
                  <a:gd name="T16" fmla="*/ 0 w 618"/>
                  <a:gd name="T17" fmla="*/ 29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22">
                    <a:moveTo>
                      <a:pt x="0" y="292"/>
                    </a:moveTo>
                    <a:lnTo>
                      <a:pt x="0" y="322"/>
                    </a:lnTo>
                    <a:lnTo>
                      <a:pt x="21" y="315"/>
                    </a:lnTo>
                    <a:lnTo>
                      <a:pt x="271" y="190"/>
                    </a:lnTo>
                    <a:lnTo>
                      <a:pt x="618" y="23"/>
                    </a:lnTo>
                    <a:lnTo>
                      <a:pt x="618" y="0"/>
                    </a:lnTo>
                    <a:lnTo>
                      <a:pt x="614" y="0"/>
                    </a:lnTo>
                    <a:lnTo>
                      <a:pt x="164" y="215"/>
                    </a:lnTo>
                    <a:lnTo>
                      <a:pt x="0" y="292"/>
                    </a:lnTo>
                    <a:close/>
                  </a:path>
                </a:pathLst>
              </a:custGeom>
              <a:solidFill>
                <a:srgbClr val="000000"/>
              </a:solidFill>
              <a:ln w="3175">
                <a:solidFill>
                  <a:srgbClr val="000000"/>
                </a:solidFill>
                <a:prstDash val="solid"/>
                <a:round/>
                <a:headEnd/>
                <a:tailEnd/>
              </a:ln>
            </p:spPr>
            <p:txBody>
              <a:bodyPr/>
              <a:lstStyle/>
              <a:p>
                <a:endParaRPr lang="en-AU"/>
              </a:p>
            </p:txBody>
          </p:sp>
          <p:sp>
            <p:nvSpPr>
              <p:cNvPr id="5935" name="Freeform 815"/>
              <p:cNvSpPr>
                <a:spLocks/>
              </p:cNvSpPr>
              <p:nvPr/>
            </p:nvSpPr>
            <p:spPr bwMode="auto">
              <a:xfrm>
                <a:off x="2475" y="749"/>
                <a:ext cx="307" cy="158"/>
              </a:xfrm>
              <a:custGeom>
                <a:avLst/>
                <a:gdLst>
                  <a:gd name="T0" fmla="*/ 0 w 614"/>
                  <a:gd name="T1" fmla="*/ 285 h 315"/>
                  <a:gd name="T2" fmla="*/ 4 w 614"/>
                  <a:gd name="T3" fmla="*/ 315 h 315"/>
                  <a:gd name="T4" fmla="*/ 199 w 614"/>
                  <a:gd name="T5" fmla="*/ 219 h 315"/>
                  <a:gd name="T6" fmla="*/ 348 w 614"/>
                  <a:gd name="T7" fmla="*/ 144 h 315"/>
                  <a:gd name="T8" fmla="*/ 614 w 614"/>
                  <a:gd name="T9" fmla="*/ 16 h 315"/>
                  <a:gd name="T10" fmla="*/ 614 w 614"/>
                  <a:gd name="T11" fmla="*/ 0 h 315"/>
                  <a:gd name="T12" fmla="*/ 187 w 614"/>
                  <a:gd name="T13" fmla="*/ 200 h 315"/>
                  <a:gd name="T14" fmla="*/ 0 w 614"/>
                  <a:gd name="T15" fmla="*/ 285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315">
                    <a:moveTo>
                      <a:pt x="0" y="285"/>
                    </a:moveTo>
                    <a:lnTo>
                      <a:pt x="4" y="315"/>
                    </a:lnTo>
                    <a:lnTo>
                      <a:pt x="199" y="219"/>
                    </a:lnTo>
                    <a:lnTo>
                      <a:pt x="348" y="144"/>
                    </a:lnTo>
                    <a:lnTo>
                      <a:pt x="614" y="16"/>
                    </a:lnTo>
                    <a:lnTo>
                      <a:pt x="614" y="0"/>
                    </a:lnTo>
                    <a:lnTo>
                      <a:pt x="187" y="200"/>
                    </a:lnTo>
                    <a:lnTo>
                      <a:pt x="0" y="285"/>
                    </a:lnTo>
                    <a:close/>
                  </a:path>
                </a:pathLst>
              </a:custGeom>
              <a:solidFill>
                <a:srgbClr val="ABABAB"/>
              </a:solidFill>
              <a:ln w="3175">
                <a:solidFill>
                  <a:srgbClr val="000000"/>
                </a:solidFill>
                <a:prstDash val="solid"/>
                <a:round/>
                <a:headEnd/>
                <a:tailEnd/>
              </a:ln>
            </p:spPr>
            <p:txBody>
              <a:bodyPr/>
              <a:lstStyle/>
              <a:p>
                <a:endParaRPr lang="en-AU"/>
              </a:p>
            </p:txBody>
          </p:sp>
          <p:sp>
            <p:nvSpPr>
              <p:cNvPr id="5936" name="Freeform 816"/>
              <p:cNvSpPr>
                <a:spLocks/>
              </p:cNvSpPr>
              <p:nvPr/>
            </p:nvSpPr>
            <p:spPr bwMode="auto">
              <a:xfrm>
                <a:off x="2477" y="749"/>
                <a:ext cx="303" cy="154"/>
              </a:xfrm>
              <a:custGeom>
                <a:avLst/>
                <a:gdLst>
                  <a:gd name="T0" fmla="*/ 0 w 606"/>
                  <a:gd name="T1" fmla="*/ 288 h 308"/>
                  <a:gd name="T2" fmla="*/ 0 w 606"/>
                  <a:gd name="T3" fmla="*/ 308 h 308"/>
                  <a:gd name="T4" fmla="*/ 0 w 606"/>
                  <a:gd name="T5" fmla="*/ 308 h 308"/>
                  <a:gd name="T6" fmla="*/ 239 w 606"/>
                  <a:gd name="T7" fmla="*/ 189 h 308"/>
                  <a:gd name="T8" fmla="*/ 606 w 606"/>
                  <a:gd name="T9" fmla="*/ 12 h 308"/>
                  <a:gd name="T10" fmla="*/ 606 w 606"/>
                  <a:gd name="T11" fmla="*/ 0 h 308"/>
                  <a:gd name="T12" fmla="*/ 436 w 606"/>
                  <a:gd name="T13" fmla="*/ 83 h 308"/>
                  <a:gd name="T14" fmla="*/ 0 w 606"/>
                  <a:gd name="T15" fmla="*/ 288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308">
                    <a:moveTo>
                      <a:pt x="0" y="288"/>
                    </a:moveTo>
                    <a:lnTo>
                      <a:pt x="0" y="308"/>
                    </a:lnTo>
                    <a:lnTo>
                      <a:pt x="0" y="308"/>
                    </a:lnTo>
                    <a:lnTo>
                      <a:pt x="239" y="189"/>
                    </a:lnTo>
                    <a:lnTo>
                      <a:pt x="606" y="12"/>
                    </a:lnTo>
                    <a:lnTo>
                      <a:pt x="606" y="0"/>
                    </a:lnTo>
                    <a:lnTo>
                      <a:pt x="436" y="83"/>
                    </a:lnTo>
                    <a:lnTo>
                      <a:pt x="0" y="288"/>
                    </a:lnTo>
                    <a:close/>
                  </a:path>
                </a:pathLst>
              </a:custGeom>
              <a:solidFill>
                <a:srgbClr val="000000"/>
              </a:solidFill>
              <a:ln w="3175">
                <a:solidFill>
                  <a:srgbClr val="000000"/>
                </a:solidFill>
                <a:prstDash val="solid"/>
                <a:round/>
                <a:headEnd/>
                <a:tailEnd/>
              </a:ln>
            </p:spPr>
            <p:txBody>
              <a:bodyPr/>
              <a:lstStyle/>
              <a:p>
                <a:endParaRPr lang="en-AU"/>
              </a:p>
            </p:txBody>
          </p:sp>
          <p:sp>
            <p:nvSpPr>
              <p:cNvPr id="5937" name="Freeform 817"/>
              <p:cNvSpPr>
                <a:spLocks/>
              </p:cNvSpPr>
              <p:nvPr/>
            </p:nvSpPr>
            <p:spPr bwMode="auto">
              <a:xfrm>
                <a:off x="2479" y="751"/>
                <a:ext cx="11" cy="4"/>
              </a:xfrm>
              <a:custGeom>
                <a:avLst/>
                <a:gdLst>
                  <a:gd name="T0" fmla="*/ 0 w 21"/>
                  <a:gd name="T1" fmla="*/ 4 h 8"/>
                  <a:gd name="T2" fmla="*/ 0 w 21"/>
                  <a:gd name="T3" fmla="*/ 4 h 8"/>
                  <a:gd name="T4" fmla="*/ 21 w 21"/>
                  <a:gd name="T5" fmla="*/ 8 h 8"/>
                  <a:gd name="T6" fmla="*/ 21 w 21"/>
                  <a:gd name="T7" fmla="*/ 4 h 8"/>
                  <a:gd name="T8" fmla="*/ 13 w 21"/>
                  <a:gd name="T9" fmla="*/ 0 h 8"/>
                  <a:gd name="T10" fmla="*/ 9 w 21"/>
                  <a:gd name="T11" fmla="*/ 0 h 8"/>
                  <a:gd name="T12" fmla="*/ 0 w 21"/>
                  <a:gd name="T13" fmla="*/ 0 h 8"/>
                  <a:gd name="T14" fmla="*/ 0 w 2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0" y="4"/>
                    </a:moveTo>
                    <a:lnTo>
                      <a:pt x="0" y="4"/>
                    </a:lnTo>
                    <a:lnTo>
                      <a:pt x="21" y="8"/>
                    </a:lnTo>
                    <a:lnTo>
                      <a:pt x="21" y="4"/>
                    </a:lnTo>
                    <a:lnTo>
                      <a:pt x="13" y="0"/>
                    </a:lnTo>
                    <a:lnTo>
                      <a:pt x="9" y="0"/>
                    </a:lnTo>
                    <a:lnTo>
                      <a:pt x="0" y="0"/>
                    </a:lnTo>
                    <a:lnTo>
                      <a:pt x="0" y="4"/>
                    </a:lnTo>
                    <a:close/>
                  </a:path>
                </a:pathLst>
              </a:custGeom>
              <a:solidFill>
                <a:srgbClr val="838383"/>
              </a:solidFill>
              <a:ln w="3175">
                <a:solidFill>
                  <a:srgbClr val="000000"/>
                </a:solidFill>
                <a:prstDash val="solid"/>
                <a:round/>
                <a:headEnd/>
                <a:tailEnd/>
              </a:ln>
            </p:spPr>
            <p:txBody>
              <a:bodyPr/>
              <a:lstStyle/>
              <a:p>
                <a:endParaRPr lang="en-AU"/>
              </a:p>
            </p:txBody>
          </p:sp>
          <p:sp>
            <p:nvSpPr>
              <p:cNvPr id="5938" name="Freeform 818"/>
              <p:cNvSpPr>
                <a:spLocks/>
              </p:cNvSpPr>
              <p:nvPr/>
            </p:nvSpPr>
            <p:spPr bwMode="auto">
              <a:xfrm>
                <a:off x="2775" y="753"/>
                <a:ext cx="5" cy="2"/>
              </a:xfrm>
              <a:custGeom>
                <a:avLst/>
                <a:gdLst>
                  <a:gd name="T0" fmla="*/ 4 w 12"/>
                  <a:gd name="T1" fmla="*/ 4 h 4"/>
                  <a:gd name="T2" fmla="*/ 12 w 12"/>
                  <a:gd name="T3" fmla="*/ 4 h 4"/>
                  <a:gd name="T4" fmla="*/ 12 w 12"/>
                  <a:gd name="T5" fmla="*/ 0 h 4"/>
                  <a:gd name="T6" fmla="*/ 0 w 12"/>
                  <a:gd name="T7" fmla="*/ 4 h 4"/>
                  <a:gd name="T8" fmla="*/ 4 w 12"/>
                  <a:gd name="T9" fmla="*/ 4 h 4"/>
                </a:gdLst>
                <a:ahLst/>
                <a:cxnLst>
                  <a:cxn ang="0">
                    <a:pos x="T0" y="T1"/>
                  </a:cxn>
                  <a:cxn ang="0">
                    <a:pos x="T2" y="T3"/>
                  </a:cxn>
                  <a:cxn ang="0">
                    <a:pos x="T4" y="T5"/>
                  </a:cxn>
                  <a:cxn ang="0">
                    <a:pos x="T6" y="T7"/>
                  </a:cxn>
                  <a:cxn ang="0">
                    <a:pos x="T8" y="T9"/>
                  </a:cxn>
                </a:cxnLst>
                <a:rect l="0" t="0" r="r" b="b"/>
                <a:pathLst>
                  <a:path w="12" h="4">
                    <a:moveTo>
                      <a:pt x="4" y="4"/>
                    </a:moveTo>
                    <a:lnTo>
                      <a:pt x="12" y="4"/>
                    </a:lnTo>
                    <a:lnTo>
                      <a:pt x="12" y="0"/>
                    </a:lnTo>
                    <a:lnTo>
                      <a:pt x="0" y="4"/>
                    </a:lnTo>
                    <a:lnTo>
                      <a:pt x="4" y="4"/>
                    </a:lnTo>
                    <a:close/>
                  </a:path>
                </a:pathLst>
              </a:custGeom>
              <a:solidFill>
                <a:srgbClr val="C2E3FF"/>
              </a:solidFill>
              <a:ln w="3175">
                <a:solidFill>
                  <a:srgbClr val="C2E3FF"/>
                </a:solidFill>
                <a:prstDash val="solid"/>
                <a:round/>
                <a:headEnd/>
                <a:tailEnd/>
              </a:ln>
            </p:spPr>
            <p:txBody>
              <a:bodyPr/>
              <a:lstStyle/>
              <a:p>
                <a:endParaRPr lang="en-AU"/>
              </a:p>
            </p:txBody>
          </p:sp>
          <p:sp>
            <p:nvSpPr>
              <p:cNvPr id="5939" name="Freeform 819"/>
              <p:cNvSpPr>
                <a:spLocks/>
              </p:cNvSpPr>
              <p:nvPr/>
            </p:nvSpPr>
            <p:spPr bwMode="auto">
              <a:xfrm>
                <a:off x="2146" y="755"/>
                <a:ext cx="158" cy="26"/>
              </a:xfrm>
              <a:custGeom>
                <a:avLst/>
                <a:gdLst>
                  <a:gd name="T0" fmla="*/ 4 w 316"/>
                  <a:gd name="T1" fmla="*/ 0 h 52"/>
                  <a:gd name="T2" fmla="*/ 124 w 316"/>
                  <a:gd name="T3" fmla="*/ 23 h 52"/>
                  <a:gd name="T4" fmla="*/ 316 w 316"/>
                  <a:gd name="T5" fmla="*/ 52 h 52"/>
                  <a:gd name="T6" fmla="*/ 316 w 316"/>
                  <a:gd name="T7" fmla="*/ 52 h 52"/>
                  <a:gd name="T8" fmla="*/ 316 w 316"/>
                  <a:gd name="T9" fmla="*/ 48 h 52"/>
                  <a:gd name="T10" fmla="*/ 296 w 316"/>
                  <a:gd name="T11" fmla="*/ 44 h 52"/>
                  <a:gd name="T12" fmla="*/ 4 w 316"/>
                  <a:gd name="T13" fmla="*/ 0 h 52"/>
                  <a:gd name="T14" fmla="*/ 0 w 316"/>
                  <a:gd name="T15" fmla="*/ 0 h 52"/>
                  <a:gd name="T16" fmla="*/ 4 w 3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52">
                    <a:moveTo>
                      <a:pt x="4" y="0"/>
                    </a:moveTo>
                    <a:lnTo>
                      <a:pt x="124" y="23"/>
                    </a:lnTo>
                    <a:lnTo>
                      <a:pt x="316" y="52"/>
                    </a:lnTo>
                    <a:lnTo>
                      <a:pt x="316" y="52"/>
                    </a:lnTo>
                    <a:lnTo>
                      <a:pt x="316" y="48"/>
                    </a:lnTo>
                    <a:lnTo>
                      <a:pt x="296" y="44"/>
                    </a:lnTo>
                    <a:lnTo>
                      <a:pt x="4" y="0"/>
                    </a:lnTo>
                    <a:lnTo>
                      <a:pt x="0" y="0"/>
                    </a:lnTo>
                    <a:lnTo>
                      <a:pt x="4" y="0"/>
                    </a:lnTo>
                    <a:close/>
                  </a:path>
                </a:pathLst>
              </a:custGeom>
              <a:solidFill>
                <a:srgbClr val="595959"/>
              </a:solidFill>
              <a:ln w="3175">
                <a:solidFill>
                  <a:srgbClr val="000000"/>
                </a:solidFill>
                <a:prstDash val="solid"/>
                <a:round/>
                <a:headEnd/>
                <a:tailEnd/>
              </a:ln>
            </p:spPr>
            <p:txBody>
              <a:bodyPr/>
              <a:lstStyle/>
              <a:p>
                <a:endParaRPr lang="en-AU"/>
              </a:p>
            </p:txBody>
          </p:sp>
          <p:sp>
            <p:nvSpPr>
              <p:cNvPr id="5940" name="Freeform 820"/>
              <p:cNvSpPr>
                <a:spLocks/>
              </p:cNvSpPr>
              <p:nvPr/>
            </p:nvSpPr>
            <p:spPr bwMode="auto">
              <a:xfrm>
                <a:off x="2769" y="755"/>
                <a:ext cx="6" cy="2"/>
              </a:xfrm>
              <a:custGeom>
                <a:avLst/>
                <a:gdLst>
                  <a:gd name="T0" fmla="*/ 0 w 11"/>
                  <a:gd name="T1" fmla="*/ 4 h 4"/>
                  <a:gd name="T2" fmla="*/ 0 w 11"/>
                  <a:gd name="T3" fmla="*/ 4 h 4"/>
                  <a:gd name="T4" fmla="*/ 11 w 11"/>
                  <a:gd name="T5" fmla="*/ 4 h 4"/>
                  <a:gd name="T6" fmla="*/ 11 w 11"/>
                  <a:gd name="T7" fmla="*/ 0 h 4"/>
                  <a:gd name="T8" fmla="*/ 4 w 11"/>
                  <a:gd name="T9" fmla="*/ 0 h 4"/>
                  <a:gd name="T10" fmla="*/ 0 w 11"/>
                  <a:gd name="T11" fmla="*/ 4 h 4"/>
                </a:gdLst>
                <a:ahLst/>
                <a:cxnLst>
                  <a:cxn ang="0">
                    <a:pos x="T0" y="T1"/>
                  </a:cxn>
                  <a:cxn ang="0">
                    <a:pos x="T2" y="T3"/>
                  </a:cxn>
                  <a:cxn ang="0">
                    <a:pos x="T4" y="T5"/>
                  </a:cxn>
                  <a:cxn ang="0">
                    <a:pos x="T6" y="T7"/>
                  </a:cxn>
                  <a:cxn ang="0">
                    <a:pos x="T8" y="T9"/>
                  </a:cxn>
                  <a:cxn ang="0">
                    <a:pos x="T10" y="T11"/>
                  </a:cxn>
                </a:cxnLst>
                <a:rect l="0" t="0" r="r" b="b"/>
                <a:pathLst>
                  <a:path w="11" h="4">
                    <a:moveTo>
                      <a:pt x="0" y="4"/>
                    </a:moveTo>
                    <a:lnTo>
                      <a:pt x="0" y="4"/>
                    </a:lnTo>
                    <a:lnTo>
                      <a:pt x="11" y="4"/>
                    </a:lnTo>
                    <a:lnTo>
                      <a:pt x="11" y="0"/>
                    </a:lnTo>
                    <a:lnTo>
                      <a:pt x="4" y="0"/>
                    </a:lnTo>
                    <a:lnTo>
                      <a:pt x="0" y="4"/>
                    </a:lnTo>
                    <a:close/>
                  </a:path>
                </a:pathLst>
              </a:custGeom>
              <a:solidFill>
                <a:srgbClr val="C2E3FF"/>
              </a:solidFill>
              <a:ln w="3175">
                <a:solidFill>
                  <a:srgbClr val="C2E3FF"/>
                </a:solidFill>
                <a:prstDash val="solid"/>
                <a:round/>
                <a:headEnd/>
                <a:tailEnd/>
              </a:ln>
            </p:spPr>
            <p:txBody>
              <a:bodyPr/>
              <a:lstStyle/>
              <a:p>
                <a:endParaRPr lang="en-AU"/>
              </a:p>
            </p:txBody>
          </p:sp>
          <p:sp>
            <p:nvSpPr>
              <p:cNvPr id="5941" name="Freeform 821"/>
              <p:cNvSpPr>
                <a:spLocks/>
              </p:cNvSpPr>
              <p:nvPr/>
            </p:nvSpPr>
            <p:spPr bwMode="auto">
              <a:xfrm>
                <a:off x="2764" y="757"/>
                <a:ext cx="3" cy="4"/>
              </a:xfrm>
              <a:custGeom>
                <a:avLst/>
                <a:gdLst>
                  <a:gd name="T0" fmla="*/ 0 w 6"/>
                  <a:gd name="T1" fmla="*/ 7 h 7"/>
                  <a:gd name="T2" fmla="*/ 0 w 6"/>
                  <a:gd name="T3" fmla="*/ 7 h 7"/>
                  <a:gd name="T4" fmla="*/ 6 w 6"/>
                  <a:gd name="T5" fmla="*/ 7 h 7"/>
                  <a:gd name="T6" fmla="*/ 6 w 6"/>
                  <a:gd name="T7" fmla="*/ 0 h 7"/>
                  <a:gd name="T8" fmla="*/ 4 w 6"/>
                  <a:gd name="T9" fmla="*/ 4 h 7"/>
                  <a:gd name="T10" fmla="*/ 0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0" y="7"/>
                    </a:moveTo>
                    <a:lnTo>
                      <a:pt x="0" y="7"/>
                    </a:lnTo>
                    <a:lnTo>
                      <a:pt x="6" y="7"/>
                    </a:lnTo>
                    <a:lnTo>
                      <a:pt x="6" y="0"/>
                    </a:lnTo>
                    <a:lnTo>
                      <a:pt x="4" y="4"/>
                    </a:lnTo>
                    <a:lnTo>
                      <a:pt x="0" y="7"/>
                    </a:lnTo>
                    <a:close/>
                  </a:path>
                </a:pathLst>
              </a:custGeom>
              <a:solidFill>
                <a:srgbClr val="C2E3FF"/>
              </a:solidFill>
              <a:ln w="3175">
                <a:solidFill>
                  <a:srgbClr val="C2E3FF"/>
                </a:solidFill>
                <a:prstDash val="solid"/>
                <a:round/>
                <a:headEnd/>
                <a:tailEnd/>
              </a:ln>
            </p:spPr>
            <p:txBody>
              <a:bodyPr/>
              <a:lstStyle/>
              <a:p>
                <a:endParaRPr lang="en-AU"/>
              </a:p>
            </p:txBody>
          </p:sp>
          <p:sp>
            <p:nvSpPr>
              <p:cNvPr id="5942" name="Freeform 822"/>
              <p:cNvSpPr>
                <a:spLocks/>
              </p:cNvSpPr>
              <p:nvPr/>
            </p:nvSpPr>
            <p:spPr bwMode="auto">
              <a:xfrm>
                <a:off x="2758" y="761"/>
                <a:ext cx="6" cy="4"/>
              </a:xfrm>
              <a:custGeom>
                <a:avLst/>
                <a:gdLst>
                  <a:gd name="T0" fmla="*/ 0 w 11"/>
                  <a:gd name="T1" fmla="*/ 8 h 8"/>
                  <a:gd name="T2" fmla="*/ 8 w 11"/>
                  <a:gd name="T3" fmla="*/ 4 h 8"/>
                  <a:gd name="T4" fmla="*/ 11 w 11"/>
                  <a:gd name="T5" fmla="*/ 4 h 8"/>
                  <a:gd name="T6" fmla="*/ 8 w 11"/>
                  <a:gd name="T7" fmla="*/ 0 h 8"/>
                  <a:gd name="T8" fmla="*/ 0 w 11"/>
                  <a:gd name="T9" fmla="*/ 4 h 8"/>
                  <a:gd name="T10" fmla="*/ 0 w 11"/>
                  <a:gd name="T11" fmla="*/ 8 h 8"/>
                </a:gdLst>
                <a:ahLst/>
                <a:cxnLst>
                  <a:cxn ang="0">
                    <a:pos x="T0" y="T1"/>
                  </a:cxn>
                  <a:cxn ang="0">
                    <a:pos x="T2" y="T3"/>
                  </a:cxn>
                  <a:cxn ang="0">
                    <a:pos x="T4" y="T5"/>
                  </a:cxn>
                  <a:cxn ang="0">
                    <a:pos x="T6" y="T7"/>
                  </a:cxn>
                  <a:cxn ang="0">
                    <a:pos x="T8" y="T9"/>
                  </a:cxn>
                  <a:cxn ang="0">
                    <a:pos x="T10" y="T11"/>
                  </a:cxn>
                </a:cxnLst>
                <a:rect l="0" t="0" r="r" b="b"/>
                <a:pathLst>
                  <a:path w="11" h="8">
                    <a:moveTo>
                      <a:pt x="0" y="8"/>
                    </a:moveTo>
                    <a:lnTo>
                      <a:pt x="8" y="4"/>
                    </a:lnTo>
                    <a:lnTo>
                      <a:pt x="11" y="4"/>
                    </a:lnTo>
                    <a:lnTo>
                      <a:pt x="8" y="0"/>
                    </a:lnTo>
                    <a:lnTo>
                      <a:pt x="0" y="4"/>
                    </a:lnTo>
                    <a:lnTo>
                      <a:pt x="0" y="8"/>
                    </a:lnTo>
                    <a:close/>
                  </a:path>
                </a:pathLst>
              </a:custGeom>
              <a:solidFill>
                <a:srgbClr val="C2E3FF"/>
              </a:solidFill>
              <a:ln w="3175">
                <a:solidFill>
                  <a:srgbClr val="C2E3FF"/>
                </a:solidFill>
                <a:prstDash val="solid"/>
                <a:round/>
                <a:headEnd/>
                <a:tailEnd/>
              </a:ln>
            </p:spPr>
            <p:txBody>
              <a:bodyPr/>
              <a:lstStyle/>
              <a:p>
                <a:endParaRPr lang="en-AU"/>
              </a:p>
            </p:txBody>
          </p:sp>
          <p:sp>
            <p:nvSpPr>
              <p:cNvPr id="5943" name="Freeform 823"/>
              <p:cNvSpPr>
                <a:spLocks/>
              </p:cNvSpPr>
              <p:nvPr/>
            </p:nvSpPr>
            <p:spPr bwMode="auto">
              <a:xfrm>
                <a:off x="2753" y="763"/>
                <a:ext cx="5" cy="3"/>
              </a:xfrm>
              <a:custGeom>
                <a:avLst/>
                <a:gdLst>
                  <a:gd name="T0" fmla="*/ 0 w 12"/>
                  <a:gd name="T1" fmla="*/ 4 h 8"/>
                  <a:gd name="T2" fmla="*/ 0 w 12"/>
                  <a:gd name="T3" fmla="*/ 8 h 8"/>
                  <a:gd name="T4" fmla="*/ 8 w 12"/>
                  <a:gd name="T5" fmla="*/ 8 h 8"/>
                  <a:gd name="T6" fmla="*/ 12 w 12"/>
                  <a:gd name="T7" fmla="*/ 4 h 8"/>
                  <a:gd name="T8" fmla="*/ 12 w 12"/>
                  <a:gd name="T9" fmla="*/ 0 h 8"/>
                  <a:gd name="T10" fmla="*/ 4 w 12"/>
                  <a:gd name="T11" fmla="*/ 4 h 8"/>
                  <a:gd name="T12" fmla="*/ 0 w 12"/>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0" y="4"/>
                    </a:moveTo>
                    <a:lnTo>
                      <a:pt x="0" y="8"/>
                    </a:lnTo>
                    <a:lnTo>
                      <a:pt x="8" y="8"/>
                    </a:lnTo>
                    <a:lnTo>
                      <a:pt x="12" y="4"/>
                    </a:lnTo>
                    <a:lnTo>
                      <a:pt x="12" y="0"/>
                    </a:lnTo>
                    <a:lnTo>
                      <a:pt x="4" y="4"/>
                    </a:lnTo>
                    <a:lnTo>
                      <a:pt x="0" y="4"/>
                    </a:lnTo>
                    <a:close/>
                  </a:path>
                </a:pathLst>
              </a:custGeom>
              <a:solidFill>
                <a:srgbClr val="C2E3FF"/>
              </a:solidFill>
              <a:ln w="3175">
                <a:solidFill>
                  <a:srgbClr val="C2E3FF"/>
                </a:solidFill>
                <a:prstDash val="solid"/>
                <a:round/>
                <a:headEnd/>
                <a:tailEnd/>
              </a:ln>
            </p:spPr>
            <p:txBody>
              <a:bodyPr/>
              <a:lstStyle/>
              <a:p>
                <a:endParaRPr lang="en-AU"/>
              </a:p>
            </p:txBody>
          </p:sp>
          <p:sp>
            <p:nvSpPr>
              <p:cNvPr id="5944" name="Freeform 824"/>
              <p:cNvSpPr>
                <a:spLocks/>
              </p:cNvSpPr>
              <p:nvPr/>
            </p:nvSpPr>
            <p:spPr bwMode="auto">
              <a:xfrm>
                <a:off x="2304" y="763"/>
                <a:ext cx="17" cy="18"/>
              </a:xfrm>
              <a:custGeom>
                <a:avLst/>
                <a:gdLst>
                  <a:gd name="T0" fmla="*/ 0 w 32"/>
                  <a:gd name="T1" fmla="*/ 25 h 37"/>
                  <a:gd name="T2" fmla="*/ 0 w 32"/>
                  <a:gd name="T3" fmla="*/ 29 h 37"/>
                  <a:gd name="T4" fmla="*/ 7 w 32"/>
                  <a:gd name="T5" fmla="*/ 37 h 37"/>
                  <a:gd name="T6" fmla="*/ 7 w 32"/>
                  <a:gd name="T7" fmla="*/ 37 h 37"/>
                  <a:gd name="T8" fmla="*/ 24 w 32"/>
                  <a:gd name="T9" fmla="*/ 33 h 37"/>
                  <a:gd name="T10" fmla="*/ 32 w 32"/>
                  <a:gd name="T11" fmla="*/ 21 h 37"/>
                  <a:gd name="T12" fmla="*/ 28 w 32"/>
                  <a:gd name="T13" fmla="*/ 0 h 37"/>
                  <a:gd name="T14" fmla="*/ 0 w 32"/>
                  <a:gd name="T15" fmla="*/ 8 h 37"/>
                  <a:gd name="T16" fmla="*/ 0 w 32"/>
                  <a:gd name="T1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7">
                    <a:moveTo>
                      <a:pt x="0" y="25"/>
                    </a:moveTo>
                    <a:lnTo>
                      <a:pt x="0" y="29"/>
                    </a:lnTo>
                    <a:lnTo>
                      <a:pt x="7" y="37"/>
                    </a:lnTo>
                    <a:lnTo>
                      <a:pt x="7" y="37"/>
                    </a:lnTo>
                    <a:lnTo>
                      <a:pt x="24" y="33"/>
                    </a:lnTo>
                    <a:lnTo>
                      <a:pt x="32" y="21"/>
                    </a:lnTo>
                    <a:lnTo>
                      <a:pt x="28" y="0"/>
                    </a:lnTo>
                    <a:lnTo>
                      <a:pt x="0" y="8"/>
                    </a:lnTo>
                    <a:lnTo>
                      <a:pt x="0" y="25"/>
                    </a:lnTo>
                    <a:close/>
                  </a:path>
                </a:pathLst>
              </a:custGeom>
              <a:solidFill>
                <a:srgbClr val="FFFFFF"/>
              </a:solidFill>
              <a:ln w="3175">
                <a:solidFill>
                  <a:srgbClr val="000000"/>
                </a:solidFill>
                <a:prstDash val="solid"/>
                <a:round/>
                <a:headEnd/>
                <a:tailEnd/>
              </a:ln>
            </p:spPr>
            <p:txBody>
              <a:bodyPr/>
              <a:lstStyle/>
              <a:p>
                <a:endParaRPr lang="en-AU"/>
              </a:p>
            </p:txBody>
          </p:sp>
          <p:sp>
            <p:nvSpPr>
              <p:cNvPr id="5945" name="Freeform 825"/>
              <p:cNvSpPr>
                <a:spLocks/>
              </p:cNvSpPr>
              <p:nvPr/>
            </p:nvSpPr>
            <p:spPr bwMode="auto">
              <a:xfrm>
                <a:off x="2749" y="766"/>
                <a:ext cx="2" cy="2"/>
              </a:xfrm>
              <a:custGeom>
                <a:avLst/>
                <a:gdLst>
                  <a:gd name="T0" fmla="*/ 0 w 4"/>
                  <a:gd name="T1" fmla="*/ 4 h 4"/>
                  <a:gd name="T2" fmla="*/ 0 w 4"/>
                  <a:gd name="T3" fmla="*/ 4 h 4"/>
                  <a:gd name="T4" fmla="*/ 4 w 4"/>
                  <a:gd name="T5" fmla="*/ 4 h 4"/>
                  <a:gd name="T6" fmla="*/ 4 w 4"/>
                  <a:gd name="T7" fmla="*/ 4 h 4"/>
                  <a:gd name="T8" fmla="*/ 4 w 4"/>
                  <a:gd name="T9" fmla="*/ 0 h 4"/>
                  <a:gd name="T10" fmla="*/ 0 w 4"/>
                  <a:gd name="T11" fmla="*/ 0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4" y="4"/>
                    </a:lnTo>
                    <a:lnTo>
                      <a:pt x="4" y="4"/>
                    </a:lnTo>
                    <a:lnTo>
                      <a:pt x="4" y="0"/>
                    </a:lnTo>
                    <a:lnTo>
                      <a:pt x="0" y="0"/>
                    </a:lnTo>
                    <a:lnTo>
                      <a:pt x="0" y="4"/>
                    </a:lnTo>
                    <a:close/>
                  </a:path>
                </a:pathLst>
              </a:custGeom>
              <a:solidFill>
                <a:srgbClr val="C2E3FF"/>
              </a:solidFill>
              <a:ln w="3175">
                <a:solidFill>
                  <a:srgbClr val="C2E3FF"/>
                </a:solidFill>
                <a:prstDash val="solid"/>
                <a:round/>
                <a:headEnd/>
                <a:tailEnd/>
              </a:ln>
            </p:spPr>
            <p:txBody>
              <a:bodyPr/>
              <a:lstStyle/>
              <a:p>
                <a:endParaRPr lang="en-AU"/>
              </a:p>
            </p:txBody>
          </p:sp>
          <p:sp>
            <p:nvSpPr>
              <p:cNvPr id="5946" name="Freeform 826"/>
              <p:cNvSpPr>
                <a:spLocks/>
              </p:cNvSpPr>
              <p:nvPr/>
            </p:nvSpPr>
            <p:spPr bwMode="auto">
              <a:xfrm>
                <a:off x="2733" y="766"/>
                <a:ext cx="137" cy="87"/>
              </a:xfrm>
              <a:custGeom>
                <a:avLst/>
                <a:gdLst>
                  <a:gd name="T0" fmla="*/ 19 w 276"/>
                  <a:gd name="T1" fmla="*/ 173 h 173"/>
                  <a:gd name="T2" fmla="*/ 276 w 276"/>
                  <a:gd name="T3" fmla="*/ 10 h 173"/>
                  <a:gd name="T4" fmla="*/ 276 w 276"/>
                  <a:gd name="T5" fmla="*/ 0 h 173"/>
                  <a:gd name="T6" fmla="*/ 0 w 276"/>
                  <a:gd name="T7" fmla="*/ 165 h 173"/>
                  <a:gd name="T8" fmla="*/ 19 w 276"/>
                  <a:gd name="T9" fmla="*/ 173 h 173"/>
                </a:gdLst>
                <a:ahLst/>
                <a:cxnLst>
                  <a:cxn ang="0">
                    <a:pos x="T0" y="T1"/>
                  </a:cxn>
                  <a:cxn ang="0">
                    <a:pos x="T2" y="T3"/>
                  </a:cxn>
                  <a:cxn ang="0">
                    <a:pos x="T4" y="T5"/>
                  </a:cxn>
                  <a:cxn ang="0">
                    <a:pos x="T6" y="T7"/>
                  </a:cxn>
                  <a:cxn ang="0">
                    <a:pos x="T8" y="T9"/>
                  </a:cxn>
                </a:cxnLst>
                <a:rect l="0" t="0" r="r" b="b"/>
                <a:pathLst>
                  <a:path w="276" h="173">
                    <a:moveTo>
                      <a:pt x="19" y="173"/>
                    </a:moveTo>
                    <a:lnTo>
                      <a:pt x="276" y="10"/>
                    </a:lnTo>
                    <a:lnTo>
                      <a:pt x="276" y="0"/>
                    </a:lnTo>
                    <a:lnTo>
                      <a:pt x="0" y="165"/>
                    </a:lnTo>
                    <a:lnTo>
                      <a:pt x="19" y="173"/>
                    </a:lnTo>
                    <a:close/>
                  </a:path>
                </a:pathLst>
              </a:custGeom>
              <a:solidFill>
                <a:srgbClr val="FFFFFF"/>
              </a:solidFill>
              <a:ln w="3175">
                <a:solidFill>
                  <a:srgbClr val="000000"/>
                </a:solidFill>
                <a:prstDash val="solid"/>
                <a:round/>
                <a:headEnd/>
                <a:tailEnd/>
              </a:ln>
            </p:spPr>
            <p:txBody>
              <a:bodyPr/>
              <a:lstStyle/>
              <a:p>
                <a:endParaRPr lang="en-AU"/>
              </a:p>
            </p:txBody>
          </p:sp>
          <p:sp>
            <p:nvSpPr>
              <p:cNvPr id="5947" name="Freeform 827"/>
              <p:cNvSpPr>
                <a:spLocks/>
              </p:cNvSpPr>
              <p:nvPr/>
            </p:nvSpPr>
            <p:spPr bwMode="auto">
              <a:xfrm>
                <a:off x="2742" y="768"/>
                <a:ext cx="5" cy="3"/>
              </a:xfrm>
              <a:custGeom>
                <a:avLst/>
                <a:gdLst>
                  <a:gd name="T0" fmla="*/ 0 w 10"/>
                  <a:gd name="T1" fmla="*/ 6 h 6"/>
                  <a:gd name="T2" fmla="*/ 0 w 10"/>
                  <a:gd name="T3" fmla="*/ 6 h 6"/>
                  <a:gd name="T4" fmla="*/ 10 w 10"/>
                  <a:gd name="T5" fmla="*/ 4 h 6"/>
                  <a:gd name="T6" fmla="*/ 10 w 10"/>
                  <a:gd name="T7" fmla="*/ 0 h 6"/>
                  <a:gd name="T8" fmla="*/ 0 w 10"/>
                  <a:gd name="T9" fmla="*/ 4 h 6"/>
                  <a:gd name="T10" fmla="*/ 0 w 10"/>
                  <a:gd name="T11" fmla="*/ 6 h 6"/>
                </a:gdLst>
                <a:ahLst/>
                <a:cxnLst>
                  <a:cxn ang="0">
                    <a:pos x="T0" y="T1"/>
                  </a:cxn>
                  <a:cxn ang="0">
                    <a:pos x="T2" y="T3"/>
                  </a:cxn>
                  <a:cxn ang="0">
                    <a:pos x="T4" y="T5"/>
                  </a:cxn>
                  <a:cxn ang="0">
                    <a:pos x="T6" y="T7"/>
                  </a:cxn>
                  <a:cxn ang="0">
                    <a:pos x="T8" y="T9"/>
                  </a:cxn>
                  <a:cxn ang="0">
                    <a:pos x="T10" y="T11"/>
                  </a:cxn>
                </a:cxnLst>
                <a:rect l="0" t="0" r="r" b="b"/>
                <a:pathLst>
                  <a:path w="10" h="6">
                    <a:moveTo>
                      <a:pt x="0" y="6"/>
                    </a:moveTo>
                    <a:lnTo>
                      <a:pt x="0" y="6"/>
                    </a:lnTo>
                    <a:lnTo>
                      <a:pt x="10" y="4"/>
                    </a:lnTo>
                    <a:lnTo>
                      <a:pt x="10" y="0"/>
                    </a:lnTo>
                    <a:lnTo>
                      <a:pt x="0" y="4"/>
                    </a:lnTo>
                    <a:lnTo>
                      <a:pt x="0" y="6"/>
                    </a:lnTo>
                    <a:close/>
                  </a:path>
                </a:pathLst>
              </a:custGeom>
              <a:solidFill>
                <a:srgbClr val="C2E3FF"/>
              </a:solidFill>
              <a:ln w="3175">
                <a:solidFill>
                  <a:srgbClr val="C2E3FF"/>
                </a:solidFill>
                <a:prstDash val="solid"/>
                <a:round/>
                <a:headEnd/>
                <a:tailEnd/>
              </a:ln>
            </p:spPr>
            <p:txBody>
              <a:bodyPr/>
              <a:lstStyle/>
              <a:p>
                <a:endParaRPr lang="en-AU"/>
              </a:p>
            </p:txBody>
          </p:sp>
          <p:sp>
            <p:nvSpPr>
              <p:cNvPr id="5948" name="Freeform 828"/>
              <p:cNvSpPr>
                <a:spLocks/>
              </p:cNvSpPr>
              <p:nvPr/>
            </p:nvSpPr>
            <p:spPr bwMode="auto">
              <a:xfrm>
                <a:off x="2736" y="770"/>
                <a:ext cx="4" cy="5"/>
              </a:xfrm>
              <a:custGeom>
                <a:avLst/>
                <a:gdLst>
                  <a:gd name="T0" fmla="*/ 0 w 8"/>
                  <a:gd name="T1" fmla="*/ 9 h 9"/>
                  <a:gd name="T2" fmla="*/ 8 w 8"/>
                  <a:gd name="T3" fmla="*/ 5 h 9"/>
                  <a:gd name="T4" fmla="*/ 8 w 8"/>
                  <a:gd name="T5" fmla="*/ 0 h 9"/>
                  <a:gd name="T6" fmla="*/ 0 w 8"/>
                  <a:gd name="T7" fmla="*/ 2 h 9"/>
                  <a:gd name="T8" fmla="*/ 0 w 8"/>
                  <a:gd name="T9" fmla="*/ 9 h 9"/>
                </a:gdLst>
                <a:ahLst/>
                <a:cxnLst>
                  <a:cxn ang="0">
                    <a:pos x="T0" y="T1"/>
                  </a:cxn>
                  <a:cxn ang="0">
                    <a:pos x="T2" y="T3"/>
                  </a:cxn>
                  <a:cxn ang="0">
                    <a:pos x="T4" y="T5"/>
                  </a:cxn>
                  <a:cxn ang="0">
                    <a:pos x="T6" y="T7"/>
                  </a:cxn>
                  <a:cxn ang="0">
                    <a:pos x="T8" y="T9"/>
                  </a:cxn>
                </a:cxnLst>
                <a:rect l="0" t="0" r="r" b="b"/>
                <a:pathLst>
                  <a:path w="8" h="9">
                    <a:moveTo>
                      <a:pt x="0" y="9"/>
                    </a:moveTo>
                    <a:lnTo>
                      <a:pt x="8" y="5"/>
                    </a:lnTo>
                    <a:lnTo>
                      <a:pt x="8" y="0"/>
                    </a:lnTo>
                    <a:lnTo>
                      <a:pt x="0" y="2"/>
                    </a:lnTo>
                    <a:lnTo>
                      <a:pt x="0" y="9"/>
                    </a:lnTo>
                    <a:close/>
                  </a:path>
                </a:pathLst>
              </a:custGeom>
              <a:solidFill>
                <a:srgbClr val="C2E3FF"/>
              </a:solidFill>
              <a:ln w="3175">
                <a:solidFill>
                  <a:srgbClr val="C2E3FF"/>
                </a:solidFill>
                <a:prstDash val="solid"/>
                <a:round/>
                <a:headEnd/>
                <a:tailEnd/>
              </a:ln>
            </p:spPr>
            <p:txBody>
              <a:bodyPr/>
              <a:lstStyle/>
              <a:p>
                <a:endParaRPr lang="en-AU"/>
              </a:p>
            </p:txBody>
          </p:sp>
          <p:sp>
            <p:nvSpPr>
              <p:cNvPr id="5949" name="Freeform 829"/>
              <p:cNvSpPr>
                <a:spLocks/>
              </p:cNvSpPr>
              <p:nvPr/>
            </p:nvSpPr>
            <p:spPr bwMode="auto">
              <a:xfrm>
                <a:off x="2387" y="773"/>
                <a:ext cx="153" cy="46"/>
              </a:xfrm>
              <a:custGeom>
                <a:avLst/>
                <a:gdLst>
                  <a:gd name="T0" fmla="*/ 0 w 306"/>
                  <a:gd name="T1" fmla="*/ 35 h 93"/>
                  <a:gd name="T2" fmla="*/ 0 w 306"/>
                  <a:gd name="T3" fmla="*/ 35 h 93"/>
                  <a:gd name="T4" fmla="*/ 8 w 306"/>
                  <a:gd name="T5" fmla="*/ 45 h 93"/>
                  <a:gd name="T6" fmla="*/ 8 w 306"/>
                  <a:gd name="T7" fmla="*/ 45 h 93"/>
                  <a:gd name="T8" fmla="*/ 11 w 306"/>
                  <a:gd name="T9" fmla="*/ 48 h 93"/>
                  <a:gd name="T10" fmla="*/ 285 w 306"/>
                  <a:gd name="T11" fmla="*/ 93 h 93"/>
                  <a:gd name="T12" fmla="*/ 295 w 306"/>
                  <a:gd name="T13" fmla="*/ 87 h 93"/>
                  <a:gd name="T14" fmla="*/ 298 w 306"/>
                  <a:gd name="T15" fmla="*/ 71 h 93"/>
                  <a:gd name="T16" fmla="*/ 302 w 306"/>
                  <a:gd name="T17" fmla="*/ 64 h 93"/>
                  <a:gd name="T18" fmla="*/ 306 w 306"/>
                  <a:gd name="T19" fmla="*/ 43 h 93"/>
                  <a:gd name="T20" fmla="*/ 199 w 306"/>
                  <a:gd name="T21" fmla="*/ 23 h 93"/>
                  <a:gd name="T22" fmla="*/ 34 w 306"/>
                  <a:gd name="T23" fmla="*/ 0 h 93"/>
                  <a:gd name="T24" fmla="*/ 4 w 306"/>
                  <a:gd name="T25" fmla="*/ 8 h 93"/>
                  <a:gd name="T26" fmla="*/ 0 w 306"/>
                  <a:gd name="T27" fmla="*/ 3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93">
                    <a:moveTo>
                      <a:pt x="0" y="35"/>
                    </a:moveTo>
                    <a:lnTo>
                      <a:pt x="0" y="35"/>
                    </a:lnTo>
                    <a:lnTo>
                      <a:pt x="8" y="45"/>
                    </a:lnTo>
                    <a:lnTo>
                      <a:pt x="8" y="45"/>
                    </a:lnTo>
                    <a:lnTo>
                      <a:pt x="11" y="48"/>
                    </a:lnTo>
                    <a:lnTo>
                      <a:pt x="285" y="93"/>
                    </a:lnTo>
                    <a:lnTo>
                      <a:pt x="295" y="87"/>
                    </a:lnTo>
                    <a:lnTo>
                      <a:pt x="298" y="71"/>
                    </a:lnTo>
                    <a:lnTo>
                      <a:pt x="302" y="64"/>
                    </a:lnTo>
                    <a:lnTo>
                      <a:pt x="306" y="43"/>
                    </a:lnTo>
                    <a:lnTo>
                      <a:pt x="199" y="23"/>
                    </a:lnTo>
                    <a:lnTo>
                      <a:pt x="34" y="0"/>
                    </a:lnTo>
                    <a:lnTo>
                      <a:pt x="4" y="8"/>
                    </a:lnTo>
                    <a:lnTo>
                      <a:pt x="0" y="35"/>
                    </a:lnTo>
                    <a:close/>
                  </a:path>
                </a:pathLst>
              </a:custGeom>
              <a:solidFill>
                <a:srgbClr val="000000"/>
              </a:solidFill>
              <a:ln w="3175">
                <a:solidFill>
                  <a:srgbClr val="000000"/>
                </a:solidFill>
                <a:prstDash val="solid"/>
                <a:round/>
                <a:headEnd/>
                <a:tailEnd/>
              </a:ln>
            </p:spPr>
            <p:txBody>
              <a:bodyPr/>
              <a:lstStyle/>
              <a:p>
                <a:endParaRPr lang="en-AU"/>
              </a:p>
            </p:txBody>
          </p:sp>
          <p:sp>
            <p:nvSpPr>
              <p:cNvPr id="5950" name="Freeform 830"/>
              <p:cNvSpPr>
                <a:spLocks/>
              </p:cNvSpPr>
              <p:nvPr/>
            </p:nvSpPr>
            <p:spPr bwMode="auto">
              <a:xfrm>
                <a:off x="2729" y="773"/>
                <a:ext cx="6" cy="6"/>
              </a:xfrm>
              <a:custGeom>
                <a:avLst/>
                <a:gdLst>
                  <a:gd name="T0" fmla="*/ 0 w 11"/>
                  <a:gd name="T1" fmla="*/ 8 h 12"/>
                  <a:gd name="T2" fmla="*/ 0 w 11"/>
                  <a:gd name="T3" fmla="*/ 12 h 12"/>
                  <a:gd name="T4" fmla="*/ 11 w 11"/>
                  <a:gd name="T5" fmla="*/ 4 h 12"/>
                  <a:gd name="T6" fmla="*/ 11 w 11"/>
                  <a:gd name="T7" fmla="*/ 0 h 12"/>
                  <a:gd name="T8" fmla="*/ 0 w 11"/>
                  <a:gd name="T9" fmla="*/ 4 h 12"/>
                  <a:gd name="T10" fmla="*/ 0 w 11"/>
                  <a:gd name="T11" fmla="*/ 8 h 12"/>
                </a:gdLst>
                <a:ahLst/>
                <a:cxnLst>
                  <a:cxn ang="0">
                    <a:pos x="T0" y="T1"/>
                  </a:cxn>
                  <a:cxn ang="0">
                    <a:pos x="T2" y="T3"/>
                  </a:cxn>
                  <a:cxn ang="0">
                    <a:pos x="T4" y="T5"/>
                  </a:cxn>
                  <a:cxn ang="0">
                    <a:pos x="T6" y="T7"/>
                  </a:cxn>
                  <a:cxn ang="0">
                    <a:pos x="T8" y="T9"/>
                  </a:cxn>
                  <a:cxn ang="0">
                    <a:pos x="T10" y="T11"/>
                  </a:cxn>
                </a:cxnLst>
                <a:rect l="0" t="0" r="r" b="b"/>
                <a:pathLst>
                  <a:path w="11" h="12">
                    <a:moveTo>
                      <a:pt x="0" y="8"/>
                    </a:moveTo>
                    <a:lnTo>
                      <a:pt x="0" y="12"/>
                    </a:lnTo>
                    <a:lnTo>
                      <a:pt x="11" y="4"/>
                    </a:lnTo>
                    <a:lnTo>
                      <a:pt x="11" y="0"/>
                    </a:lnTo>
                    <a:lnTo>
                      <a:pt x="0" y="4"/>
                    </a:lnTo>
                    <a:lnTo>
                      <a:pt x="0" y="8"/>
                    </a:lnTo>
                    <a:close/>
                  </a:path>
                </a:pathLst>
              </a:custGeom>
              <a:solidFill>
                <a:srgbClr val="C2E3FF"/>
              </a:solidFill>
              <a:ln w="3175">
                <a:solidFill>
                  <a:srgbClr val="C2E3FF"/>
                </a:solidFill>
                <a:prstDash val="solid"/>
                <a:round/>
                <a:headEnd/>
                <a:tailEnd/>
              </a:ln>
            </p:spPr>
            <p:txBody>
              <a:bodyPr/>
              <a:lstStyle/>
              <a:p>
                <a:endParaRPr lang="en-AU"/>
              </a:p>
            </p:txBody>
          </p:sp>
          <p:sp>
            <p:nvSpPr>
              <p:cNvPr id="5951" name="Freeform 831"/>
              <p:cNvSpPr>
                <a:spLocks/>
              </p:cNvSpPr>
              <p:nvPr/>
            </p:nvSpPr>
            <p:spPr bwMode="auto">
              <a:xfrm>
                <a:off x="2310" y="773"/>
                <a:ext cx="560" cy="348"/>
              </a:xfrm>
              <a:custGeom>
                <a:avLst/>
                <a:gdLst>
                  <a:gd name="T0" fmla="*/ 937 w 1121"/>
                  <a:gd name="T1" fmla="*/ 187 h 696"/>
                  <a:gd name="T2" fmla="*/ 941 w 1121"/>
                  <a:gd name="T3" fmla="*/ 219 h 696"/>
                  <a:gd name="T4" fmla="*/ 945 w 1121"/>
                  <a:gd name="T5" fmla="*/ 252 h 696"/>
                  <a:gd name="T6" fmla="*/ 949 w 1121"/>
                  <a:gd name="T7" fmla="*/ 267 h 696"/>
                  <a:gd name="T8" fmla="*/ 941 w 1121"/>
                  <a:gd name="T9" fmla="*/ 275 h 696"/>
                  <a:gd name="T10" fmla="*/ 937 w 1121"/>
                  <a:gd name="T11" fmla="*/ 283 h 696"/>
                  <a:gd name="T12" fmla="*/ 926 w 1121"/>
                  <a:gd name="T13" fmla="*/ 275 h 696"/>
                  <a:gd name="T14" fmla="*/ 908 w 1121"/>
                  <a:gd name="T15" fmla="*/ 283 h 696"/>
                  <a:gd name="T16" fmla="*/ 897 w 1121"/>
                  <a:gd name="T17" fmla="*/ 283 h 696"/>
                  <a:gd name="T18" fmla="*/ 885 w 1121"/>
                  <a:gd name="T19" fmla="*/ 275 h 696"/>
                  <a:gd name="T20" fmla="*/ 878 w 1121"/>
                  <a:gd name="T21" fmla="*/ 263 h 696"/>
                  <a:gd name="T22" fmla="*/ 864 w 1121"/>
                  <a:gd name="T23" fmla="*/ 256 h 696"/>
                  <a:gd name="T24" fmla="*/ 864 w 1121"/>
                  <a:gd name="T25" fmla="*/ 248 h 696"/>
                  <a:gd name="T26" fmla="*/ 790 w 1121"/>
                  <a:gd name="T27" fmla="*/ 208 h 696"/>
                  <a:gd name="T28" fmla="*/ 798 w 1121"/>
                  <a:gd name="T29" fmla="*/ 200 h 696"/>
                  <a:gd name="T30" fmla="*/ 790 w 1121"/>
                  <a:gd name="T31" fmla="*/ 196 h 696"/>
                  <a:gd name="T32" fmla="*/ 694 w 1121"/>
                  <a:gd name="T33" fmla="*/ 240 h 696"/>
                  <a:gd name="T34" fmla="*/ 0 w 1121"/>
                  <a:gd name="T35" fmla="*/ 696 h 696"/>
                  <a:gd name="T36" fmla="*/ 558 w 1121"/>
                  <a:gd name="T37" fmla="*/ 680 h 696"/>
                  <a:gd name="T38" fmla="*/ 591 w 1121"/>
                  <a:gd name="T39" fmla="*/ 659 h 696"/>
                  <a:gd name="T40" fmla="*/ 622 w 1121"/>
                  <a:gd name="T41" fmla="*/ 648 h 696"/>
                  <a:gd name="T42" fmla="*/ 654 w 1121"/>
                  <a:gd name="T43" fmla="*/ 640 h 696"/>
                  <a:gd name="T44" fmla="*/ 694 w 1121"/>
                  <a:gd name="T45" fmla="*/ 640 h 696"/>
                  <a:gd name="T46" fmla="*/ 746 w 1121"/>
                  <a:gd name="T47" fmla="*/ 651 h 696"/>
                  <a:gd name="T48" fmla="*/ 1121 w 1121"/>
                  <a:gd name="T49" fmla="*/ 696 h 696"/>
                  <a:gd name="T50" fmla="*/ 853 w 1121"/>
                  <a:gd name="T51" fmla="*/ 544 h 696"/>
                  <a:gd name="T52" fmla="*/ 826 w 1121"/>
                  <a:gd name="T53" fmla="*/ 527 h 696"/>
                  <a:gd name="T54" fmla="*/ 819 w 1121"/>
                  <a:gd name="T55" fmla="*/ 500 h 696"/>
                  <a:gd name="T56" fmla="*/ 830 w 1121"/>
                  <a:gd name="T57" fmla="*/ 467 h 696"/>
                  <a:gd name="T58" fmla="*/ 864 w 1121"/>
                  <a:gd name="T59" fmla="*/ 427 h 696"/>
                  <a:gd name="T60" fmla="*/ 1121 w 1121"/>
                  <a:gd name="T61" fmla="*/ 0 h 696"/>
                  <a:gd name="T62" fmla="*/ 937 w 1121"/>
                  <a:gd name="T63" fmla="*/ 18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1" h="696">
                    <a:moveTo>
                      <a:pt x="937" y="187"/>
                    </a:moveTo>
                    <a:lnTo>
                      <a:pt x="937" y="187"/>
                    </a:lnTo>
                    <a:lnTo>
                      <a:pt x="937" y="208"/>
                    </a:lnTo>
                    <a:lnTo>
                      <a:pt x="941" y="219"/>
                    </a:lnTo>
                    <a:lnTo>
                      <a:pt x="941" y="248"/>
                    </a:lnTo>
                    <a:lnTo>
                      <a:pt x="945" y="252"/>
                    </a:lnTo>
                    <a:lnTo>
                      <a:pt x="945" y="260"/>
                    </a:lnTo>
                    <a:lnTo>
                      <a:pt x="949" y="267"/>
                    </a:lnTo>
                    <a:lnTo>
                      <a:pt x="945" y="275"/>
                    </a:lnTo>
                    <a:lnTo>
                      <a:pt x="941" y="275"/>
                    </a:lnTo>
                    <a:lnTo>
                      <a:pt x="937" y="279"/>
                    </a:lnTo>
                    <a:lnTo>
                      <a:pt x="937" y="283"/>
                    </a:lnTo>
                    <a:lnTo>
                      <a:pt x="929" y="279"/>
                    </a:lnTo>
                    <a:lnTo>
                      <a:pt x="926" y="275"/>
                    </a:lnTo>
                    <a:lnTo>
                      <a:pt x="908" y="279"/>
                    </a:lnTo>
                    <a:lnTo>
                      <a:pt x="908" y="283"/>
                    </a:lnTo>
                    <a:lnTo>
                      <a:pt x="905" y="283"/>
                    </a:lnTo>
                    <a:lnTo>
                      <a:pt x="897" y="283"/>
                    </a:lnTo>
                    <a:lnTo>
                      <a:pt x="897" y="279"/>
                    </a:lnTo>
                    <a:lnTo>
                      <a:pt x="885" y="275"/>
                    </a:lnTo>
                    <a:lnTo>
                      <a:pt x="878" y="267"/>
                    </a:lnTo>
                    <a:lnTo>
                      <a:pt x="878" y="263"/>
                    </a:lnTo>
                    <a:lnTo>
                      <a:pt x="866" y="260"/>
                    </a:lnTo>
                    <a:lnTo>
                      <a:pt x="864" y="256"/>
                    </a:lnTo>
                    <a:lnTo>
                      <a:pt x="864" y="248"/>
                    </a:lnTo>
                    <a:lnTo>
                      <a:pt x="864" y="248"/>
                    </a:lnTo>
                    <a:lnTo>
                      <a:pt x="786" y="212"/>
                    </a:lnTo>
                    <a:lnTo>
                      <a:pt x="790" y="208"/>
                    </a:lnTo>
                    <a:lnTo>
                      <a:pt x="798" y="204"/>
                    </a:lnTo>
                    <a:lnTo>
                      <a:pt x="798" y="200"/>
                    </a:lnTo>
                    <a:lnTo>
                      <a:pt x="794" y="200"/>
                    </a:lnTo>
                    <a:lnTo>
                      <a:pt x="790" y="196"/>
                    </a:lnTo>
                    <a:lnTo>
                      <a:pt x="786" y="187"/>
                    </a:lnTo>
                    <a:lnTo>
                      <a:pt x="694" y="240"/>
                    </a:lnTo>
                    <a:lnTo>
                      <a:pt x="721" y="248"/>
                    </a:lnTo>
                    <a:lnTo>
                      <a:pt x="0" y="696"/>
                    </a:lnTo>
                    <a:lnTo>
                      <a:pt x="543" y="696"/>
                    </a:lnTo>
                    <a:lnTo>
                      <a:pt x="558" y="680"/>
                    </a:lnTo>
                    <a:lnTo>
                      <a:pt x="574" y="671"/>
                    </a:lnTo>
                    <a:lnTo>
                      <a:pt x="591" y="659"/>
                    </a:lnTo>
                    <a:lnTo>
                      <a:pt x="606" y="651"/>
                    </a:lnTo>
                    <a:lnTo>
                      <a:pt x="622" y="648"/>
                    </a:lnTo>
                    <a:lnTo>
                      <a:pt x="635" y="644"/>
                    </a:lnTo>
                    <a:lnTo>
                      <a:pt x="654" y="640"/>
                    </a:lnTo>
                    <a:lnTo>
                      <a:pt x="669" y="640"/>
                    </a:lnTo>
                    <a:lnTo>
                      <a:pt x="694" y="640"/>
                    </a:lnTo>
                    <a:lnTo>
                      <a:pt x="721" y="644"/>
                    </a:lnTo>
                    <a:lnTo>
                      <a:pt x="746" y="651"/>
                    </a:lnTo>
                    <a:lnTo>
                      <a:pt x="897" y="696"/>
                    </a:lnTo>
                    <a:lnTo>
                      <a:pt x="1121" y="696"/>
                    </a:lnTo>
                    <a:lnTo>
                      <a:pt x="1121" y="611"/>
                    </a:lnTo>
                    <a:lnTo>
                      <a:pt x="853" y="544"/>
                    </a:lnTo>
                    <a:lnTo>
                      <a:pt x="838" y="532"/>
                    </a:lnTo>
                    <a:lnTo>
                      <a:pt x="826" y="527"/>
                    </a:lnTo>
                    <a:lnTo>
                      <a:pt x="819" y="511"/>
                    </a:lnTo>
                    <a:lnTo>
                      <a:pt x="819" y="500"/>
                    </a:lnTo>
                    <a:lnTo>
                      <a:pt x="819" y="484"/>
                    </a:lnTo>
                    <a:lnTo>
                      <a:pt x="830" y="467"/>
                    </a:lnTo>
                    <a:lnTo>
                      <a:pt x="845" y="444"/>
                    </a:lnTo>
                    <a:lnTo>
                      <a:pt x="864" y="427"/>
                    </a:lnTo>
                    <a:lnTo>
                      <a:pt x="1121" y="212"/>
                    </a:lnTo>
                    <a:lnTo>
                      <a:pt x="1121" y="0"/>
                    </a:lnTo>
                    <a:lnTo>
                      <a:pt x="864" y="160"/>
                    </a:lnTo>
                    <a:lnTo>
                      <a:pt x="937" y="187"/>
                    </a:lnTo>
                    <a:close/>
                  </a:path>
                </a:pathLst>
              </a:custGeom>
              <a:solidFill>
                <a:srgbClr val="ABABAB"/>
              </a:solidFill>
              <a:ln w="3175">
                <a:solidFill>
                  <a:srgbClr val="000000"/>
                </a:solidFill>
                <a:prstDash val="solid"/>
                <a:round/>
                <a:headEnd/>
                <a:tailEnd/>
              </a:ln>
            </p:spPr>
            <p:txBody>
              <a:bodyPr/>
              <a:lstStyle/>
              <a:p>
                <a:endParaRPr lang="en-AU"/>
              </a:p>
            </p:txBody>
          </p:sp>
          <p:sp>
            <p:nvSpPr>
              <p:cNvPr id="5952" name="Freeform 832"/>
              <p:cNvSpPr>
                <a:spLocks/>
              </p:cNvSpPr>
              <p:nvPr/>
            </p:nvSpPr>
            <p:spPr bwMode="auto">
              <a:xfrm>
                <a:off x="2392" y="773"/>
                <a:ext cx="140" cy="24"/>
              </a:xfrm>
              <a:custGeom>
                <a:avLst/>
                <a:gdLst>
                  <a:gd name="T0" fmla="*/ 0 w 280"/>
                  <a:gd name="T1" fmla="*/ 8 h 48"/>
                  <a:gd name="T2" fmla="*/ 262 w 280"/>
                  <a:gd name="T3" fmla="*/ 48 h 48"/>
                  <a:gd name="T4" fmla="*/ 280 w 280"/>
                  <a:gd name="T5" fmla="*/ 43 h 48"/>
                  <a:gd name="T6" fmla="*/ 23 w 280"/>
                  <a:gd name="T7" fmla="*/ 0 h 48"/>
                  <a:gd name="T8" fmla="*/ 0 w 280"/>
                  <a:gd name="T9" fmla="*/ 8 h 48"/>
                </a:gdLst>
                <a:ahLst/>
                <a:cxnLst>
                  <a:cxn ang="0">
                    <a:pos x="T0" y="T1"/>
                  </a:cxn>
                  <a:cxn ang="0">
                    <a:pos x="T2" y="T3"/>
                  </a:cxn>
                  <a:cxn ang="0">
                    <a:pos x="T4" y="T5"/>
                  </a:cxn>
                  <a:cxn ang="0">
                    <a:pos x="T6" y="T7"/>
                  </a:cxn>
                  <a:cxn ang="0">
                    <a:pos x="T8" y="T9"/>
                  </a:cxn>
                </a:cxnLst>
                <a:rect l="0" t="0" r="r" b="b"/>
                <a:pathLst>
                  <a:path w="280" h="48">
                    <a:moveTo>
                      <a:pt x="0" y="8"/>
                    </a:moveTo>
                    <a:lnTo>
                      <a:pt x="262" y="48"/>
                    </a:lnTo>
                    <a:lnTo>
                      <a:pt x="280" y="43"/>
                    </a:lnTo>
                    <a:lnTo>
                      <a:pt x="23" y="0"/>
                    </a:lnTo>
                    <a:lnTo>
                      <a:pt x="0" y="8"/>
                    </a:lnTo>
                    <a:close/>
                  </a:path>
                </a:pathLst>
              </a:custGeom>
              <a:solidFill>
                <a:srgbClr val="ABABAB"/>
              </a:solidFill>
              <a:ln w="3175">
                <a:solidFill>
                  <a:srgbClr val="000000"/>
                </a:solidFill>
                <a:prstDash val="solid"/>
                <a:round/>
                <a:headEnd/>
                <a:tailEnd/>
              </a:ln>
            </p:spPr>
            <p:txBody>
              <a:bodyPr/>
              <a:lstStyle/>
              <a:p>
                <a:endParaRPr lang="en-AU"/>
              </a:p>
            </p:txBody>
          </p:sp>
          <p:sp>
            <p:nvSpPr>
              <p:cNvPr id="5953" name="Freeform 833"/>
              <p:cNvSpPr>
                <a:spLocks/>
              </p:cNvSpPr>
              <p:nvPr/>
            </p:nvSpPr>
            <p:spPr bwMode="auto">
              <a:xfrm>
                <a:off x="2721" y="777"/>
                <a:ext cx="6" cy="6"/>
              </a:xfrm>
              <a:custGeom>
                <a:avLst/>
                <a:gdLst>
                  <a:gd name="T0" fmla="*/ 0 w 12"/>
                  <a:gd name="T1" fmla="*/ 12 h 12"/>
                  <a:gd name="T2" fmla="*/ 0 w 12"/>
                  <a:gd name="T3" fmla="*/ 12 h 12"/>
                  <a:gd name="T4" fmla="*/ 12 w 12"/>
                  <a:gd name="T5" fmla="*/ 4 h 12"/>
                  <a:gd name="T6" fmla="*/ 12 w 12"/>
                  <a:gd name="T7" fmla="*/ 0 h 12"/>
                  <a:gd name="T8" fmla="*/ 0 w 12"/>
                  <a:gd name="T9" fmla="*/ 4 h 12"/>
                  <a:gd name="T10" fmla="*/ 0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0" y="12"/>
                    </a:moveTo>
                    <a:lnTo>
                      <a:pt x="0" y="12"/>
                    </a:lnTo>
                    <a:lnTo>
                      <a:pt x="12" y="4"/>
                    </a:lnTo>
                    <a:lnTo>
                      <a:pt x="12" y="0"/>
                    </a:lnTo>
                    <a:lnTo>
                      <a:pt x="0" y="4"/>
                    </a:lnTo>
                    <a:lnTo>
                      <a:pt x="0" y="12"/>
                    </a:lnTo>
                    <a:close/>
                  </a:path>
                </a:pathLst>
              </a:custGeom>
              <a:solidFill>
                <a:srgbClr val="C2E3FF"/>
              </a:solidFill>
              <a:ln w="3175">
                <a:solidFill>
                  <a:srgbClr val="C2E3FF"/>
                </a:solidFill>
                <a:prstDash val="solid"/>
                <a:round/>
                <a:headEnd/>
                <a:tailEnd/>
              </a:ln>
            </p:spPr>
            <p:txBody>
              <a:bodyPr/>
              <a:lstStyle/>
              <a:p>
                <a:endParaRPr lang="en-AU"/>
              </a:p>
            </p:txBody>
          </p:sp>
          <p:sp>
            <p:nvSpPr>
              <p:cNvPr id="5954" name="Freeform 834"/>
              <p:cNvSpPr>
                <a:spLocks/>
              </p:cNvSpPr>
              <p:nvPr/>
            </p:nvSpPr>
            <p:spPr bwMode="auto">
              <a:xfrm>
                <a:off x="2388" y="779"/>
                <a:ext cx="133" cy="30"/>
              </a:xfrm>
              <a:custGeom>
                <a:avLst/>
                <a:gdLst>
                  <a:gd name="T0" fmla="*/ 0 w 266"/>
                  <a:gd name="T1" fmla="*/ 23 h 59"/>
                  <a:gd name="T2" fmla="*/ 7 w 266"/>
                  <a:gd name="T3" fmla="*/ 23 h 59"/>
                  <a:gd name="T4" fmla="*/ 71 w 266"/>
                  <a:gd name="T5" fmla="*/ 33 h 59"/>
                  <a:gd name="T6" fmla="*/ 262 w 266"/>
                  <a:gd name="T7" fmla="*/ 59 h 59"/>
                  <a:gd name="T8" fmla="*/ 266 w 266"/>
                  <a:gd name="T9" fmla="*/ 40 h 59"/>
                  <a:gd name="T10" fmla="*/ 247 w 266"/>
                  <a:gd name="T11" fmla="*/ 36 h 59"/>
                  <a:gd name="T12" fmla="*/ 4 w 266"/>
                  <a:gd name="T13" fmla="*/ 0 h 59"/>
                  <a:gd name="T14" fmla="*/ 0 w 266"/>
                  <a:gd name="T15" fmla="*/ 19 h 59"/>
                  <a:gd name="T16" fmla="*/ 0 w 266"/>
                  <a:gd name="T17" fmla="*/ 2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59">
                    <a:moveTo>
                      <a:pt x="0" y="23"/>
                    </a:moveTo>
                    <a:lnTo>
                      <a:pt x="7" y="23"/>
                    </a:lnTo>
                    <a:lnTo>
                      <a:pt x="71" y="33"/>
                    </a:lnTo>
                    <a:lnTo>
                      <a:pt x="262" y="59"/>
                    </a:lnTo>
                    <a:lnTo>
                      <a:pt x="266" y="40"/>
                    </a:lnTo>
                    <a:lnTo>
                      <a:pt x="247" y="36"/>
                    </a:lnTo>
                    <a:lnTo>
                      <a:pt x="4" y="0"/>
                    </a:lnTo>
                    <a:lnTo>
                      <a:pt x="0" y="19"/>
                    </a:lnTo>
                    <a:lnTo>
                      <a:pt x="0" y="23"/>
                    </a:lnTo>
                    <a:close/>
                  </a:path>
                </a:pathLst>
              </a:custGeom>
              <a:solidFill>
                <a:srgbClr val="838383"/>
              </a:solidFill>
              <a:ln w="3175">
                <a:solidFill>
                  <a:srgbClr val="000000"/>
                </a:solidFill>
                <a:prstDash val="solid"/>
                <a:round/>
                <a:headEnd/>
                <a:tailEnd/>
              </a:ln>
            </p:spPr>
            <p:txBody>
              <a:bodyPr/>
              <a:lstStyle/>
              <a:p>
                <a:endParaRPr lang="en-AU"/>
              </a:p>
            </p:txBody>
          </p:sp>
          <p:sp>
            <p:nvSpPr>
              <p:cNvPr id="5955" name="Freeform 835"/>
              <p:cNvSpPr>
                <a:spLocks/>
              </p:cNvSpPr>
              <p:nvPr/>
            </p:nvSpPr>
            <p:spPr bwMode="auto">
              <a:xfrm>
                <a:off x="2225" y="779"/>
                <a:ext cx="39" cy="16"/>
              </a:xfrm>
              <a:custGeom>
                <a:avLst/>
                <a:gdLst>
                  <a:gd name="T0" fmla="*/ 11 w 78"/>
                  <a:gd name="T1" fmla="*/ 15 h 33"/>
                  <a:gd name="T2" fmla="*/ 4 w 78"/>
                  <a:gd name="T3" fmla="*/ 23 h 33"/>
                  <a:gd name="T4" fmla="*/ 0 w 78"/>
                  <a:gd name="T5" fmla="*/ 27 h 33"/>
                  <a:gd name="T6" fmla="*/ 0 w 78"/>
                  <a:gd name="T7" fmla="*/ 27 h 33"/>
                  <a:gd name="T8" fmla="*/ 40 w 78"/>
                  <a:gd name="T9" fmla="*/ 33 h 33"/>
                  <a:gd name="T10" fmla="*/ 78 w 78"/>
                  <a:gd name="T11" fmla="*/ 23 h 33"/>
                  <a:gd name="T12" fmla="*/ 78 w 78"/>
                  <a:gd name="T13" fmla="*/ 15 h 33"/>
                  <a:gd name="T14" fmla="*/ 71 w 78"/>
                  <a:gd name="T15" fmla="*/ 11 h 33"/>
                  <a:gd name="T16" fmla="*/ 63 w 78"/>
                  <a:gd name="T17" fmla="*/ 4 h 33"/>
                  <a:gd name="T18" fmla="*/ 48 w 78"/>
                  <a:gd name="T19" fmla="*/ 0 h 33"/>
                  <a:gd name="T20" fmla="*/ 30 w 78"/>
                  <a:gd name="T21" fmla="*/ 4 h 33"/>
                  <a:gd name="T22" fmla="*/ 11 w 78"/>
                  <a:gd name="T2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33">
                    <a:moveTo>
                      <a:pt x="11" y="15"/>
                    </a:moveTo>
                    <a:lnTo>
                      <a:pt x="4" y="23"/>
                    </a:lnTo>
                    <a:lnTo>
                      <a:pt x="0" y="27"/>
                    </a:lnTo>
                    <a:lnTo>
                      <a:pt x="0" y="27"/>
                    </a:lnTo>
                    <a:lnTo>
                      <a:pt x="40" y="33"/>
                    </a:lnTo>
                    <a:lnTo>
                      <a:pt x="78" y="23"/>
                    </a:lnTo>
                    <a:lnTo>
                      <a:pt x="78" y="15"/>
                    </a:lnTo>
                    <a:lnTo>
                      <a:pt x="71" y="11"/>
                    </a:lnTo>
                    <a:lnTo>
                      <a:pt x="63" y="4"/>
                    </a:lnTo>
                    <a:lnTo>
                      <a:pt x="48" y="0"/>
                    </a:lnTo>
                    <a:lnTo>
                      <a:pt x="30" y="4"/>
                    </a:lnTo>
                    <a:lnTo>
                      <a:pt x="11" y="15"/>
                    </a:lnTo>
                    <a:close/>
                  </a:path>
                </a:pathLst>
              </a:custGeom>
              <a:solidFill>
                <a:srgbClr val="000000"/>
              </a:solidFill>
              <a:ln w="3175">
                <a:solidFill>
                  <a:srgbClr val="000000"/>
                </a:solidFill>
                <a:prstDash val="solid"/>
                <a:round/>
                <a:headEnd/>
                <a:tailEnd/>
              </a:ln>
            </p:spPr>
            <p:txBody>
              <a:bodyPr/>
              <a:lstStyle/>
              <a:p>
                <a:endParaRPr lang="en-AU"/>
              </a:p>
            </p:txBody>
          </p:sp>
          <p:sp>
            <p:nvSpPr>
              <p:cNvPr id="5956" name="Freeform 836"/>
              <p:cNvSpPr>
                <a:spLocks/>
              </p:cNvSpPr>
              <p:nvPr/>
            </p:nvSpPr>
            <p:spPr bwMode="auto">
              <a:xfrm>
                <a:off x="1948" y="781"/>
                <a:ext cx="512" cy="194"/>
              </a:xfrm>
              <a:custGeom>
                <a:avLst/>
                <a:gdLst>
                  <a:gd name="T0" fmla="*/ 12 w 1025"/>
                  <a:gd name="T1" fmla="*/ 19 h 388"/>
                  <a:gd name="T2" fmla="*/ 23 w 1025"/>
                  <a:gd name="T3" fmla="*/ 32 h 388"/>
                  <a:gd name="T4" fmla="*/ 29 w 1025"/>
                  <a:gd name="T5" fmla="*/ 29 h 388"/>
                  <a:gd name="T6" fmla="*/ 40 w 1025"/>
                  <a:gd name="T7" fmla="*/ 27 h 388"/>
                  <a:gd name="T8" fmla="*/ 56 w 1025"/>
                  <a:gd name="T9" fmla="*/ 55 h 388"/>
                  <a:gd name="T10" fmla="*/ 71 w 1025"/>
                  <a:gd name="T11" fmla="*/ 48 h 388"/>
                  <a:gd name="T12" fmla="*/ 84 w 1025"/>
                  <a:gd name="T13" fmla="*/ 36 h 388"/>
                  <a:gd name="T14" fmla="*/ 96 w 1025"/>
                  <a:gd name="T15" fmla="*/ 67 h 388"/>
                  <a:gd name="T16" fmla="*/ 107 w 1025"/>
                  <a:gd name="T17" fmla="*/ 80 h 388"/>
                  <a:gd name="T18" fmla="*/ 121 w 1025"/>
                  <a:gd name="T19" fmla="*/ 55 h 388"/>
                  <a:gd name="T20" fmla="*/ 132 w 1025"/>
                  <a:gd name="T21" fmla="*/ 67 h 388"/>
                  <a:gd name="T22" fmla="*/ 144 w 1025"/>
                  <a:gd name="T23" fmla="*/ 192 h 388"/>
                  <a:gd name="T24" fmla="*/ 155 w 1025"/>
                  <a:gd name="T25" fmla="*/ 196 h 388"/>
                  <a:gd name="T26" fmla="*/ 159 w 1025"/>
                  <a:gd name="T27" fmla="*/ 196 h 388"/>
                  <a:gd name="T28" fmla="*/ 169 w 1025"/>
                  <a:gd name="T29" fmla="*/ 199 h 388"/>
                  <a:gd name="T30" fmla="*/ 184 w 1025"/>
                  <a:gd name="T31" fmla="*/ 203 h 388"/>
                  <a:gd name="T32" fmla="*/ 199 w 1025"/>
                  <a:gd name="T33" fmla="*/ 207 h 388"/>
                  <a:gd name="T34" fmla="*/ 211 w 1025"/>
                  <a:gd name="T35" fmla="*/ 207 h 388"/>
                  <a:gd name="T36" fmla="*/ 224 w 1025"/>
                  <a:gd name="T37" fmla="*/ 211 h 388"/>
                  <a:gd name="T38" fmla="*/ 239 w 1025"/>
                  <a:gd name="T39" fmla="*/ 215 h 388"/>
                  <a:gd name="T40" fmla="*/ 251 w 1025"/>
                  <a:gd name="T41" fmla="*/ 215 h 388"/>
                  <a:gd name="T42" fmla="*/ 262 w 1025"/>
                  <a:gd name="T43" fmla="*/ 219 h 388"/>
                  <a:gd name="T44" fmla="*/ 276 w 1025"/>
                  <a:gd name="T45" fmla="*/ 221 h 388"/>
                  <a:gd name="T46" fmla="*/ 287 w 1025"/>
                  <a:gd name="T47" fmla="*/ 224 h 388"/>
                  <a:gd name="T48" fmla="*/ 299 w 1025"/>
                  <a:gd name="T49" fmla="*/ 224 h 388"/>
                  <a:gd name="T50" fmla="*/ 310 w 1025"/>
                  <a:gd name="T51" fmla="*/ 228 h 388"/>
                  <a:gd name="T52" fmla="*/ 1020 w 1025"/>
                  <a:gd name="T53" fmla="*/ 176 h 388"/>
                  <a:gd name="T54" fmla="*/ 1008 w 1025"/>
                  <a:gd name="T55" fmla="*/ 176 h 388"/>
                  <a:gd name="T56" fmla="*/ 993 w 1025"/>
                  <a:gd name="T57" fmla="*/ 173 h 388"/>
                  <a:gd name="T58" fmla="*/ 981 w 1025"/>
                  <a:gd name="T59" fmla="*/ 173 h 388"/>
                  <a:gd name="T60" fmla="*/ 972 w 1025"/>
                  <a:gd name="T61" fmla="*/ 171 h 388"/>
                  <a:gd name="T62" fmla="*/ 956 w 1025"/>
                  <a:gd name="T63" fmla="*/ 171 h 388"/>
                  <a:gd name="T64" fmla="*/ 941 w 1025"/>
                  <a:gd name="T65" fmla="*/ 167 h 388"/>
                  <a:gd name="T66" fmla="*/ 926 w 1025"/>
                  <a:gd name="T67" fmla="*/ 163 h 388"/>
                  <a:gd name="T68" fmla="*/ 912 w 1025"/>
                  <a:gd name="T69" fmla="*/ 159 h 388"/>
                  <a:gd name="T70" fmla="*/ 897 w 1025"/>
                  <a:gd name="T71" fmla="*/ 159 h 388"/>
                  <a:gd name="T72" fmla="*/ 886 w 1025"/>
                  <a:gd name="T73" fmla="*/ 155 h 388"/>
                  <a:gd name="T74" fmla="*/ 876 w 1025"/>
                  <a:gd name="T75" fmla="*/ 155 h 388"/>
                  <a:gd name="T76" fmla="*/ 865 w 1025"/>
                  <a:gd name="T77" fmla="*/ 151 h 388"/>
                  <a:gd name="T78" fmla="*/ 849 w 1025"/>
                  <a:gd name="T79" fmla="*/ 151 h 388"/>
                  <a:gd name="T80" fmla="*/ 838 w 1025"/>
                  <a:gd name="T81" fmla="*/ 148 h 388"/>
                  <a:gd name="T82" fmla="*/ 824 w 1025"/>
                  <a:gd name="T83" fmla="*/ 144 h 388"/>
                  <a:gd name="T84" fmla="*/ 821 w 1025"/>
                  <a:gd name="T85" fmla="*/ 144 h 388"/>
                  <a:gd name="T86" fmla="*/ 809 w 1025"/>
                  <a:gd name="T87" fmla="*/ 144 h 388"/>
                  <a:gd name="T88" fmla="*/ 790 w 1025"/>
                  <a:gd name="T89" fmla="*/ 140 h 388"/>
                  <a:gd name="T90" fmla="*/ 780 w 1025"/>
                  <a:gd name="T91" fmla="*/ 136 h 388"/>
                  <a:gd name="T92" fmla="*/ 765 w 1025"/>
                  <a:gd name="T93" fmla="*/ 132 h 388"/>
                  <a:gd name="T94" fmla="*/ 754 w 1025"/>
                  <a:gd name="T95" fmla="*/ 132 h 388"/>
                  <a:gd name="T96" fmla="*/ 738 w 1025"/>
                  <a:gd name="T97" fmla="*/ 12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5" h="388">
                    <a:moveTo>
                      <a:pt x="0" y="159"/>
                    </a:moveTo>
                    <a:lnTo>
                      <a:pt x="4" y="163"/>
                    </a:lnTo>
                    <a:lnTo>
                      <a:pt x="4" y="19"/>
                    </a:lnTo>
                    <a:lnTo>
                      <a:pt x="12" y="19"/>
                    </a:lnTo>
                    <a:lnTo>
                      <a:pt x="12" y="159"/>
                    </a:lnTo>
                    <a:lnTo>
                      <a:pt x="19" y="163"/>
                    </a:lnTo>
                    <a:lnTo>
                      <a:pt x="19" y="32"/>
                    </a:lnTo>
                    <a:lnTo>
                      <a:pt x="23" y="32"/>
                    </a:lnTo>
                    <a:lnTo>
                      <a:pt x="23" y="167"/>
                    </a:lnTo>
                    <a:lnTo>
                      <a:pt x="29" y="167"/>
                    </a:lnTo>
                    <a:lnTo>
                      <a:pt x="29" y="29"/>
                    </a:lnTo>
                    <a:lnTo>
                      <a:pt x="29" y="29"/>
                    </a:lnTo>
                    <a:lnTo>
                      <a:pt x="33" y="167"/>
                    </a:lnTo>
                    <a:lnTo>
                      <a:pt x="40" y="171"/>
                    </a:lnTo>
                    <a:lnTo>
                      <a:pt x="40" y="27"/>
                    </a:lnTo>
                    <a:lnTo>
                      <a:pt x="40" y="27"/>
                    </a:lnTo>
                    <a:lnTo>
                      <a:pt x="44" y="171"/>
                    </a:lnTo>
                    <a:lnTo>
                      <a:pt x="52" y="173"/>
                    </a:lnTo>
                    <a:lnTo>
                      <a:pt x="52" y="48"/>
                    </a:lnTo>
                    <a:lnTo>
                      <a:pt x="56" y="55"/>
                    </a:lnTo>
                    <a:lnTo>
                      <a:pt x="56" y="173"/>
                    </a:lnTo>
                    <a:lnTo>
                      <a:pt x="67" y="173"/>
                    </a:lnTo>
                    <a:lnTo>
                      <a:pt x="67" y="44"/>
                    </a:lnTo>
                    <a:lnTo>
                      <a:pt x="71" y="48"/>
                    </a:lnTo>
                    <a:lnTo>
                      <a:pt x="71" y="173"/>
                    </a:lnTo>
                    <a:lnTo>
                      <a:pt x="81" y="176"/>
                    </a:lnTo>
                    <a:lnTo>
                      <a:pt x="81" y="36"/>
                    </a:lnTo>
                    <a:lnTo>
                      <a:pt x="84" y="36"/>
                    </a:lnTo>
                    <a:lnTo>
                      <a:pt x="84" y="176"/>
                    </a:lnTo>
                    <a:lnTo>
                      <a:pt x="92" y="180"/>
                    </a:lnTo>
                    <a:lnTo>
                      <a:pt x="92" y="67"/>
                    </a:lnTo>
                    <a:lnTo>
                      <a:pt x="96" y="67"/>
                    </a:lnTo>
                    <a:lnTo>
                      <a:pt x="96" y="180"/>
                    </a:lnTo>
                    <a:lnTo>
                      <a:pt x="107" y="184"/>
                    </a:lnTo>
                    <a:lnTo>
                      <a:pt x="107" y="80"/>
                    </a:lnTo>
                    <a:lnTo>
                      <a:pt x="107" y="80"/>
                    </a:lnTo>
                    <a:lnTo>
                      <a:pt x="111" y="184"/>
                    </a:lnTo>
                    <a:lnTo>
                      <a:pt x="121" y="184"/>
                    </a:lnTo>
                    <a:lnTo>
                      <a:pt x="121" y="55"/>
                    </a:lnTo>
                    <a:lnTo>
                      <a:pt x="121" y="55"/>
                    </a:lnTo>
                    <a:lnTo>
                      <a:pt x="125" y="188"/>
                    </a:lnTo>
                    <a:lnTo>
                      <a:pt x="132" y="188"/>
                    </a:lnTo>
                    <a:lnTo>
                      <a:pt x="132" y="67"/>
                    </a:lnTo>
                    <a:lnTo>
                      <a:pt x="132" y="67"/>
                    </a:lnTo>
                    <a:lnTo>
                      <a:pt x="136" y="103"/>
                    </a:lnTo>
                    <a:lnTo>
                      <a:pt x="136" y="188"/>
                    </a:lnTo>
                    <a:lnTo>
                      <a:pt x="144" y="192"/>
                    </a:lnTo>
                    <a:lnTo>
                      <a:pt x="144" y="192"/>
                    </a:lnTo>
                    <a:lnTo>
                      <a:pt x="144" y="103"/>
                    </a:lnTo>
                    <a:lnTo>
                      <a:pt x="147" y="100"/>
                    </a:lnTo>
                    <a:lnTo>
                      <a:pt x="147" y="196"/>
                    </a:lnTo>
                    <a:lnTo>
                      <a:pt x="155" y="196"/>
                    </a:lnTo>
                    <a:lnTo>
                      <a:pt x="155" y="196"/>
                    </a:lnTo>
                    <a:lnTo>
                      <a:pt x="155" y="115"/>
                    </a:lnTo>
                    <a:lnTo>
                      <a:pt x="159" y="115"/>
                    </a:lnTo>
                    <a:lnTo>
                      <a:pt x="159" y="196"/>
                    </a:lnTo>
                    <a:lnTo>
                      <a:pt x="167" y="199"/>
                    </a:lnTo>
                    <a:lnTo>
                      <a:pt x="167" y="103"/>
                    </a:lnTo>
                    <a:lnTo>
                      <a:pt x="169" y="103"/>
                    </a:lnTo>
                    <a:lnTo>
                      <a:pt x="169" y="199"/>
                    </a:lnTo>
                    <a:lnTo>
                      <a:pt x="180" y="199"/>
                    </a:lnTo>
                    <a:lnTo>
                      <a:pt x="180" y="115"/>
                    </a:lnTo>
                    <a:lnTo>
                      <a:pt x="184" y="119"/>
                    </a:lnTo>
                    <a:lnTo>
                      <a:pt x="184" y="203"/>
                    </a:lnTo>
                    <a:lnTo>
                      <a:pt x="191" y="203"/>
                    </a:lnTo>
                    <a:lnTo>
                      <a:pt x="195" y="115"/>
                    </a:lnTo>
                    <a:lnTo>
                      <a:pt x="195" y="119"/>
                    </a:lnTo>
                    <a:lnTo>
                      <a:pt x="199" y="207"/>
                    </a:lnTo>
                    <a:lnTo>
                      <a:pt x="207" y="207"/>
                    </a:lnTo>
                    <a:lnTo>
                      <a:pt x="207" y="128"/>
                    </a:lnTo>
                    <a:lnTo>
                      <a:pt x="211" y="132"/>
                    </a:lnTo>
                    <a:lnTo>
                      <a:pt x="211" y="207"/>
                    </a:lnTo>
                    <a:lnTo>
                      <a:pt x="216" y="211"/>
                    </a:lnTo>
                    <a:lnTo>
                      <a:pt x="220" y="167"/>
                    </a:lnTo>
                    <a:lnTo>
                      <a:pt x="224" y="167"/>
                    </a:lnTo>
                    <a:lnTo>
                      <a:pt x="224" y="211"/>
                    </a:lnTo>
                    <a:lnTo>
                      <a:pt x="235" y="211"/>
                    </a:lnTo>
                    <a:lnTo>
                      <a:pt x="235" y="167"/>
                    </a:lnTo>
                    <a:lnTo>
                      <a:pt x="239" y="173"/>
                    </a:lnTo>
                    <a:lnTo>
                      <a:pt x="239" y="215"/>
                    </a:lnTo>
                    <a:lnTo>
                      <a:pt x="247" y="215"/>
                    </a:lnTo>
                    <a:lnTo>
                      <a:pt x="247" y="136"/>
                    </a:lnTo>
                    <a:lnTo>
                      <a:pt x="251" y="140"/>
                    </a:lnTo>
                    <a:lnTo>
                      <a:pt x="251" y="215"/>
                    </a:lnTo>
                    <a:lnTo>
                      <a:pt x="255" y="219"/>
                    </a:lnTo>
                    <a:lnTo>
                      <a:pt x="255" y="151"/>
                    </a:lnTo>
                    <a:lnTo>
                      <a:pt x="262" y="151"/>
                    </a:lnTo>
                    <a:lnTo>
                      <a:pt x="262" y="219"/>
                    </a:lnTo>
                    <a:lnTo>
                      <a:pt x="272" y="221"/>
                    </a:lnTo>
                    <a:lnTo>
                      <a:pt x="272" y="173"/>
                    </a:lnTo>
                    <a:lnTo>
                      <a:pt x="276" y="173"/>
                    </a:lnTo>
                    <a:lnTo>
                      <a:pt x="276" y="221"/>
                    </a:lnTo>
                    <a:lnTo>
                      <a:pt x="279" y="221"/>
                    </a:lnTo>
                    <a:lnTo>
                      <a:pt x="279" y="163"/>
                    </a:lnTo>
                    <a:lnTo>
                      <a:pt x="287" y="163"/>
                    </a:lnTo>
                    <a:lnTo>
                      <a:pt x="287" y="224"/>
                    </a:lnTo>
                    <a:lnTo>
                      <a:pt x="295" y="224"/>
                    </a:lnTo>
                    <a:lnTo>
                      <a:pt x="295" y="188"/>
                    </a:lnTo>
                    <a:lnTo>
                      <a:pt x="299" y="188"/>
                    </a:lnTo>
                    <a:lnTo>
                      <a:pt x="299" y="224"/>
                    </a:lnTo>
                    <a:lnTo>
                      <a:pt x="310" y="228"/>
                    </a:lnTo>
                    <a:lnTo>
                      <a:pt x="310" y="211"/>
                    </a:lnTo>
                    <a:lnTo>
                      <a:pt x="310" y="211"/>
                    </a:lnTo>
                    <a:lnTo>
                      <a:pt x="310" y="228"/>
                    </a:lnTo>
                    <a:lnTo>
                      <a:pt x="316" y="232"/>
                    </a:lnTo>
                    <a:lnTo>
                      <a:pt x="1025" y="388"/>
                    </a:lnTo>
                    <a:lnTo>
                      <a:pt x="1025" y="180"/>
                    </a:lnTo>
                    <a:lnTo>
                      <a:pt x="1020" y="176"/>
                    </a:lnTo>
                    <a:lnTo>
                      <a:pt x="1016" y="351"/>
                    </a:lnTo>
                    <a:lnTo>
                      <a:pt x="1012" y="351"/>
                    </a:lnTo>
                    <a:lnTo>
                      <a:pt x="1016" y="176"/>
                    </a:lnTo>
                    <a:lnTo>
                      <a:pt x="1008" y="176"/>
                    </a:lnTo>
                    <a:lnTo>
                      <a:pt x="1004" y="351"/>
                    </a:lnTo>
                    <a:lnTo>
                      <a:pt x="1004" y="347"/>
                    </a:lnTo>
                    <a:lnTo>
                      <a:pt x="1004" y="176"/>
                    </a:lnTo>
                    <a:lnTo>
                      <a:pt x="993" y="173"/>
                    </a:lnTo>
                    <a:lnTo>
                      <a:pt x="993" y="368"/>
                    </a:lnTo>
                    <a:lnTo>
                      <a:pt x="989" y="368"/>
                    </a:lnTo>
                    <a:lnTo>
                      <a:pt x="989" y="173"/>
                    </a:lnTo>
                    <a:lnTo>
                      <a:pt x="981" y="173"/>
                    </a:lnTo>
                    <a:lnTo>
                      <a:pt x="981" y="359"/>
                    </a:lnTo>
                    <a:lnTo>
                      <a:pt x="977" y="359"/>
                    </a:lnTo>
                    <a:lnTo>
                      <a:pt x="977" y="173"/>
                    </a:lnTo>
                    <a:lnTo>
                      <a:pt x="972" y="171"/>
                    </a:lnTo>
                    <a:lnTo>
                      <a:pt x="972" y="343"/>
                    </a:lnTo>
                    <a:lnTo>
                      <a:pt x="964" y="343"/>
                    </a:lnTo>
                    <a:lnTo>
                      <a:pt x="964" y="171"/>
                    </a:lnTo>
                    <a:lnTo>
                      <a:pt x="956" y="171"/>
                    </a:lnTo>
                    <a:lnTo>
                      <a:pt x="953" y="328"/>
                    </a:lnTo>
                    <a:lnTo>
                      <a:pt x="953" y="328"/>
                    </a:lnTo>
                    <a:lnTo>
                      <a:pt x="949" y="167"/>
                    </a:lnTo>
                    <a:lnTo>
                      <a:pt x="941" y="167"/>
                    </a:lnTo>
                    <a:lnTo>
                      <a:pt x="941" y="295"/>
                    </a:lnTo>
                    <a:lnTo>
                      <a:pt x="937" y="295"/>
                    </a:lnTo>
                    <a:lnTo>
                      <a:pt x="937" y="167"/>
                    </a:lnTo>
                    <a:lnTo>
                      <a:pt x="926" y="163"/>
                    </a:lnTo>
                    <a:lnTo>
                      <a:pt x="926" y="295"/>
                    </a:lnTo>
                    <a:lnTo>
                      <a:pt x="924" y="295"/>
                    </a:lnTo>
                    <a:lnTo>
                      <a:pt x="924" y="163"/>
                    </a:lnTo>
                    <a:lnTo>
                      <a:pt x="912" y="159"/>
                    </a:lnTo>
                    <a:lnTo>
                      <a:pt x="912" y="271"/>
                    </a:lnTo>
                    <a:lnTo>
                      <a:pt x="912" y="271"/>
                    </a:lnTo>
                    <a:lnTo>
                      <a:pt x="909" y="159"/>
                    </a:lnTo>
                    <a:lnTo>
                      <a:pt x="897" y="159"/>
                    </a:lnTo>
                    <a:lnTo>
                      <a:pt x="897" y="259"/>
                    </a:lnTo>
                    <a:lnTo>
                      <a:pt x="897" y="259"/>
                    </a:lnTo>
                    <a:lnTo>
                      <a:pt x="897" y="159"/>
                    </a:lnTo>
                    <a:lnTo>
                      <a:pt x="886" y="155"/>
                    </a:lnTo>
                    <a:lnTo>
                      <a:pt x="886" y="288"/>
                    </a:lnTo>
                    <a:lnTo>
                      <a:pt x="886" y="288"/>
                    </a:lnTo>
                    <a:lnTo>
                      <a:pt x="882" y="155"/>
                    </a:lnTo>
                    <a:lnTo>
                      <a:pt x="876" y="155"/>
                    </a:lnTo>
                    <a:lnTo>
                      <a:pt x="876" y="319"/>
                    </a:lnTo>
                    <a:lnTo>
                      <a:pt x="876" y="319"/>
                    </a:lnTo>
                    <a:lnTo>
                      <a:pt x="872" y="155"/>
                    </a:lnTo>
                    <a:lnTo>
                      <a:pt x="865" y="151"/>
                    </a:lnTo>
                    <a:lnTo>
                      <a:pt x="865" y="272"/>
                    </a:lnTo>
                    <a:lnTo>
                      <a:pt x="861" y="263"/>
                    </a:lnTo>
                    <a:lnTo>
                      <a:pt x="861" y="151"/>
                    </a:lnTo>
                    <a:lnTo>
                      <a:pt x="849" y="151"/>
                    </a:lnTo>
                    <a:lnTo>
                      <a:pt x="849" y="251"/>
                    </a:lnTo>
                    <a:lnTo>
                      <a:pt x="846" y="255"/>
                    </a:lnTo>
                    <a:lnTo>
                      <a:pt x="846" y="148"/>
                    </a:lnTo>
                    <a:lnTo>
                      <a:pt x="838" y="148"/>
                    </a:lnTo>
                    <a:lnTo>
                      <a:pt x="838" y="232"/>
                    </a:lnTo>
                    <a:lnTo>
                      <a:pt x="834" y="232"/>
                    </a:lnTo>
                    <a:lnTo>
                      <a:pt x="834" y="148"/>
                    </a:lnTo>
                    <a:lnTo>
                      <a:pt x="824" y="144"/>
                    </a:lnTo>
                    <a:lnTo>
                      <a:pt x="824" y="228"/>
                    </a:lnTo>
                    <a:lnTo>
                      <a:pt x="821" y="228"/>
                    </a:lnTo>
                    <a:lnTo>
                      <a:pt x="821" y="228"/>
                    </a:lnTo>
                    <a:lnTo>
                      <a:pt x="821" y="144"/>
                    </a:lnTo>
                    <a:lnTo>
                      <a:pt x="809" y="144"/>
                    </a:lnTo>
                    <a:lnTo>
                      <a:pt x="809" y="196"/>
                    </a:lnTo>
                    <a:lnTo>
                      <a:pt x="805" y="188"/>
                    </a:lnTo>
                    <a:lnTo>
                      <a:pt x="809" y="144"/>
                    </a:lnTo>
                    <a:lnTo>
                      <a:pt x="794" y="140"/>
                    </a:lnTo>
                    <a:lnTo>
                      <a:pt x="794" y="215"/>
                    </a:lnTo>
                    <a:lnTo>
                      <a:pt x="790" y="211"/>
                    </a:lnTo>
                    <a:lnTo>
                      <a:pt x="790" y="140"/>
                    </a:lnTo>
                    <a:lnTo>
                      <a:pt x="784" y="136"/>
                    </a:lnTo>
                    <a:lnTo>
                      <a:pt x="784" y="196"/>
                    </a:lnTo>
                    <a:lnTo>
                      <a:pt x="780" y="199"/>
                    </a:lnTo>
                    <a:lnTo>
                      <a:pt x="780" y="136"/>
                    </a:lnTo>
                    <a:lnTo>
                      <a:pt x="769" y="132"/>
                    </a:lnTo>
                    <a:lnTo>
                      <a:pt x="769" y="176"/>
                    </a:lnTo>
                    <a:lnTo>
                      <a:pt x="765" y="176"/>
                    </a:lnTo>
                    <a:lnTo>
                      <a:pt x="765" y="132"/>
                    </a:lnTo>
                    <a:lnTo>
                      <a:pt x="758" y="132"/>
                    </a:lnTo>
                    <a:lnTo>
                      <a:pt x="758" y="171"/>
                    </a:lnTo>
                    <a:lnTo>
                      <a:pt x="754" y="171"/>
                    </a:lnTo>
                    <a:lnTo>
                      <a:pt x="754" y="132"/>
                    </a:lnTo>
                    <a:lnTo>
                      <a:pt x="746" y="128"/>
                    </a:lnTo>
                    <a:lnTo>
                      <a:pt x="746" y="155"/>
                    </a:lnTo>
                    <a:lnTo>
                      <a:pt x="738" y="155"/>
                    </a:lnTo>
                    <a:lnTo>
                      <a:pt x="738" y="128"/>
                    </a:lnTo>
                    <a:lnTo>
                      <a:pt x="0" y="0"/>
                    </a:lnTo>
                    <a:lnTo>
                      <a:pt x="0" y="159"/>
                    </a:lnTo>
                    <a:close/>
                  </a:path>
                </a:pathLst>
              </a:custGeom>
              <a:solidFill>
                <a:srgbClr val="838383"/>
              </a:solidFill>
              <a:ln w="3175">
                <a:solidFill>
                  <a:srgbClr val="000000"/>
                </a:solidFill>
                <a:prstDash val="solid"/>
                <a:round/>
                <a:headEnd/>
                <a:tailEnd/>
              </a:ln>
            </p:spPr>
            <p:txBody>
              <a:bodyPr/>
              <a:lstStyle/>
              <a:p>
                <a:endParaRPr lang="en-AU"/>
              </a:p>
            </p:txBody>
          </p:sp>
          <p:sp>
            <p:nvSpPr>
              <p:cNvPr id="5957" name="Freeform 837"/>
              <p:cNvSpPr>
                <a:spLocks/>
              </p:cNvSpPr>
              <p:nvPr/>
            </p:nvSpPr>
            <p:spPr bwMode="auto">
              <a:xfrm>
                <a:off x="2714" y="781"/>
                <a:ext cx="5" cy="6"/>
              </a:xfrm>
              <a:custGeom>
                <a:avLst/>
                <a:gdLst>
                  <a:gd name="T0" fmla="*/ 0 w 10"/>
                  <a:gd name="T1" fmla="*/ 4 h 11"/>
                  <a:gd name="T2" fmla="*/ 0 w 10"/>
                  <a:gd name="T3" fmla="*/ 11 h 11"/>
                  <a:gd name="T4" fmla="*/ 10 w 10"/>
                  <a:gd name="T5" fmla="*/ 4 h 11"/>
                  <a:gd name="T6" fmla="*/ 10 w 10"/>
                  <a:gd name="T7" fmla="*/ 0 h 11"/>
                  <a:gd name="T8" fmla="*/ 0 w 10"/>
                  <a:gd name="T9" fmla="*/ 4 h 11"/>
                </a:gdLst>
                <a:ahLst/>
                <a:cxnLst>
                  <a:cxn ang="0">
                    <a:pos x="T0" y="T1"/>
                  </a:cxn>
                  <a:cxn ang="0">
                    <a:pos x="T2" y="T3"/>
                  </a:cxn>
                  <a:cxn ang="0">
                    <a:pos x="T4" y="T5"/>
                  </a:cxn>
                  <a:cxn ang="0">
                    <a:pos x="T6" y="T7"/>
                  </a:cxn>
                  <a:cxn ang="0">
                    <a:pos x="T8" y="T9"/>
                  </a:cxn>
                </a:cxnLst>
                <a:rect l="0" t="0" r="r" b="b"/>
                <a:pathLst>
                  <a:path w="10" h="11">
                    <a:moveTo>
                      <a:pt x="0" y="4"/>
                    </a:moveTo>
                    <a:lnTo>
                      <a:pt x="0" y="11"/>
                    </a:lnTo>
                    <a:lnTo>
                      <a:pt x="10" y="4"/>
                    </a:lnTo>
                    <a:lnTo>
                      <a:pt x="10" y="0"/>
                    </a:lnTo>
                    <a:lnTo>
                      <a:pt x="0" y="4"/>
                    </a:lnTo>
                    <a:close/>
                  </a:path>
                </a:pathLst>
              </a:custGeom>
              <a:solidFill>
                <a:srgbClr val="C2E3FF"/>
              </a:solidFill>
              <a:ln w="3175">
                <a:solidFill>
                  <a:srgbClr val="C2E3FF"/>
                </a:solidFill>
                <a:prstDash val="solid"/>
                <a:round/>
                <a:headEnd/>
                <a:tailEnd/>
              </a:ln>
            </p:spPr>
            <p:txBody>
              <a:bodyPr/>
              <a:lstStyle/>
              <a:p>
                <a:endParaRPr lang="en-AU"/>
              </a:p>
            </p:txBody>
          </p:sp>
          <p:sp>
            <p:nvSpPr>
              <p:cNvPr id="5958" name="Freeform 838"/>
              <p:cNvSpPr>
                <a:spLocks/>
              </p:cNvSpPr>
              <p:nvPr/>
            </p:nvSpPr>
            <p:spPr bwMode="auto">
              <a:xfrm>
                <a:off x="2236" y="781"/>
                <a:ext cx="26" cy="13"/>
              </a:xfrm>
              <a:custGeom>
                <a:avLst/>
                <a:gdLst>
                  <a:gd name="T0" fmla="*/ 0 w 51"/>
                  <a:gd name="T1" fmla="*/ 11 h 27"/>
                  <a:gd name="T2" fmla="*/ 15 w 51"/>
                  <a:gd name="T3" fmla="*/ 15 h 27"/>
                  <a:gd name="T4" fmla="*/ 21 w 51"/>
                  <a:gd name="T5" fmla="*/ 23 h 27"/>
                  <a:gd name="T6" fmla="*/ 21 w 51"/>
                  <a:gd name="T7" fmla="*/ 27 h 27"/>
                  <a:gd name="T8" fmla="*/ 28 w 51"/>
                  <a:gd name="T9" fmla="*/ 27 h 27"/>
                  <a:gd name="T10" fmla="*/ 51 w 51"/>
                  <a:gd name="T11" fmla="*/ 19 h 27"/>
                  <a:gd name="T12" fmla="*/ 48 w 51"/>
                  <a:gd name="T13" fmla="*/ 11 h 27"/>
                  <a:gd name="T14" fmla="*/ 44 w 51"/>
                  <a:gd name="T15" fmla="*/ 7 h 27"/>
                  <a:gd name="T16" fmla="*/ 28 w 51"/>
                  <a:gd name="T17" fmla="*/ 0 h 27"/>
                  <a:gd name="T18" fmla="*/ 7 w 51"/>
                  <a:gd name="T19" fmla="*/ 4 h 27"/>
                  <a:gd name="T20" fmla="*/ 0 w 51"/>
                  <a:gd name="T21"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7">
                    <a:moveTo>
                      <a:pt x="0" y="11"/>
                    </a:moveTo>
                    <a:lnTo>
                      <a:pt x="15" y="15"/>
                    </a:lnTo>
                    <a:lnTo>
                      <a:pt x="21" y="23"/>
                    </a:lnTo>
                    <a:lnTo>
                      <a:pt x="21" y="27"/>
                    </a:lnTo>
                    <a:lnTo>
                      <a:pt x="28" y="27"/>
                    </a:lnTo>
                    <a:lnTo>
                      <a:pt x="51" y="19"/>
                    </a:lnTo>
                    <a:lnTo>
                      <a:pt x="48" y="11"/>
                    </a:lnTo>
                    <a:lnTo>
                      <a:pt x="44" y="7"/>
                    </a:lnTo>
                    <a:lnTo>
                      <a:pt x="28" y="0"/>
                    </a:lnTo>
                    <a:lnTo>
                      <a:pt x="7" y="4"/>
                    </a:lnTo>
                    <a:lnTo>
                      <a:pt x="0" y="11"/>
                    </a:lnTo>
                    <a:close/>
                  </a:path>
                </a:pathLst>
              </a:custGeom>
              <a:solidFill>
                <a:srgbClr val="ABABAB"/>
              </a:solidFill>
              <a:ln w="3175">
                <a:solidFill>
                  <a:srgbClr val="000000"/>
                </a:solidFill>
                <a:prstDash val="solid"/>
                <a:round/>
                <a:headEnd/>
                <a:tailEnd/>
              </a:ln>
            </p:spPr>
            <p:txBody>
              <a:bodyPr/>
              <a:lstStyle/>
              <a:p>
                <a:endParaRPr lang="en-AU"/>
              </a:p>
            </p:txBody>
          </p:sp>
          <p:sp>
            <p:nvSpPr>
              <p:cNvPr id="5959" name="Freeform 839"/>
              <p:cNvSpPr>
                <a:spLocks/>
              </p:cNvSpPr>
              <p:nvPr/>
            </p:nvSpPr>
            <p:spPr bwMode="auto">
              <a:xfrm>
                <a:off x="2705" y="785"/>
                <a:ext cx="8" cy="5"/>
              </a:xfrm>
              <a:custGeom>
                <a:avLst/>
                <a:gdLst>
                  <a:gd name="T0" fmla="*/ 0 w 15"/>
                  <a:gd name="T1" fmla="*/ 12 h 12"/>
                  <a:gd name="T2" fmla="*/ 15 w 15"/>
                  <a:gd name="T3" fmla="*/ 4 h 12"/>
                  <a:gd name="T4" fmla="*/ 15 w 15"/>
                  <a:gd name="T5" fmla="*/ 0 h 12"/>
                  <a:gd name="T6" fmla="*/ 0 w 15"/>
                  <a:gd name="T7" fmla="*/ 4 h 12"/>
                  <a:gd name="T8" fmla="*/ 0 w 15"/>
                  <a:gd name="T9" fmla="*/ 12 h 12"/>
                </a:gdLst>
                <a:ahLst/>
                <a:cxnLst>
                  <a:cxn ang="0">
                    <a:pos x="T0" y="T1"/>
                  </a:cxn>
                  <a:cxn ang="0">
                    <a:pos x="T2" y="T3"/>
                  </a:cxn>
                  <a:cxn ang="0">
                    <a:pos x="T4" y="T5"/>
                  </a:cxn>
                  <a:cxn ang="0">
                    <a:pos x="T6" y="T7"/>
                  </a:cxn>
                  <a:cxn ang="0">
                    <a:pos x="T8" y="T9"/>
                  </a:cxn>
                </a:cxnLst>
                <a:rect l="0" t="0" r="r" b="b"/>
                <a:pathLst>
                  <a:path w="15" h="12">
                    <a:moveTo>
                      <a:pt x="0" y="12"/>
                    </a:moveTo>
                    <a:lnTo>
                      <a:pt x="15" y="4"/>
                    </a:lnTo>
                    <a:lnTo>
                      <a:pt x="15" y="0"/>
                    </a:lnTo>
                    <a:lnTo>
                      <a:pt x="0" y="4"/>
                    </a:lnTo>
                    <a:lnTo>
                      <a:pt x="0" y="12"/>
                    </a:lnTo>
                    <a:close/>
                  </a:path>
                </a:pathLst>
              </a:custGeom>
              <a:solidFill>
                <a:srgbClr val="C2E3FF"/>
              </a:solidFill>
              <a:ln w="3175">
                <a:solidFill>
                  <a:srgbClr val="C2E3FF"/>
                </a:solidFill>
                <a:prstDash val="solid"/>
                <a:round/>
                <a:headEnd/>
                <a:tailEnd/>
              </a:ln>
            </p:spPr>
            <p:txBody>
              <a:bodyPr/>
              <a:lstStyle/>
              <a:p>
                <a:endParaRPr lang="en-AU"/>
              </a:p>
            </p:txBody>
          </p:sp>
          <p:sp>
            <p:nvSpPr>
              <p:cNvPr id="5960" name="Freeform 840"/>
              <p:cNvSpPr>
                <a:spLocks/>
              </p:cNvSpPr>
              <p:nvPr/>
            </p:nvSpPr>
            <p:spPr bwMode="auto">
              <a:xfrm>
                <a:off x="2227" y="789"/>
                <a:ext cx="18" cy="5"/>
              </a:xfrm>
              <a:custGeom>
                <a:avLst/>
                <a:gdLst>
                  <a:gd name="T0" fmla="*/ 3 w 36"/>
                  <a:gd name="T1" fmla="*/ 4 h 12"/>
                  <a:gd name="T2" fmla="*/ 0 w 36"/>
                  <a:gd name="T3" fmla="*/ 4 h 12"/>
                  <a:gd name="T4" fmla="*/ 0 w 36"/>
                  <a:gd name="T5" fmla="*/ 4 h 12"/>
                  <a:gd name="T6" fmla="*/ 36 w 36"/>
                  <a:gd name="T7" fmla="*/ 12 h 12"/>
                  <a:gd name="T8" fmla="*/ 34 w 36"/>
                  <a:gd name="T9" fmla="*/ 4 h 12"/>
                  <a:gd name="T10" fmla="*/ 26 w 36"/>
                  <a:gd name="T11" fmla="*/ 0 h 12"/>
                  <a:gd name="T12" fmla="*/ 15 w 36"/>
                  <a:gd name="T13" fmla="*/ 0 h 12"/>
                  <a:gd name="T14" fmla="*/ 7 w 36"/>
                  <a:gd name="T15" fmla="*/ 0 h 12"/>
                  <a:gd name="T16" fmla="*/ 3 w 36"/>
                  <a:gd name="T1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2">
                    <a:moveTo>
                      <a:pt x="3" y="4"/>
                    </a:moveTo>
                    <a:lnTo>
                      <a:pt x="0" y="4"/>
                    </a:lnTo>
                    <a:lnTo>
                      <a:pt x="0" y="4"/>
                    </a:lnTo>
                    <a:lnTo>
                      <a:pt x="36" y="12"/>
                    </a:lnTo>
                    <a:lnTo>
                      <a:pt x="34" y="4"/>
                    </a:lnTo>
                    <a:lnTo>
                      <a:pt x="26" y="0"/>
                    </a:lnTo>
                    <a:lnTo>
                      <a:pt x="15" y="0"/>
                    </a:lnTo>
                    <a:lnTo>
                      <a:pt x="7" y="0"/>
                    </a:lnTo>
                    <a:lnTo>
                      <a:pt x="3" y="4"/>
                    </a:lnTo>
                    <a:close/>
                  </a:path>
                </a:pathLst>
              </a:custGeom>
              <a:solidFill>
                <a:srgbClr val="838383"/>
              </a:solidFill>
              <a:ln w="3175">
                <a:solidFill>
                  <a:srgbClr val="000000"/>
                </a:solidFill>
                <a:prstDash val="solid"/>
                <a:round/>
                <a:headEnd/>
                <a:tailEnd/>
              </a:ln>
            </p:spPr>
            <p:txBody>
              <a:bodyPr/>
              <a:lstStyle/>
              <a:p>
                <a:endParaRPr lang="en-AU"/>
              </a:p>
            </p:txBody>
          </p:sp>
          <p:sp>
            <p:nvSpPr>
              <p:cNvPr id="5961" name="Freeform 841"/>
              <p:cNvSpPr>
                <a:spLocks/>
              </p:cNvSpPr>
              <p:nvPr/>
            </p:nvSpPr>
            <p:spPr bwMode="auto">
              <a:xfrm>
                <a:off x="2697" y="789"/>
                <a:ext cx="6" cy="5"/>
              </a:xfrm>
              <a:custGeom>
                <a:avLst/>
                <a:gdLst>
                  <a:gd name="T0" fmla="*/ 0 w 11"/>
                  <a:gd name="T1" fmla="*/ 12 h 12"/>
                  <a:gd name="T2" fmla="*/ 3 w 11"/>
                  <a:gd name="T3" fmla="*/ 12 h 12"/>
                  <a:gd name="T4" fmla="*/ 11 w 11"/>
                  <a:gd name="T5" fmla="*/ 8 h 12"/>
                  <a:gd name="T6" fmla="*/ 11 w 11"/>
                  <a:gd name="T7" fmla="*/ 0 h 12"/>
                  <a:gd name="T8" fmla="*/ 0 w 11"/>
                  <a:gd name="T9" fmla="*/ 4 h 12"/>
                  <a:gd name="T10" fmla="*/ 0 w 11"/>
                  <a:gd name="T11" fmla="*/ 12 h 12"/>
                </a:gdLst>
                <a:ahLst/>
                <a:cxnLst>
                  <a:cxn ang="0">
                    <a:pos x="T0" y="T1"/>
                  </a:cxn>
                  <a:cxn ang="0">
                    <a:pos x="T2" y="T3"/>
                  </a:cxn>
                  <a:cxn ang="0">
                    <a:pos x="T4" y="T5"/>
                  </a:cxn>
                  <a:cxn ang="0">
                    <a:pos x="T6" y="T7"/>
                  </a:cxn>
                  <a:cxn ang="0">
                    <a:pos x="T8" y="T9"/>
                  </a:cxn>
                  <a:cxn ang="0">
                    <a:pos x="T10" y="T11"/>
                  </a:cxn>
                </a:cxnLst>
                <a:rect l="0" t="0" r="r" b="b"/>
                <a:pathLst>
                  <a:path w="11" h="12">
                    <a:moveTo>
                      <a:pt x="0" y="12"/>
                    </a:moveTo>
                    <a:lnTo>
                      <a:pt x="3" y="12"/>
                    </a:lnTo>
                    <a:lnTo>
                      <a:pt x="11" y="8"/>
                    </a:lnTo>
                    <a:lnTo>
                      <a:pt x="11" y="0"/>
                    </a:lnTo>
                    <a:lnTo>
                      <a:pt x="0" y="4"/>
                    </a:lnTo>
                    <a:lnTo>
                      <a:pt x="0" y="12"/>
                    </a:lnTo>
                    <a:close/>
                  </a:path>
                </a:pathLst>
              </a:custGeom>
              <a:solidFill>
                <a:srgbClr val="C2E3FF"/>
              </a:solidFill>
              <a:ln w="3175">
                <a:solidFill>
                  <a:srgbClr val="C2E3FF"/>
                </a:solidFill>
                <a:prstDash val="solid"/>
                <a:round/>
                <a:headEnd/>
                <a:tailEnd/>
              </a:ln>
            </p:spPr>
            <p:txBody>
              <a:bodyPr/>
              <a:lstStyle/>
              <a:p>
                <a:endParaRPr lang="en-AU"/>
              </a:p>
            </p:txBody>
          </p:sp>
          <p:sp>
            <p:nvSpPr>
              <p:cNvPr id="5962" name="Freeform 842"/>
              <p:cNvSpPr>
                <a:spLocks/>
              </p:cNvSpPr>
              <p:nvPr/>
            </p:nvSpPr>
            <p:spPr bwMode="auto">
              <a:xfrm>
                <a:off x="2392" y="792"/>
                <a:ext cx="131" cy="24"/>
              </a:xfrm>
              <a:custGeom>
                <a:avLst/>
                <a:gdLst>
                  <a:gd name="T0" fmla="*/ 0 w 262"/>
                  <a:gd name="T1" fmla="*/ 6 h 48"/>
                  <a:gd name="T2" fmla="*/ 16 w 262"/>
                  <a:gd name="T3" fmla="*/ 9 h 48"/>
                  <a:gd name="T4" fmla="*/ 152 w 262"/>
                  <a:gd name="T5" fmla="*/ 29 h 48"/>
                  <a:gd name="T6" fmla="*/ 262 w 262"/>
                  <a:gd name="T7" fmla="*/ 48 h 48"/>
                  <a:gd name="T8" fmla="*/ 259 w 262"/>
                  <a:gd name="T9" fmla="*/ 36 h 48"/>
                  <a:gd name="T10" fmla="*/ 0 w 262"/>
                  <a:gd name="T11" fmla="*/ 0 h 48"/>
                  <a:gd name="T12" fmla="*/ 0 w 262"/>
                  <a:gd name="T13" fmla="*/ 0 h 48"/>
                  <a:gd name="T14" fmla="*/ 0 w 262"/>
                  <a:gd name="T15" fmla="*/ 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48">
                    <a:moveTo>
                      <a:pt x="0" y="6"/>
                    </a:moveTo>
                    <a:lnTo>
                      <a:pt x="16" y="9"/>
                    </a:lnTo>
                    <a:lnTo>
                      <a:pt x="152" y="29"/>
                    </a:lnTo>
                    <a:lnTo>
                      <a:pt x="262" y="48"/>
                    </a:lnTo>
                    <a:lnTo>
                      <a:pt x="259" y="36"/>
                    </a:lnTo>
                    <a:lnTo>
                      <a:pt x="0" y="0"/>
                    </a:lnTo>
                    <a:lnTo>
                      <a:pt x="0" y="0"/>
                    </a:lnTo>
                    <a:lnTo>
                      <a:pt x="0" y="6"/>
                    </a:lnTo>
                    <a:close/>
                  </a:path>
                </a:pathLst>
              </a:custGeom>
              <a:solidFill>
                <a:srgbClr val="595959"/>
              </a:solidFill>
              <a:ln w="3175">
                <a:solidFill>
                  <a:srgbClr val="000000"/>
                </a:solidFill>
                <a:prstDash val="solid"/>
                <a:round/>
                <a:headEnd/>
                <a:tailEnd/>
              </a:ln>
            </p:spPr>
            <p:txBody>
              <a:bodyPr/>
              <a:lstStyle/>
              <a:p>
                <a:endParaRPr lang="en-AU"/>
              </a:p>
            </p:txBody>
          </p:sp>
          <p:sp>
            <p:nvSpPr>
              <p:cNvPr id="5963" name="Freeform 843"/>
              <p:cNvSpPr>
                <a:spLocks/>
              </p:cNvSpPr>
              <p:nvPr/>
            </p:nvSpPr>
            <p:spPr bwMode="auto">
              <a:xfrm>
                <a:off x="2689" y="792"/>
                <a:ext cx="6" cy="5"/>
              </a:xfrm>
              <a:custGeom>
                <a:avLst/>
                <a:gdLst>
                  <a:gd name="T0" fmla="*/ 0 w 14"/>
                  <a:gd name="T1" fmla="*/ 9 h 9"/>
                  <a:gd name="T2" fmla="*/ 0 w 14"/>
                  <a:gd name="T3" fmla="*/ 9 h 9"/>
                  <a:gd name="T4" fmla="*/ 14 w 14"/>
                  <a:gd name="T5" fmla="*/ 6 h 9"/>
                  <a:gd name="T6" fmla="*/ 14 w 14"/>
                  <a:gd name="T7" fmla="*/ 0 h 9"/>
                  <a:gd name="T8" fmla="*/ 0 w 14"/>
                  <a:gd name="T9" fmla="*/ 4 h 9"/>
                  <a:gd name="T10" fmla="*/ 0 w 14"/>
                  <a:gd name="T11" fmla="*/ 9 h 9"/>
                </a:gdLst>
                <a:ahLst/>
                <a:cxnLst>
                  <a:cxn ang="0">
                    <a:pos x="T0" y="T1"/>
                  </a:cxn>
                  <a:cxn ang="0">
                    <a:pos x="T2" y="T3"/>
                  </a:cxn>
                  <a:cxn ang="0">
                    <a:pos x="T4" y="T5"/>
                  </a:cxn>
                  <a:cxn ang="0">
                    <a:pos x="T6" y="T7"/>
                  </a:cxn>
                  <a:cxn ang="0">
                    <a:pos x="T8" y="T9"/>
                  </a:cxn>
                  <a:cxn ang="0">
                    <a:pos x="T10" y="T11"/>
                  </a:cxn>
                </a:cxnLst>
                <a:rect l="0" t="0" r="r" b="b"/>
                <a:pathLst>
                  <a:path w="14" h="9">
                    <a:moveTo>
                      <a:pt x="0" y="9"/>
                    </a:moveTo>
                    <a:lnTo>
                      <a:pt x="0" y="9"/>
                    </a:lnTo>
                    <a:lnTo>
                      <a:pt x="14" y="6"/>
                    </a:lnTo>
                    <a:lnTo>
                      <a:pt x="14" y="0"/>
                    </a:lnTo>
                    <a:lnTo>
                      <a:pt x="0" y="4"/>
                    </a:lnTo>
                    <a:lnTo>
                      <a:pt x="0" y="9"/>
                    </a:lnTo>
                    <a:close/>
                  </a:path>
                </a:pathLst>
              </a:custGeom>
              <a:solidFill>
                <a:srgbClr val="C2E3FF"/>
              </a:solidFill>
              <a:ln w="3175">
                <a:solidFill>
                  <a:srgbClr val="C2E3FF"/>
                </a:solidFill>
                <a:prstDash val="solid"/>
                <a:round/>
                <a:headEnd/>
                <a:tailEnd/>
              </a:ln>
            </p:spPr>
            <p:txBody>
              <a:bodyPr/>
              <a:lstStyle/>
              <a:p>
                <a:endParaRPr lang="en-AU"/>
              </a:p>
            </p:txBody>
          </p:sp>
          <p:sp>
            <p:nvSpPr>
              <p:cNvPr id="5964" name="Freeform 844"/>
              <p:cNvSpPr>
                <a:spLocks/>
              </p:cNvSpPr>
              <p:nvPr/>
            </p:nvSpPr>
            <p:spPr bwMode="auto">
              <a:xfrm>
                <a:off x="2523" y="794"/>
                <a:ext cx="15" cy="24"/>
              </a:xfrm>
              <a:custGeom>
                <a:avLst/>
                <a:gdLst>
                  <a:gd name="T0" fmla="*/ 0 w 29"/>
                  <a:gd name="T1" fmla="*/ 13 h 48"/>
                  <a:gd name="T2" fmla="*/ 0 w 29"/>
                  <a:gd name="T3" fmla="*/ 32 h 48"/>
                  <a:gd name="T4" fmla="*/ 8 w 29"/>
                  <a:gd name="T5" fmla="*/ 48 h 48"/>
                  <a:gd name="T6" fmla="*/ 12 w 29"/>
                  <a:gd name="T7" fmla="*/ 48 h 48"/>
                  <a:gd name="T8" fmla="*/ 18 w 29"/>
                  <a:gd name="T9" fmla="*/ 40 h 48"/>
                  <a:gd name="T10" fmla="*/ 22 w 29"/>
                  <a:gd name="T11" fmla="*/ 32 h 48"/>
                  <a:gd name="T12" fmla="*/ 25 w 29"/>
                  <a:gd name="T13" fmla="*/ 25 h 48"/>
                  <a:gd name="T14" fmla="*/ 29 w 29"/>
                  <a:gd name="T15" fmla="*/ 0 h 48"/>
                  <a:gd name="T16" fmla="*/ 0 w 29"/>
                  <a:gd name="T17" fmla="*/ 9 h 48"/>
                  <a:gd name="T18" fmla="*/ 0 w 29"/>
                  <a:gd name="T19"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8">
                    <a:moveTo>
                      <a:pt x="0" y="13"/>
                    </a:moveTo>
                    <a:lnTo>
                      <a:pt x="0" y="32"/>
                    </a:lnTo>
                    <a:lnTo>
                      <a:pt x="8" y="48"/>
                    </a:lnTo>
                    <a:lnTo>
                      <a:pt x="12" y="48"/>
                    </a:lnTo>
                    <a:lnTo>
                      <a:pt x="18" y="40"/>
                    </a:lnTo>
                    <a:lnTo>
                      <a:pt x="22" y="32"/>
                    </a:lnTo>
                    <a:lnTo>
                      <a:pt x="25" y="25"/>
                    </a:lnTo>
                    <a:lnTo>
                      <a:pt x="29" y="0"/>
                    </a:lnTo>
                    <a:lnTo>
                      <a:pt x="0" y="9"/>
                    </a:lnTo>
                    <a:lnTo>
                      <a:pt x="0" y="13"/>
                    </a:lnTo>
                    <a:close/>
                  </a:path>
                </a:pathLst>
              </a:custGeom>
              <a:solidFill>
                <a:srgbClr val="FFFFFF"/>
              </a:solidFill>
              <a:ln w="3175">
                <a:solidFill>
                  <a:srgbClr val="000000"/>
                </a:solidFill>
                <a:prstDash val="solid"/>
                <a:round/>
                <a:headEnd/>
                <a:tailEnd/>
              </a:ln>
            </p:spPr>
            <p:txBody>
              <a:bodyPr/>
              <a:lstStyle/>
              <a:p>
                <a:endParaRPr lang="en-AU"/>
              </a:p>
            </p:txBody>
          </p:sp>
          <p:sp>
            <p:nvSpPr>
              <p:cNvPr id="5965" name="Freeform 845"/>
              <p:cNvSpPr>
                <a:spLocks/>
              </p:cNvSpPr>
              <p:nvPr/>
            </p:nvSpPr>
            <p:spPr bwMode="auto">
              <a:xfrm>
                <a:off x="2681" y="795"/>
                <a:ext cx="6" cy="6"/>
              </a:xfrm>
              <a:custGeom>
                <a:avLst/>
                <a:gdLst>
                  <a:gd name="T0" fmla="*/ 0 w 12"/>
                  <a:gd name="T1" fmla="*/ 7 h 11"/>
                  <a:gd name="T2" fmla="*/ 0 w 12"/>
                  <a:gd name="T3" fmla="*/ 11 h 11"/>
                  <a:gd name="T4" fmla="*/ 12 w 12"/>
                  <a:gd name="T5" fmla="*/ 7 h 11"/>
                  <a:gd name="T6" fmla="*/ 12 w 12"/>
                  <a:gd name="T7" fmla="*/ 0 h 11"/>
                  <a:gd name="T8" fmla="*/ 0 w 12"/>
                  <a:gd name="T9" fmla="*/ 3 h 11"/>
                  <a:gd name="T10" fmla="*/ 0 w 12"/>
                  <a:gd name="T11" fmla="*/ 7 h 11"/>
                </a:gdLst>
                <a:ahLst/>
                <a:cxnLst>
                  <a:cxn ang="0">
                    <a:pos x="T0" y="T1"/>
                  </a:cxn>
                  <a:cxn ang="0">
                    <a:pos x="T2" y="T3"/>
                  </a:cxn>
                  <a:cxn ang="0">
                    <a:pos x="T4" y="T5"/>
                  </a:cxn>
                  <a:cxn ang="0">
                    <a:pos x="T6" y="T7"/>
                  </a:cxn>
                  <a:cxn ang="0">
                    <a:pos x="T8" y="T9"/>
                  </a:cxn>
                  <a:cxn ang="0">
                    <a:pos x="T10" y="T11"/>
                  </a:cxn>
                </a:cxnLst>
                <a:rect l="0" t="0" r="r" b="b"/>
                <a:pathLst>
                  <a:path w="12" h="11">
                    <a:moveTo>
                      <a:pt x="0" y="7"/>
                    </a:moveTo>
                    <a:lnTo>
                      <a:pt x="0" y="11"/>
                    </a:lnTo>
                    <a:lnTo>
                      <a:pt x="12" y="7"/>
                    </a:lnTo>
                    <a:lnTo>
                      <a:pt x="12" y="0"/>
                    </a:lnTo>
                    <a:lnTo>
                      <a:pt x="0" y="3"/>
                    </a:lnTo>
                    <a:lnTo>
                      <a:pt x="0" y="7"/>
                    </a:lnTo>
                    <a:close/>
                  </a:path>
                </a:pathLst>
              </a:custGeom>
              <a:solidFill>
                <a:srgbClr val="C2E3FF"/>
              </a:solidFill>
              <a:ln w="3175">
                <a:solidFill>
                  <a:srgbClr val="C2E3FF"/>
                </a:solidFill>
                <a:prstDash val="solid"/>
                <a:round/>
                <a:headEnd/>
                <a:tailEnd/>
              </a:ln>
            </p:spPr>
            <p:txBody>
              <a:bodyPr/>
              <a:lstStyle/>
              <a:p>
                <a:endParaRPr lang="en-AU"/>
              </a:p>
            </p:txBody>
          </p:sp>
          <p:sp>
            <p:nvSpPr>
              <p:cNvPr id="5966" name="Freeform 846"/>
              <p:cNvSpPr>
                <a:spLocks/>
              </p:cNvSpPr>
              <p:nvPr/>
            </p:nvSpPr>
            <p:spPr bwMode="auto">
              <a:xfrm>
                <a:off x="2673" y="799"/>
                <a:ext cx="6" cy="6"/>
              </a:xfrm>
              <a:custGeom>
                <a:avLst/>
                <a:gdLst>
                  <a:gd name="T0" fmla="*/ 0 w 11"/>
                  <a:gd name="T1" fmla="*/ 12 h 12"/>
                  <a:gd name="T2" fmla="*/ 11 w 11"/>
                  <a:gd name="T3" fmla="*/ 8 h 12"/>
                  <a:gd name="T4" fmla="*/ 11 w 11"/>
                  <a:gd name="T5" fmla="*/ 0 h 12"/>
                  <a:gd name="T6" fmla="*/ 0 w 11"/>
                  <a:gd name="T7" fmla="*/ 8 h 12"/>
                  <a:gd name="T8" fmla="*/ 0 w 11"/>
                  <a:gd name="T9" fmla="*/ 12 h 12"/>
                </a:gdLst>
                <a:ahLst/>
                <a:cxnLst>
                  <a:cxn ang="0">
                    <a:pos x="T0" y="T1"/>
                  </a:cxn>
                  <a:cxn ang="0">
                    <a:pos x="T2" y="T3"/>
                  </a:cxn>
                  <a:cxn ang="0">
                    <a:pos x="T4" y="T5"/>
                  </a:cxn>
                  <a:cxn ang="0">
                    <a:pos x="T6" y="T7"/>
                  </a:cxn>
                  <a:cxn ang="0">
                    <a:pos x="T8" y="T9"/>
                  </a:cxn>
                </a:cxnLst>
                <a:rect l="0" t="0" r="r" b="b"/>
                <a:pathLst>
                  <a:path w="11" h="12">
                    <a:moveTo>
                      <a:pt x="0" y="12"/>
                    </a:moveTo>
                    <a:lnTo>
                      <a:pt x="11" y="8"/>
                    </a:lnTo>
                    <a:lnTo>
                      <a:pt x="11" y="0"/>
                    </a:lnTo>
                    <a:lnTo>
                      <a:pt x="0" y="8"/>
                    </a:lnTo>
                    <a:lnTo>
                      <a:pt x="0" y="12"/>
                    </a:lnTo>
                    <a:close/>
                  </a:path>
                </a:pathLst>
              </a:custGeom>
              <a:solidFill>
                <a:srgbClr val="C2E3FF"/>
              </a:solidFill>
              <a:ln w="3175">
                <a:solidFill>
                  <a:srgbClr val="C2E3FF"/>
                </a:solidFill>
                <a:prstDash val="solid"/>
                <a:round/>
                <a:headEnd/>
                <a:tailEnd/>
              </a:ln>
            </p:spPr>
            <p:txBody>
              <a:bodyPr/>
              <a:lstStyle/>
              <a:p>
                <a:endParaRPr lang="en-AU"/>
              </a:p>
            </p:txBody>
          </p:sp>
          <p:sp>
            <p:nvSpPr>
              <p:cNvPr id="5967" name="Freeform 847"/>
              <p:cNvSpPr>
                <a:spLocks/>
              </p:cNvSpPr>
              <p:nvPr/>
            </p:nvSpPr>
            <p:spPr bwMode="auto">
              <a:xfrm>
                <a:off x="2667" y="803"/>
                <a:ext cx="4" cy="8"/>
              </a:xfrm>
              <a:custGeom>
                <a:avLst/>
                <a:gdLst>
                  <a:gd name="T0" fmla="*/ 0 w 10"/>
                  <a:gd name="T1" fmla="*/ 11 h 15"/>
                  <a:gd name="T2" fmla="*/ 0 w 10"/>
                  <a:gd name="T3" fmla="*/ 15 h 15"/>
                  <a:gd name="T4" fmla="*/ 4 w 10"/>
                  <a:gd name="T5" fmla="*/ 11 h 15"/>
                  <a:gd name="T6" fmla="*/ 10 w 10"/>
                  <a:gd name="T7" fmla="*/ 8 h 15"/>
                  <a:gd name="T8" fmla="*/ 8 w 10"/>
                  <a:gd name="T9" fmla="*/ 0 h 15"/>
                  <a:gd name="T10" fmla="*/ 0 w 10"/>
                  <a:gd name="T11" fmla="*/ 4 h 15"/>
                  <a:gd name="T12" fmla="*/ 0 w 10"/>
                  <a:gd name="T13" fmla="*/ 11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0" y="11"/>
                    </a:moveTo>
                    <a:lnTo>
                      <a:pt x="0" y="15"/>
                    </a:lnTo>
                    <a:lnTo>
                      <a:pt x="4" y="11"/>
                    </a:lnTo>
                    <a:lnTo>
                      <a:pt x="10" y="8"/>
                    </a:lnTo>
                    <a:lnTo>
                      <a:pt x="8" y="0"/>
                    </a:lnTo>
                    <a:lnTo>
                      <a:pt x="0" y="4"/>
                    </a:lnTo>
                    <a:lnTo>
                      <a:pt x="0" y="11"/>
                    </a:lnTo>
                    <a:close/>
                  </a:path>
                </a:pathLst>
              </a:custGeom>
              <a:solidFill>
                <a:srgbClr val="C2E3FF"/>
              </a:solidFill>
              <a:ln w="3175">
                <a:solidFill>
                  <a:srgbClr val="C2E3FF"/>
                </a:solidFill>
                <a:prstDash val="solid"/>
                <a:round/>
                <a:headEnd/>
                <a:tailEnd/>
              </a:ln>
            </p:spPr>
            <p:txBody>
              <a:bodyPr/>
              <a:lstStyle/>
              <a:p>
                <a:endParaRPr lang="en-AU"/>
              </a:p>
            </p:txBody>
          </p:sp>
          <p:sp>
            <p:nvSpPr>
              <p:cNvPr id="5968" name="Freeform 848"/>
              <p:cNvSpPr>
                <a:spLocks/>
              </p:cNvSpPr>
              <p:nvPr/>
            </p:nvSpPr>
            <p:spPr bwMode="auto">
              <a:xfrm>
                <a:off x="2657" y="807"/>
                <a:ext cx="8" cy="7"/>
              </a:xfrm>
              <a:custGeom>
                <a:avLst/>
                <a:gdLst>
                  <a:gd name="T0" fmla="*/ 0 w 16"/>
                  <a:gd name="T1" fmla="*/ 7 h 15"/>
                  <a:gd name="T2" fmla="*/ 4 w 16"/>
                  <a:gd name="T3" fmla="*/ 11 h 15"/>
                  <a:gd name="T4" fmla="*/ 4 w 16"/>
                  <a:gd name="T5" fmla="*/ 15 h 15"/>
                  <a:gd name="T6" fmla="*/ 16 w 16"/>
                  <a:gd name="T7" fmla="*/ 7 h 15"/>
                  <a:gd name="T8" fmla="*/ 16 w 16"/>
                  <a:gd name="T9" fmla="*/ 0 h 15"/>
                  <a:gd name="T10" fmla="*/ 4 w 16"/>
                  <a:gd name="T11" fmla="*/ 3 h 15"/>
                  <a:gd name="T12" fmla="*/ 0 w 1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7"/>
                    </a:moveTo>
                    <a:lnTo>
                      <a:pt x="4" y="11"/>
                    </a:lnTo>
                    <a:lnTo>
                      <a:pt x="4" y="15"/>
                    </a:lnTo>
                    <a:lnTo>
                      <a:pt x="16" y="7"/>
                    </a:lnTo>
                    <a:lnTo>
                      <a:pt x="16" y="0"/>
                    </a:lnTo>
                    <a:lnTo>
                      <a:pt x="4" y="3"/>
                    </a:lnTo>
                    <a:lnTo>
                      <a:pt x="0" y="7"/>
                    </a:lnTo>
                    <a:close/>
                  </a:path>
                </a:pathLst>
              </a:custGeom>
              <a:solidFill>
                <a:srgbClr val="C2E3FF"/>
              </a:solidFill>
              <a:ln w="3175">
                <a:solidFill>
                  <a:srgbClr val="C2E3FF"/>
                </a:solidFill>
                <a:prstDash val="solid"/>
                <a:round/>
                <a:headEnd/>
                <a:tailEnd/>
              </a:ln>
            </p:spPr>
            <p:txBody>
              <a:bodyPr/>
              <a:lstStyle/>
              <a:p>
                <a:endParaRPr lang="en-AU"/>
              </a:p>
            </p:txBody>
          </p:sp>
          <p:sp>
            <p:nvSpPr>
              <p:cNvPr id="5969" name="Freeform 849"/>
              <p:cNvSpPr>
                <a:spLocks/>
              </p:cNvSpPr>
              <p:nvPr/>
            </p:nvSpPr>
            <p:spPr bwMode="auto">
              <a:xfrm>
                <a:off x="2649" y="811"/>
                <a:ext cx="8" cy="7"/>
              </a:xfrm>
              <a:custGeom>
                <a:avLst/>
                <a:gdLst>
                  <a:gd name="T0" fmla="*/ 0 w 15"/>
                  <a:gd name="T1" fmla="*/ 16 h 16"/>
                  <a:gd name="T2" fmla="*/ 8 w 15"/>
                  <a:gd name="T3" fmla="*/ 12 h 16"/>
                  <a:gd name="T4" fmla="*/ 15 w 15"/>
                  <a:gd name="T5" fmla="*/ 8 h 16"/>
                  <a:gd name="T6" fmla="*/ 15 w 15"/>
                  <a:gd name="T7" fmla="*/ 0 h 16"/>
                  <a:gd name="T8" fmla="*/ 0 w 15"/>
                  <a:gd name="T9" fmla="*/ 4 h 16"/>
                  <a:gd name="T10" fmla="*/ 0 w 15"/>
                  <a:gd name="T11" fmla="*/ 16 h 16"/>
                </a:gdLst>
                <a:ahLst/>
                <a:cxnLst>
                  <a:cxn ang="0">
                    <a:pos x="T0" y="T1"/>
                  </a:cxn>
                  <a:cxn ang="0">
                    <a:pos x="T2" y="T3"/>
                  </a:cxn>
                  <a:cxn ang="0">
                    <a:pos x="T4" y="T5"/>
                  </a:cxn>
                  <a:cxn ang="0">
                    <a:pos x="T6" y="T7"/>
                  </a:cxn>
                  <a:cxn ang="0">
                    <a:pos x="T8" y="T9"/>
                  </a:cxn>
                  <a:cxn ang="0">
                    <a:pos x="T10" y="T11"/>
                  </a:cxn>
                </a:cxnLst>
                <a:rect l="0" t="0" r="r" b="b"/>
                <a:pathLst>
                  <a:path w="15" h="16">
                    <a:moveTo>
                      <a:pt x="0" y="16"/>
                    </a:moveTo>
                    <a:lnTo>
                      <a:pt x="8" y="12"/>
                    </a:lnTo>
                    <a:lnTo>
                      <a:pt x="15" y="8"/>
                    </a:lnTo>
                    <a:lnTo>
                      <a:pt x="15" y="0"/>
                    </a:lnTo>
                    <a:lnTo>
                      <a:pt x="0" y="4"/>
                    </a:lnTo>
                    <a:lnTo>
                      <a:pt x="0" y="16"/>
                    </a:lnTo>
                    <a:close/>
                  </a:path>
                </a:pathLst>
              </a:custGeom>
              <a:solidFill>
                <a:srgbClr val="C2E3FF"/>
              </a:solidFill>
              <a:ln w="3175">
                <a:solidFill>
                  <a:srgbClr val="C2E3FF"/>
                </a:solidFill>
                <a:prstDash val="solid"/>
                <a:round/>
                <a:headEnd/>
                <a:tailEnd/>
              </a:ln>
            </p:spPr>
            <p:txBody>
              <a:bodyPr/>
              <a:lstStyle/>
              <a:p>
                <a:endParaRPr lang="en-AU"/>
              </a:p>
            </p:txBody>
          </p:sp>
          <p:sp>
            <p:nvSpPr>
              <p:cNvPr id="5970" name="Freeform 850"/>
              <p:cNvSpPr>
                <a:spLocks/>
              </p:cNvSpPr>
              <p:nvPr/>
            </p:nvSpPr>
            <p:spPr bwMode="auto">
              <a:xfrm>
                <a:off x="2639" y="814"/>
                <a:ext cx="9" cy="7"/>
              </a:xfrm>
              <a:custGeom>
                <a:avLst/>
                <a:gdLst>
                  <a:gd name="T0" fmla="*/ 0 w 17"/>
                  <a:gd name="T1" fmla="*/ 10 h 13"/>
                  <a:gd name="T2" fmla="*/ 0 w 17"/>
                  <a:gd name="T3" fmla="*/ 13 h 13"/>
                  <a:gd name="T4" fmla="*/ 17 w 17"/>
                  <a:gd name="T5" fmla="*/ 8 h 13"/>
                  <a:gd name="T6" fmla="*/ 17 w 17"/>
                  <a:gd name="T7" fmla="*/ 0 h 13"/>
                  <a:gd name="T8" fmla="*/ 0 w 17"/>
                  <a:gd name="T9" fmla="*/ 8 h 13"/>
                  <a:gd name="T10" fmla="*/ 0 w 17"/>
                  <a:gd name="T11" fmla="*/ 10 h 13"/>
                </a:gdLst>
                <a:ahLst/>
                <a:cxnLst>
                  <a:cxn ang="0">
                    <a:pos x="T0" y="T1"/>
                  </a:cxn>
                  <a:cxn ang="0">
                    <a:pos x="T2" y="T3"/>
                  </a:cxn>
                  <a:cxn ang="0">
                    <a:pos x="T4" y="T5"/>
                  </a:cxn>
                  <a:cxn ang="0">
                    <a:pos x="T6" y="T7"/>
                  </a:cxn>
                  <a:cxn ang="0">
                    <a:pos x="T8" y="T9"/>
                  </a:cxn>
                  <a:cxn ang="0">
                    <a:pos x="T10" y="T11"/>
                  </a:cxn>
                </a:cxnLst>
                <a:rect l="0" t="0" r="r" b="b"/>
                <a:pathLst>
                  <a:path w="17" h="13">
                    <a:moveTo>
                      <a:pt x="0" y="10"/>
                    </a:moveTo>
                    <a:lnTo>
                      <a:pt x="0" y="13"/>
                    </a:lnTo>
                    <a:lnTo>
                      <a:pt x="17" y="8"/>
                    </a:lnTo>
                    <a:lnTo>
                      <a:pt x="17" y="0"/>
                    </a:lnTo>
                    <a:lnTo>
                      <a:pt x="0" y="8"/>
                    </a:lnTo>
                    <a:lnTo>
                      <a:pt x="0" y="10"/>
                    </a:lnTo>
                    <a:close/>
                  </a:path>
                </a:pathLst>
              </a:custGeom>
              <a:solidFill>
                <a:srgbClr val="C2E3FF"/>
              </a:solidFill>
              <a:ln w="3175">
                <a:solidFill>
                  <a:srgbClr val="C2E3FF"/>
                </a:solidFill>
                <a:prstDash val="solid"/>
                <a:round/>
                <a:headEnd/>
                <a:tailEnd/>
              </a:ln>
            </p:spPr>
            <p:txBody>
              <a:bodyPr/>
              <a:lstStyle/>
              <a:p>
                <a:endParaRPr lang="en-AU"/>
              </a:p>
            </p:txBody>
          </p:sp>
          <p:sp>
            <p:nvSpPr>
              <p:cNvPr id="5971" name="Freeform 851"/>
              <p:cNvSpPr>
                <a:spLocks/>
              </p:cNvSpPr>
              <p:nvPr/>
            </p:nvSpPr>
            <p:spPr bwMode="auto">
              <a:xfrm>
                <a:off x="2631" y="819"/>
                <a:ext cx="6" cy="8"/>
              </a:xfrm>
              <a:custGeom>
                <a:avLst/>
                <a:gdLst>
                  <a:gd name="T0" fmla="*/ 0 w 11"/>
                  <a:gd name="T1" fmla="*/ 15 h 15"/>
                  <a:gd name="T2" fmla="*/ 11 w 11"/>
                  <a:gd name="T3" fmla="*/ 7 h 15"/>
                  <a:gd name="T4" fmla="*/ 11 w 11"/>
                  <a:gd name="T5" fmla="*/ 3 h 15"/>
                  <a:gd name="T6" fmla="*/ 11 w 11"/>
                  <a:gd name="T7" fmla="*/ 0 h 15"/>
                  <a:gd name="T8" fmla="*/ 0 w 11"/>
                  <a:gd name="T9" fmla="*/ 3 h 15"/>
                  <a:gd name="T10" fmla="*/ 0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0" y="15"/>
                    </a:moveTo>
                    <a:lnTo>
                      <a:pt x="11" y="7"/>
                    </a:lnTo>
                    <a:lnTo>
                      <a:pt x="11" y="3"/>
                    </a:lnTo>
                    <a:lnTo>
                      <a:pt x="11" y="0"/>
                    </a:lnTo>
                    <a:lnTo>
                      <a:pt x="0" y="3"/>
                    </a:lnTo>
                    <a:lnTo>
                      <a:pt x="0" y="15"/>
                    </a:lnTo>
                    <a:close/>
                  </a:path>
                </a:pathLst>
              </a:custGeom>
              <a:solidFill>
                <a:srgbClr val="C2E3FF"/>
              </a:solidFill>
              <a:ln w="3175">
                <a:solidFill>
                  <a:srgbClr val="C2E3FF"/>
                </a:solidFill>
                <a:prstDash val="solid"/>
                <a:round/>
                <a:headEnd/>
                <a:tailEnd/>
              </a:ln>
            </p:spPr>
            <p:txBody>
              <a:bodyPr/>
              <a:lstStyle/>
              <a:p>
                <a:endParaRPr lang="en-AU"/>
              </a:p>
            </p:txBody>
          </p:sp>
          <p:sp>
            <p:nvSpPr>
              <p:cNvPr id="5972" name="Freeform 852"/>
              <p:cNvSpPr>
                <a:spLocks/>
              </p:cNvSpPr>
              <p:nvPr/>
            </p:nvSpPr>
            <p:spPr bwMode="auto">
              <a:xfrm>
                <a:off x="2729" y="819"/>
                <a:ext cx="14" cy="26"/>
              </a:xfrm>
              <a:custGeom>
                <a:avLst/>
                <a:gdLst>
                  <a:gd name="T0" fmla="*/ 0 w 28"/>
                  <a:gd name="T1" fmla="*/ 19 h 51"/>
                  <a:gd name="T2" fmla="*/ 0 w 28"/>
                  <a:gd name="T3" fmla="*/ 51 h 51"/>
                  <a:gd name="T4" fmla="*/ 28 w 28"/>
                  <a:gd name="T5" fmla="*/ 34 h 51"/>
                  <a:gd name="T6" fmla="*/ 28 w 28"/>
                  <a:gd name="T7" fmla="*/ 0 h 51"/>
                  <a:gd name="T8" fmla="*/ 0 w 28"/>
                  <a:gd name="T9" fmla="*/ 15 h 51"/>
                  <a:gd name="T10" fmla="*/ 0 w 28"/>
                  <a:gd name="T11" fmla="*/ 19 h 51"/>
                </a:gdLst>
                <a:ahLst/>
                <a:cxnLst>
                  <a:cxn ang="0">
                    <a:pos x="T0" y="T1"/>
                  </a:cxn>
                  <a:cxn ang="0">
                    <a:pos x="T2" y="T3"/>
                  </a:cxn>
                  <a:cxn ang="0">
                    <a:pos x="T4" y="T5"/>
                  </a:cxn>
                  <a:cxn ang="0">
                    <a:pos x="T6" y="T7"/>
                  </a:cxn>
                  <a:cxn ang="0">
                    <a:pos x="T8" y="T9"/>
                  </a:cxn>
                  <a:cxn ang="0">
                    <a:pos x="T10" y="T11"/>
                  </a:cxn>
                </a:cxnLst>
                <a:rect l="0" t="0" r="r" b="b"/>
                <a:pathLst>
                  <a:path w="28" h="51">
                    <a:moveTo>
                      <a:pt x="0" y="19"/>
                    </a:moveTo>
                    <a:lnTo>
                      <a:pt x="0" y="51"/>
                    </a:lnTo>
                    <a:lnTo>
                      <a:pt x="28" y="34"/>
                    </a:lnTo>
                    <a:lnTo>
                      <a:pt x="28" y="0"/>
                    </a:lnTo>
                    <a:lnTo>
                      <a:pt x="0" y="15"/>
                    </a:lnTo>
                    <a:lnTo>
                      <a:pt x="0" y="19"/>
                    </a:lnTo>
                    <a:close/>
                  </a:path>
                </a:pathLst>
              </a:custGeom>
              <a:solidFill>
                <a:srgbClr val="FFFFFF"/>
              </a:solidFill>
              <a:ln w="3175">
                <a:solidFill>
                  <a:srgbClr val="000000"/>
                </a:solidFill>
                <a:prstDash val="solid"/>
                <a:round/>
                <a:headEnd/>
                <a:tailEnd/>
              </a:ln>
            </p:spPr>
            <p:txBody>
              <a:bodyPr/>
              <a:lstStyle/>
              <a:p>
                <a:endParaRPr lang="en-AU"/>
              </a:p>
            </p:txBody>
          </p:sp>
          <p:sp>
            <p:nvSpPr>
              <p:cNvPr id="5973" name="Freeform 853"/>
              <p:cNvSpPr>
                <a:spLocks/>
              </p:cNvSpPr>
              <p:nvPr/>
            </p:nvSpPr>
            <p:spPr bwMode="auto">
              <a:xfrm>
                <a:off x="2621" y="823"/>
                <a:ext cx="8" cy="8"/>
              </a:xfrm>
              <a:custGeom>
                <a:avLst/>
                <a:gdLst>
                  <a:gd name="T0" fmla="*/ 0 w 17"/>
                  <a:gd name="T1" fmla="*/ 16 h 16"/>
                  <a:gd name="T2" fmla="*/ 13 w 17"/>
                  <a:gd name="T3" fmla="*/ 8 h 16"/>
                  <a:gd name="T4" fmla="*/ 13 w 17"/>
                  <a:gd name="T5" fmla="*/ 8 h 16"/>
                  <a:gd name="T6" fmla="*/ 17 w 17"/>
                  <a:gd name="T7" fmla="*/ 0 h 16"/>
                  <a:gd name="T8" fmla="*/ 0 w 17"/>
                  <a:gd name="T9" fmla="*/ 8 h 16"/>
                  <a:gd name="T10" fmla="*/ 0 w 17"/>
                  <a:gd name="T11" fmla="*/ 16 h 16"/>
                </a:gdLst>
                <a:ahLst/>
                <a:cxnLst>
                  <a:cxn ang="0">
                    <a:pos x="T0" y="T1"/>
                  </a:cxn>
                  <a:cxn ang="0">
                    <a:pos x="T2" y="T3"/>
                  </a:cxn>
                  <a:cxn ang="0">
                    <a:pos x="T4" y="T5"/>
                  </a:cxn>
                  <a:cxn ang="0">
                    <a:pos x="T6" y="T7"/>
                  </a:cxn>
                  <a:cxn ang="0">
                    <a:pos x="T8" y="T9"/>
                  </a:cxn>
                  <a:cxn ang="0">
                    <a:pos x="T10" y="T11"/>
                  </a:cxn>
                </a:cxnLst>
                <a:rect l="0" t="0" r="r" b="b"/>
                <a:pathLst>
                  <a:path w="17" h="16">
                    <a:moveTo>
                      <a:pt x="0" y="16"/>
                    </a:moveTo>
                    <a:lnTo>
                      <a:pt x="13" y="8"/>
                    </a:lnTo>
                    <a:lnTo>
                      <a:pt x="13" y="8"/>
                    </a:lnTo>
                    <a:lnTo>
                      <a:pt x="17" y="0"/>
                    </a:lnTo>
                    <a:lnTo>
                      <a:pt x="0" y="8"/>
                    </a:lnTo>
                    <a:lnTo>
                      <a:pt x="0" y="16"/>
                    </a:lnTo>
                    <a:close/>
                  </a:path>
                </a:pathLst>
              </a:custGeom>
              <a:solidFill>
                <a:srgbClr val="C2E3FF"/>
              </a:solidFill>
              <a:ln w="3175">
                <a:solidFill>
                  <a:srgbClr val="C2E3FF"/>
                </a:solidFill>
                <a:prstDash val="solid"/>
                <a:round/>
                <a:headEnd/>
                <a:tailEnd/>
              </a:ln>
            </p:spPr>
            <p:txBody>
              <a:bodyPr/>
              <a:lstStyle/>
              <a:p>
                <a:endParaRPr lang="en-AU"/>
              </a:p>
            </p:txBody>
          </p:sp>
          <p:sp>
            <p:nvSpPr>
              <p:cNvPr id="5974" name="Freeform 854"/>
              <p:cNvSpPr>
                <a:spLocks/>
              </p:cNvSpPr>
              <p:nvPr/>
            </p:nvSpPr>
            <p:spPr bwMode="auto">
              <a:xfrm>
                <a:off x="2609" y="829"/>
                <a:ext cx="10" cy="8"/>
              </a:xfrm>
              <a:custGeom>
                <a:avLst/>
                <a:gdLst>
                  <a:gd name="T0" fmla="*/ 0 w 19"/>
                  <a:gd name="T1" fmla="*/ 15 h 15"/>
                  <a:gd name="T2" fmla="*/ 19 w 19"/>
                  <a:gd name="T3" fmla="*/ 7 h 15"/>
                  <a:gd name="T4" fmla="*/ 19 w 19"/>
                  <a:gd name="T5" fmla="*/ 0 h 15"/>
                  <a:gd name="T6" fmla="*/ 0 w 19"/>
                  <a:gd name="T7" fmla="*/ 7 h 15"/>
                  <a:gd name="T8" fmla="*/ 0 w 19"/>
                  <a:gd name="T9" fmla="*/ 15 h 15"/>
                </a:gdLst>
                <a:ahLst/>
                <a:cxnLst>
                  <a:cxn ang="0">
                    <a:pos x="T0" y="T1"/>
                  </a:cxn>
                  <a:cxn ang="0">
                    <a:pos x="T2" y="T3"/>
                  </a:cxn>
                  <a:cxn ang="0">
                    <a:pos x="T4" y="T5"/>
                  </a:cxn>
                  <a:cxn ang="0">
                    <a:pos x="T6" y="T7"/>
                  </a:cxn>
                  <a:cxn ang="0">
                    <a:pos x="T8" y="T9"/>
                  </a:cxn>
                </a:cxnLst>
                <a:rect l="0" t="0" r="r" b="b"/>
                <a:pathLst>
                  <a:path w="19" h="15">
                    <a:moveTo>
                      <a:pt x="0" y="15"/>
                    </a:moveTo>
                    <a:lnTo>
                      <a:pt x="19" y="7"/>
                    </a:lnTo>
                    <a:lnTo>
                      <a:pt x="19" y="0"/>
                    </a:lnTo>
                    <a:lnTo>
                      <a:pt x="0" y="7"/>
                    </a:lnTo>
                    <a:lnTo>
                      <a:pt x="0" y="15"/>
                    </a:lnTo>
                    <a:close/>
                  </a:path>
                </a:pathLst>
              </a:custGeom>
              <a:solidFill>
                <a:srgbClr val="C2E3FF"/>
              </a:solidFill>
              <a:ln w="3175">
                <a:solidFill>
                  <a:srgbClr val="C2E3FF"/>
                </a:solidFill>
                <a:prstDash val="solid"/>
                <a:round/>
                <a:headEnd/>
                <a:tailEnd/>
              </a:ln>
            </p:spPr>
            <p:txBody>
              <a:bodyPr/>
              <a:lstStyle/>
              <a:p>
                <a:endParaRPr lang="en-AU"/>
              </a:p>
            </p:txBody>
          </p:sp>
          <p:sp>
            <p:nvSpPr>
              <p:cNvPr id="5975" name="Freeform 855"/>
              <p:cNvSpPr>
                <a:spLocks/>
              </p:cNvSpPr>
              <p:nvPr/>
            </p:nvSpPr>
            <p:spPr bwMode="auto">
              <a:xfrm>
                <a:off x="2701" y="829"/>
                <a:ext cx="26" cy="18"/>
              </a:xfrm>
              <a:custGeom>
                <a:avLst/>
                <a:gdLst>
                  <a:gd name="T0" fmla="*/ 44 w 52"/>
                  <a:gd name="T1" fmla="*/ 32 h 36"/>
                  <a:gd name="T2" fmla="*/ 52 w 52"/>
                  <a:gd name="T3" fmla="*/ 36 h 36"/>
                  <a:gd name="T4" fmla="*/ 52 w 52"/>
                  <a:gd name="T5" fmla="*/ 36 h 36"/>
                  <a:gd name="T6" fmla="*/ 52 w 52"/>
                  <a:gd name="T7" fmla="*/ 32 h 36"/>
                  <a:gd name="T8" fmla="*/ 52 w 52"/>
                  <a:gd name="T9" fmla="*/ 0 h 36"/>
                  <a:gd name="T10" fmla="*/ 0 w 52"/>
                  <a:gd name="T11" fmla="*/ 27 h 36"/>
                  <a:gd name="T12" fmla="*/ 44 w 52"/>
                  <a:gd name="T13" fmla="*/ 32 h 36"/>
                </a:gdLst>
                <a:ahLst/>
                <a:cxnLst>
                  <a:cxn ang="0">
                    <a:pos x="T0" y="T1"/>
                  </a:cxn>
                  <a:cxn ang="0">
                    <a:pos x="T2" y="T3"/>
                  </a:cxn>
                  <a:cxn ang="0">
                    <a:pos x="T4" y="T5"/>
                  </a:cxn>
                  <a:cxn ang="0">
                    <a:pos x="T6" y="T7"/>
                  </a:cxn>
                  <a:cxn ang="0">
                    <a:pos x="T8" y="T9"/>
                  </a:cxn>
                  <a:cxn ang="0">
                    <a:pos x="T10" y="T11"/>
                  </a:cxn>
                  <a:cxn ang="0">
                    <a:pos x="T12" y="T13"/>
                  </a:cxn>
                </a:cxnLst>
                <a:rect l="0" t="0" r="r" b="b"/>
                <a:pathLst>
                  <a:path w="52" h="36">
                    <a:moveTo>
                      <a:pt x="44" y="32"/>
                    </a:moveTo>
                    <a:lnTo>
                      <a:pt x="52" y="36"/>
                    </a:lnTo>
                    <a:lnTo>
                      <a:pt x="52" y="36"/>
                    </a:lnTo>
                    <a:lnTo>
                      <a:pt x="52" y="32"/>
                    </a:lnTo>
                    <a:lnTo>
                      <a:pt x="52" y="0"/>
                    </a:lnTo>
                    <a:lnTo>
                      <a:pt x="0" y="27"/>
                    </a:lnTo>
                    <a:lnTo>
                      <a:pt x="44" y="32"/>
                    </a:lnTo>
                    <a:close/>
                  </a:path>
                </a:pathLst>
              </a:custGeom>
              <a:solidFill>
                <a:srgbClr val="838383"/>
              </a:solidFill>
              <a:ln w="3175">
                <a:solidFill>
                  <a:srgbClr val="000000"/>
                </a:solidFill>
                <a:prstDash val="solid"/>
                <a:round/>
                <a:headEnd/>
                <a:tailEnd/>
              </a:ln>
            </p:spPr>
            <p:txBody>
              <a:bodyPr/>
              <a:lstStyle/>
              <a:p>
                <a:endParaRPr lang="en-AU"/>
              </a:p>
            </p:txBody>
          </p:sp>
          <p:sp>
            <p:nvSpPr>
              <p:cNvPr id="5976" name="Freeform 856"/>
              <p:cNvSpPr>
                <a:spLocks/>
              </p:cNvSpPr>
              <p:nvPr/>
            </p:nvSpPr>
            <p:spPr bwMode="auto">
              <a:xfrm>
                <a:off x="2599" y="833"/>
                <a:ext cx="8" cy="7"/>
              </a:xfrm>
              <a:custGeom>
                <a:avLst/>
                <a:gdLst>
                  <a:gd name="T0" fmla="*/ 0 w 17"/>
                  <a:gd name="T1" fmla="*/ 16 h 16"/>
                  <a:gd name="T2" fmla="*/ 0 w 17"/>
                  <a:gd name="T3" fmla="*/ 16 h 16"/>
                  <a:gd name="T4" fmla="*/ 1 w 17"/>
                  <a:gd name="T5" fmla="*/ 16 h 16"/>
                  <a:gd name="T6" fmla="*/ 17 w 17"/>
                  <a:gd name="T7" fmla="*/ 12 h 16"/>
                  <a:gd name="T8" fmla="*/ 17 w 17"/>
                  <a:gd name="T9" fmla="*/ 0 h 16"/>
                  <a:gd name="T10" fmla="*/ 1 w 17"/>
                  <a:gd name="T11" fmla="*/ 12 h 16"/>
                  <a:gd name="T12" fmla="*/ 0 w 17"/>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16"/>
                    </a:moveTo>
                    <a:lnTo>
                      <a:pt x="0" y="16"/>
                    </a:lnTo>
                    <a:lnTo>
                      <a:pt x="1" y="16"/>
                    </a:lnTo>
                    <a:lnTo>
                      <a:pt x="17" y="12"/>
                    </a:lnTo>
                    <a:lnTo>
                      <a:pt x="17" y="0"/>
                    </a:lnTo>
                    <a:lnTo>
                      <a:pt x="1" y="12"/>
                    </a:lnTo>
                    <a:lnTo>
                      <a:pt x="0" y="16"/>
                    </a:lnTo>
                    <a:close/>
                  </a:path>
                </a:pathLst>
              </a:custGeom>
              <a:solidFill>
                <a:srgbClr val="C2E3FF"/>
              </a:solidFill>
              <a:ln w="3175">
                <a:solidFill>
                  <a:srgbClr val="C2E3FF"/>
                </a:solidFill>
                <a:prstDash val="solid"/>
                <a:round/>
                <a:headEnd/>
                <a:tailEnd/>
              </a:ln>
            </p:spPr>
            <p:txBody>
              <a:bodyPr/>
              <a:lstStyle/>
              <a:p>
                <a:endParaRPr lang="en-AU"/>
              </a:p>
            </p:txBody>
          </p:sp>
          <p:sp>
            <p:nvSpPr>
              <p:cNvPr id="5977" name="Freeform 857"/>
              <p:cNvSpPr>
                <a:spLocks/>
              </p:cNvSpPr>
              <p:nvPr/>
            </p:nvSpPr>
            <p:spPr bwMode="auto">
              <a:xfrm>
                <a:off x="2587" y="838"/>
                <a:ext cx="10" cy="9"/>
              </a:xfrm>
              <a:custGeom>
                <a:avLst/>
                <a:gdLst>
                  <a:gd name="T0" fmla="*/ 0 w 19"/>
                  <a:gd name="T1" fmla="*/ 17 h 17"/>
                  <a:gd name="T2" fmla="*/ 19 w 19"/>
                  <a:gd name="T3" fmla="*/ 8 h 17"/>
                  <a:gd name="T4" fmla="*/ 19 w 19"/>
                  <a:gd name="T5" fmla="*/ 0 h 17"/>
                  <a:gd name="T6" fmla="*/ 0 w 19"/>
                  <a:gd name="T7" fmla="*/ 8 h 17"/>
                  <a:gd name="T8" fmla="*/ 0 w 19"/>
                  <a:gd name="T9" fmla="*/ 17 h 17"/>
                </a:gdLst>
                <a:ahLst/>
                <a:cxnLst>
                  <a:cxn ang="0">
                    <a:pos x="T0" y="T1"/>
                  </a:cxn>
                  <a:cxn ang="0">
                    <a:pos x="T2" y="T3"/>
                  </a:cxn>
                  <a:cxn ang="0">
                    <a:pos x="T4" y="T5"/>
                  </a:cxn>
                  <a:cxn ang="0">
                    <a:pos x="T6" y="T7"/>
                  </a:cxn>
                  <a:cxn ang="0">
                    <a:pos x="T8" y="T9"/>
                  </a:cxn>
                </a:cxnLst>
                <a:rect l="0" t="0" r="r" b="b"/>
                <a:pathLst>
                  <a:path w="19" h="17">
                    <a:moveTo>
                      <a:pt x="0" y="17"/>
                    </a:moveTo>
                    <a:lnTo>
                      <a:pt x="19" y="8"/>
                    </a:lnTo>
                    <a:lnTo>
                      <a:pt x="19" y="0"/>
                    </a:lnTo>
                    <a:lnTo>
                      <a:pt x="0" y="8"/>
                    </a:lnTo>
                    <a:lnTo>
                      <a:pt x="0" y="17"/>
                    </a:lnTo>
                    <a:close/>
                  </a:path>
                </a:pathLst>
              </a:custGeom>
              <a:solidFill>
                <a:srgbClr val="C2E3FF"/>
              </a:solidFill>
              <a:ln w="3175">
                <a:solidFill>
                  <a:srgbClr val="C2E3FF"/>
                </a:solidFill>
                <a:prstDash val="solid"/>
                <a:round/>
                <a:headEnd/>
                <a:tailEnd/>
              </a:ln>
            </p:spPr>
            <p:txBody>
              <a:bodyPr/>
              <a:lstStyle/>
              <a:p>
                <a:endParaRPr lang="en-AU"/>
              </a:p>
            </p:txBody>
          </p:sp>
          <p:sp>
            <p:nvSpPr>
              <p:cNvPr id="5978" name="Freeform 858"/>
              <p:cNvSpPr>
                <a:spLocks/>
              </p:cNvSpPr>
              <p:nvPr/>
            </p:nvSpPr>
            <p:spPr bwMode="auto">
              <a:xfrm>
                <a:off x="2651" y="843"/>
                <a:ext cx="63" cy="48"/>
              </a:xfrm>
              <a:custGeom>
                <a:avLst/>
                <a:gdLst>
                  <a:gd name="T0" fmla="*/ 0 w 126"/>
                  <a:gd name="T1" fmla="*/ 90 h 96"/>
                  <a:gd name="T2" fmla="*/ 7 w 126"/>
                  <a:gd name="T3" fmla="*/ 86 h 96"/>
                  <a:gd name="T4" fmla="*/ 11 w 126"/>
                  <a:gd name="T5" fmla="*/ 90 h 96"/>
                  <a:gd name="T6" fmla="*/ 11 w 126"/>
                  <a:gd name="T7" fmla="*/ 96 h 96"/>
                  <a:gd name="T8" fmla="*/ 74 w 126"/>
                  <a:gd name="T9" fmla="*/ 59 h 96"/>
                  <a:gd name="T10" fmla="*/ 107 w 126"/>
                  <a:gd name="T11" fmla="*/ 42 h 96"/>
                  <a:gd name="T12" fmla="*/ 107 w 126"/>
                  <a:gd name="T13" fmla="*/ 15 h 96"/>
                  <a:gd name="T14" fmla="*/ 111 w 126"/>
                  <a:gd name="T15" fmla="*/ 11 h 96"/>
                  <a:gd name="T16" fmla="*/ 122 w 126"/>
                  <a:gd name="T17" fmla="*/ 7 h 96"/>
                  <a:gd name="T18" fmla="*/ 122 w 126"/>
                  <a:gd name="T19" fmla="*/ 7 h 96"/>
                  <a:gd name="T20" fmla="*/ 126 w 126"/>
                  <a:gd name="T21" fmla="*/ 3 h 96"/>
                  <a:gd name="T22" fmla="*/ 99 w 126"/>
                  <a:gd name="T23" fmla="*/ 3 h 96"/>
                  <a:gd name="T24" fmla="*/ 95 w 126"/>
                  <a:gd name="T25" fmla="*/ 0 h 96"/>
                  <a:gd name="T26" fmla="*/ 0 w 126"/>
                  <a:gd name="T27" fmla="*/ 55 h 96"/>
                  <a:gd name="T28" fmla="*/ 0 w 126"/>
                  <a:gd name="T2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96">
                    <a:moveTo>
                      <a:pt x="0" y="90"/>
                    </a:moveTo>
                    <a:lnTo>
                      <a:pt x="7" y="86"/>
                    </a:lnTo>
                    <a:lnTo>
                      <a:pt x="11" y="90"/>
                    </a:lnTo>
                    <a:lnTo>
                      <a:pt x="11" y="96"/>
                    </a:lnTo>
                    <a:lnTo>
                      <a:pt x="74" y="59"/>
                    </a:lnTo>
                    <a:lnTo>
                      <a:pt x="107" y="42"/>
                    </a:lnTo>
                    <a:lnTo>
                      <a:pt x="107" y="15"/>
                    </a:lnTo>
                    <a:lnTo>
                      <a:pt x="111" y="11"/>
                    </a:lnTo>
                    <a:lnTo>
                      <a:pt x="122" y="7"/>
                    </a:lnTo>
                    <a:lnTo>
                      <a:pt x="122" y="7"/>
                    </a:lnTo>
                    <a:lnTo>
                      <a:pt x="126" y="3"/>
                    </a:lnTo>
                    <a:lnTo>
                      <a:pt x="99" y="3"/>
                    </a:lnTo>
                    <a:lnTo>
                      <a:pt x="95" y="0"/>
                    </a:lnTo>
                    <a:lnTo>
                      <a:pt x="0" y="55"/>
                    </a:lnTo>
                    <a:lnTo>
                      <a:pt x="0" y="90"/>
                    </a:lnTo>
                    <a:close/>
                  </a:path>
                </a:pathLst>
              </a:custGeom>
              <a:solidFill>
                <a:srgbClr val="595959"/>
              </a:solidFill>
              <a:ln w="3175">
                <a:solidFill>
                  <a:srgbClr val="000000"/>
                </a:solidFill>
                <a:prstDash val="solid"/>
                <a:round/>
                <a:headEnd/>
                <a:tailEnd/>
              </a:ln>
            </p:spPr>
            <p:txBody>
              <a:bodyPr/>
              <a:lstStyle/>
              <a:p>
                <a:endParaRPr lang="en-AU"/>
              </a:p>
            </p:txBody>
          </p:sp>
          <p:sp>
            <p:nvSpPr>
              <p:cNvPr id="5979" name="Freeform 859"/>
              <p:cNvSpPr>
                <a:spLocks/>
              </p:cNvSpPr>
              <p:nvPr/>
            </p:nvSpPr>
            <p:spPr bwMode="auto">
              <a:xfrm>
                <a:off x="2576" y="843"/>
                <a:ext cx="7" cy="10"/>
              </a:xfrm>
              <a:custGeom>
                <a:avLst/>
                <a:gdLst>
                  <a:gd name="T0" fmla="*/ 0 w 15"/>
                  <a:gd name="T1" fmla="*/ 19 h 19"/>
                  <a:gd name="T2" fmla="*/ 15 w 15"/>
                  <a:gd name="T3" fmla="*/ 11 h 19"/>
                  <a:gd name="T4" fmla="*/ 15 w 15"/>
                  <a:gd name="T5" fmla="*/ 0 h 19"/>
                  <a:gd name="T6" fmla="*/ 0 w 15"/>
                  <a:gd name="T7" fmla="*/ 11 h 19"/>
                  <a:gd name="T8" fmla="*/ 0 w 15"/>
                  <a:gd name="T9" fmla="*/ 19 h 19"/>
                </a:gdLst>
                <a:ahLst/>
                <a:cxnLst>
                  <a:cxn ang="0">
                    <a:pos x="T0" y="T1"/>
                  </a:cxn>
                  <a:cxn ang="0">
                    <a:pos x="T2" y="T3"/>
                  </a:cxn>
                  <a:cxn ang="0">
                    <a:pos x="T4" y="T5"/>
                  </a:cxn>
                  <a:cxn ang="0">
                    <a:pos x="T6" y="T7"/>
                  </a:cxn>
                  <a:cxn ang="0">
                    <a:pos x="T8" y="T9"/>
                  </a:cxn>
                </a:cxnLst>
                <a:rect l="0" t="0" r="r" b="b"/>
                <a:pathLst>
                  <a:path w="15" h="19">
                    <a:moveTo>
                      <a:pt x="0" y="19"/>
                    </a:moveTo>
                    <a:lnTo>
                      <a:pt x="15" y="11"/>
                    </a:lnTo>
                    <a:lnTo>
                      <a:pt x="15" y="0"/>
                    </a:lnTo>
                    <a:lnTo>
                      <a:pt x="0" y="11"/>
                    </a:lnTo>
                    <a:lnTo>
                      <a:pt x="0" y="19"/>
                    </a:lnTo>
                    <a:close/>
                  </a:path>
                </a:pathLst>
              </a:custGeom>
              <a:solidFill>
                <a:srgbClr val="C2E3FF"/>
              </a:solidFill>
              <a:ln w="3175">
                <a:solidFill>
                  <a:srgbClr val="C2E3FF"/>
                </a:solidFill>
                <a:prstDash val="solid"/>
                <a:round/>
                <a:headEnd/>
                <a:tailEnd/>
              </a:ln>
            </p:spPr>
            <p:txBody>
              <a:bodyPr/>
              <a:lstStyle/>
              <a:p>
                <a:endParaRPr lang="en-AU"/>
              </a:p>
            </p:txBody>
          </p:sp>
          <p:sp>
            <p:nvSpPr>
              <p:cNvPr id="5980" name="Freeform 860"/>
              <p:cNvSpPr>
                <a:spLocks/>
              </p:cNvSpPr>
              <p:nvPr/>
            </p:nvSpPr>
            <p:spPr bwMode="auto">
              <a:xfrm>
                <a:off x="2709" y="847"/>
                <a:ext cx="66" cy="24"/>
              </a:xfrm>
              <a:custGeom>
                <a:avLst/>
                <a:gdLst>
                  <a:gd name="T0" fmla="*/ 24 w 131"/>
                  <a:gd name="T1" fmla="*/ 19 h 48"/>
                  <a:gd name="T2" fmla="*/ 103 w 131"/>
                  <a:gd name="T3" fmla="*/ 48 h 48"/>
                  <a:gd name="T4" fmla="*/ 131 w 131"/>
                  <a:gd name="T5" fmla="*/ 39 h 48"/>
                  <a:gd name="T6" fmla="*/ 21 w 131"/>
                  <a:gd name="T7" fmla="*/ 0 h 48"/>
                  <a:gd name="T8" fmla="*/ 21 w 131"/>
                  <a:gd name="T9" fmla="*/ 0 h 48"/>
                  <a:gd name="T10" fmla="*/ 0 w 131"/>
                  <a:gd name="T11" fmla="*/ 4 h 48"/>
                  <a:gd name="T12" fmla="*/ 24 w 131"/>
                  <a:gd name="T13" fmla="*/ 19 h 48"/>
                </a:gdLst>
                <a:ahLst/>
                <a:cxnLst>
                  <a:cxn ang="0">
                    <a:pos x="T0" y="T1"/>
                  </a:cxn>
                  <a:cxn ang="0">
                    <a:pos x="T2" y="T3"/>
                  </a:cxn>
                  <a:cxn ang="0">
                    <a:pos x="T4" y="T5"/>
                  </a:cxn>
                  <a:cxn ang="0">
                    <a:pos x="T6" y="T7"/>
                  </a:cxn>
                  <a:cxn ang="0">
                    <a:pos x="T8" y="T9"/>
                  </a:cxn>
                  <a:cxn ang="0">
                    <a:pos x="T10" y="T11"/>
                  </a:cxn>
                  <a:cxn ang="0">
                    <a:pos x="T12" y="T13"/>
                  </a:cxn>
                </a:cxnLst>
                <a:rect l="0" t="0" r="r" b="b"/>
                <a:pathLst>
                  <a:path w="131" h="48">
                    <a:moveTo>
                      <a:pt x="24" y="19"/>
                    </a:moveTo>
                    <a:lnTo>
                      <a:pt x="103" y="48"/>
                    </a:lnTo>
                    <a:lnTo>
                      <a:pt x="131" y="39"/>
                    </a:lnTo>
                    <a:lnTo>
                      <a:pt x="21" y="0"/>
                    </a:lnTo>
                    <a:lnTo>
                      <a:pt x="21" y="0"/>
                    </a:lnTo>
                    <a:lnTo>
                      <a:pt x="0" y="4"/>
                    </a:lnTo>
                    <a:lnTo>
                      <a:pt x="24" y="19"/>
                    </a:lnTo>
                    <a:close/>
                  </a:path>
                </a:pathLst>
              </a:custGeom>
              <a:solidFill>
                <a:srgbClr val="FC0128"/>
              </a:solidFill>
              <a:ln w="3175">
                <a:solidFill>
                  <a:srgbClr val="000000"/>
                </a:solidFill>
                <a:prstDash val="solid"/>
                <a:round/>
                <a:headEnd/>
                <a:tailEnd/>
              </a:ln>
            </p:spPr>
            <p:txBody>
              <a:bodyPr/>
              <a:lstStyle/>
              <a:p>
                <a:endParaRPr lang="en-AU"/>
              </a:p>
            </p:txBody>
          </p:sp>
          <p:sp>
            <p:nvSpPr>
              <p:cNvPr id="5981" name="Freeform 861"/>
              <p:cNvSpPr>
                <a:spLocks/>
              </p:cNvSpPr>
              <p:nvPr/>
            </p:nvSpPr>
            <p:spPr bwMode="auto">
              <a:xfrm>
                <a:off x="2565" y="849"/>
                <a:ext cx="10" cy="10"/>
              </a:xfrm>
              <a:custGeom>
                <a:avLst/>
                <a:gdLst>
                  <a:gd name="T0" fmla="*/ 0 w 19"/>
                  <a:gd name="T1" fmla="*/ 19 h 19"/>
                  <a:gd name="T2" fmla="*/ 19 w 19"/>
                  <a:gd name="T3" fmla="*/ 12 h 19"/>
                  <a:gd name="T4" fmla="*/ 19 w 19"/>
                  <a:gd name="T5" fmla="*/ 0 h 19"/>
                  <a:gd name="T6" fmla="*/ 0 w 19"/>
                  <a:gd name="T7" fmla="*/ 8 h 19"/>
                  <a:gd name="T8" fmla="*/ 0 w 19"/>
                  <a:gd name="T9" fmla="*/ 19 h 19"/>
                </a:gdLst>
                <a:ahLst/>
                <a:cxnLst>
                  <a:cxn ang="0">
                    <a:pos x="T0" y="T1"/>
                  </a:cxn>
                  <a:cxn ang="0">
                    <a:pos x="T2" y="T3"/>
                  </a:cxn>
                  <a:cxn ang="0">
                    <a:pos x="T4" y="T5"/>
                  </a:cxn>
                  <a:cxn ang="0">
                    <a:pos x="T6" y="T7"/>
                  </a:cxn>
                  <a:cxn ang="0">
                    <a:pos x="T8" y="T9"/>
                  </a:cxn>
                </a:cxnLst>
                <a:rect l="0" t="0" r="r" b="b"/>
                <a:pathLst>
                  <a:path w="19" h="19">
                    <a:moveTo>
                      <a:pt x="0" y="19"/>
                    </a:moveTo>
                    <a:lnTo>
                      <a:pt x="19" y="12"/>
                    </a:lnTo>
                    <a:lnTo>
                      <a:pt x="19" y="0"/>
                    </a:lnTo>
                    <a:lnTo>
                      <a:pt x="0" y="8"/>
                    </a:lnTo>
                    <a:lnTo>
                      <a:pt x="0" y="19"/>
                    </a:lnTo>
                    <a:close/>
                  </a:path>
                </a:pathLst>
              </a:custGeom>
              <a:solidFill>
                <a:srgbClr val="C2E3FF"/>
              </a:solidFill>
              <a:ln w="3175">
                <a:solidFill>
                  <a:srgbClr val="C2E3FF"/>
                </a:solidFill>
                <a:prstDash val="solid"/>
                <a:round/>
                <a:headEnd/>
                <a:tailEnd/>
              </a:ln>
            </p:spPr>
            <p:txBody>
              <a:bodyPr/>
              <a:lstStyle/>
              <a:p>
                <a:endParaRPr lang="en-AU"/>
              </a:p>
            </p:txBody>
          </p:sp>
          <p:sp>
            <p:nvSpPr>
              <p:cNvPr id="5982" name="Freeform 862"/>
              <p:cNvSpPr>
                <a:spLocks/>
              </p:cNvSpPr>
              <p:nvPr/>
            </p:nvSpPr>
            <p:spPr bwMode="auto">
              <a:xfrm>
                <a:off x="2705" y="853"/>
                <a:ext cx="53" cy="38"/>
              </a:xfrm>
              <a:custGeom>
                <a:avLst/>
                <a:gdLst>
                  <a:gd name="T0" fmla="*/ 4 w 107"/>
                  <a:gd name="T1" fmla="*/ 36 h 77"/>
                  <a:gd name="T2" fmla="*/ 107 w 107"/>
                  <a:gd name="T3" fmla="*/ 77 h 77"/>
                  <a:gd name="T4" fmla="*/ 107 w 107"/>
                  <a:gd name="T5" fmla="*/ 63 h 77"/>
                  <a:gd name="T6" fmla="*/ 107 w 107"/>
                  <a:gd name="T7" fmla="*/ 40 h 77"/>
                  <a:gd name="T8" fmla="*/ 4 w 107"/>
                  <a:gd name="T9" fmla="*/ 0 h 77"/>
                  <a:gd name="T10" fmla="*/ 0 w 107"/>
                  <a:gd name="T11" fmla="*/ 0 h 77"/>
                  <a:gd name="T12" fmla="*/ 4 w 107"/>
                  <a:gd name="T13" fmla="*/ 36 h 77"/>
                </a:gdLst>
                <a:ahLst/>
                <a:cxnLst>
                  <a:cxn ang="0">
                    <a:pos x="T0" y="T1"/>
                  </a:cxn>
                  <a:cxn ang="0">
                    <a:pos x="T2" y="T3"/>
                  </a:cxn>
                  <a:cxn ang="0">
                    <a:pos x="T4" y="T5"/>
                  </a:cxn>
                  <a:cxn ang="0">
                    <a:pos x="T6" y="T7"/>
                  </a:cxn>
                  <a:cxn ang="0">
                    <a:pos x="T8" y="T9"/>
                  </a:cxn>
                  <a:cxn ang="0">
                    <a:pos x="T10" y="T11"/>
                  </a:cxn>
                  <a:cxn ang="0">
                    <a:pos x="T12" y="T13"/>
                  </a:cxn>
                </a:cxnLst>
                <a:rect l="0" t="0" r="r" b="b"/>
                <a:pathLst>
                  <a:path w="107" h="77">
                    <a:moveTo>
                      <a:pt x="4" y="36"/>
                    </a:moveTo>
                    <a:lnTo>
                      <a:pt x="107" y="77"/>
                    </a:lnTo>
                    <a:lnTo>
                      <a:pt x="107" y="63"/>
                    </a:lnTo>
                    <a:lnTo>
                      <a:pt x="107" y="40"/>
                    </a:lnTo>
                    <a:lnTo>
                      <a:pt x="4" y="0"/>
                    </a:lnTo>
                    <a:lnTo>
                      <a:pt x="0" y="0"/>
                    </a:lnTo>
                    <a:lnTo>
                      <a:pt x="4" y="36"/>
                    </a:lnTo>
                    <a:close/>
                  </a:path>
                </a:pathLst>
              </a:custGeom>
              <a:solidFill>
                <a:srgbClr val="028585"/>
              </a:solidFill>
              <a:ln w="3175">
                <a:solidFill>
                  <a:srgbClr val="000000"/>
                </a:solidFill>
                <a:prstDash val="solid"/>
                <a:round/>
                <a:headEnd/>
                <a:tailEnd/>
              </a:ln>
            </p:spPr>
            <p:txBody>
              <a:bodyPr/>
              <a:lstStyle/>
              <a:p>
                <a:endParaRPr lang="en-AU"/>
              </a:p>
            </p:txBody>
          </p:sp>
          <p:sp>
            <p:nvSpPr>
              <p:cNvPr id="5983" name="Freeform 863"/>
              <p:cNvSpPr>
                <a:spLocks/>
              </p:cNvSpPr>
              <p:nvPr/>
            </p:nvSpPr>
            <p:spPr bwMode="auto">
              <a:xfrm>
                <a:off x="2554" y="855"/>
                <a:ext cx="9" cy="9"/>
              </a:xfrm>
              <a:custGeom>
                <a:avLst/>
                <a:gdLst>
                  <a:gd name="T0" fmla="*/ 0 w 19"/>
                  <a:gd name="T1" fmla="*/ 19 h 19"/>
                  <a:gd name="T2" fmla="*/ 0 w 19"/>
                  <a:gd name="T3" fmla="*/ 19 h 19"/>
                  <a:gd name="T4" fmla="*/ 19 w 19"/>
                  <a:gd name="T5" fmla="*/ 11 h 19"/>
                  <a:gd name="T6" fmla="*/ 19 w 19"/>
                  <a:gd name="T7" fmla="*/ 3 h 19"/>
                  <a:gd name="T8" fmla="*/ 19 w 19"/>
                  <a:gd name="T9" fmla="*/ 0 h 19"/>
                  <a:gd name="T10" fmla="*/ 0 w 19"/>
                  <a:gd name="T11" fmla="*/ 7 h 19"/>
                  <a:gd name="T12" fmla="*/ 0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0" y="19"/>
                    </a:moveTo>
                    <a:lnTo>
                      <a:pt x="0" y="19"/>
                    </a:lnTo>
                    <a:lnTo>
                      <a:pt x="19" y="11"/>
                    </a:lnTo>
                    <a:lnTo>
                      <a:pt x="19" y="3"/>
                    </a:lnTo>
                    <a:lnTo>
                      <a:pt x="19" y="0"/>
                    </a:lnTo>
                    <a:lnTo>
                      <a:pt x="0" y="7"/>
                    </a:lnTo>
                    <a:lnTo>
                      <a:pt x="0" y="19"/>
                    </a:lnTo>
                    <a:close/>
                  </a:path>
                </a:pathLst>
              </a:custGeom>
              <a:solidFill>
                <a:srgbClr val="C2E3FF"/>
              </a:solidFill>
              <a:ln w="3175">
                <a:solidFill>
                  <a:srgbClr val="C2E3FF"/>
                </a:solidFill>
                <a:prstDash val="solid"/>
                <a:round/>
                <a:headEnd/>
                <a:tailEnd/>
              </a:ln>
            </p:spPr>
            <p:txBody>
              <a:bodyPr/>
              <a:lstStyle/>
              <a:p>
                <a:endParaRPr lang="en-AU"/>
              </a:p>
            </p:txBody>
          </p:sp>
          <p:sp>
            <p:nvSpPr>
              <p:cNvPr id="5984" name="Freeform 864"/>
              <p:cNvSpPr>
                <a:spLocks/>
              </p:cNvSpPr>
              <p:nvPr/>
            </p:nvSpPr>
            <p:spPr bwMode="auto">
              <a:xfrm>
                <a:off x="2543" y="861"/>
                <a:ext cx="10" cy="6"/>
              </a:xfrm>
              <a:custGeom>
                <a:avLst/>
                <a:gdLst>
                  <a:gd name="T0" fmla="*/ 0 w 19"/>
                  <a:gd name="T1" fmla="*/ 14 h 14"/>
                  <a:gd name="T2" fmla="*/ 15 w 19"/>
                  <a:gd name="T3" fmla="*/ 12 h 14"/>
                  <a:gd name="T4" fmla="*/ 19 w 19"/>
                  <a:gd name="T5" fmla="*/ 4 h 14"/>
                  <a:gd name="T6" fmla="*/ 19 w 19"/>
                  <a:gd name="T7" fmla="*/ 0 h 14"/>
                  <a:gd name="T8" fmla="*/ 0 w 19"/>
                  <a:gd name="T9" fmla="*/ 8 h 14"/>
                  <a:gd name="T10" fmla="*/ 0 w 19"/>
                  <a:gd name="T11" fmla="*/ 14 h 14"/>
                </a:gdLst>
                <a:ahLst/>
                <a:cxnLst>
                  <a:cxn ang="0">
                    <a:pos x="T0" y="T1"/>
                  </a:cxn>
                  <a:cxn ang="0">
                    <a:pos x="T2" y="T3"/>
                  </a:cxn>
                  <a:cxn ang="0">
                    <a:pos x="T4" y="T5"/>
                  </a:cxn>
                  <a:cxn ang="0">
                    <a:pos x="T6" y="T7"/>
                  </a:cxn>
                  <a:cxn ang="0">
                    <a:pos x="T8" y="T9"/>
                  </a:cxn>
                  <a:cxn ang="0">
                    <a:pos x="T10" y="T11"/>
                  </a:cxn>
                </a:cxnLst>
                <a:rect l="0" t="0" r="r" b="b"/>
                <a:pathLst>
                  <a:path w="19" h="14">
                    <a:moveTo>
                      <a:pt x="0" y="14"/>
                    </a:moveTo>
                    <a:lnTo>
                      <a:pt x="15" y="12"/>
                    </a:lnTo>
                    <a:lnTo>
                      <a:pt x="19" y="4"/>
                    </a:lnTo>
                    <a:lnTo>
                      <a:pt x="19" y="0"/>
                    </a:lnTo>
                    <a:lnTo>
                      <a:pt x="0" y="8"/>
                    </a:lnTo>
                    <a:lnTo>
                      <a:pt x="0" y="14"/>
                    </a:lnTo>
                    <a:close/>
                  </a:path>
                </a:pathLst>
              </a:custGeom>
              <a:solidFill>
                <a:srgbClr val="C2E3FF"/>
              </a:solidFill>
              <a:ln w="3175">
                <a:solidFill>
                  <a:srgbClr val="C2E3FF"/>
                </a:solidFill>
                <a:prstDash val="solid"/>
                <a:round/>
                <a:headEnd/>
                <a:tailEnd/>
              </a:ln>
            </p:spPr>
            <p:txBody>
              <a:bodyPr/>
              <a:lstStyle/>
              <a:p>
                <a:endParaRPr lang="en-AU"/>
              </a:p>
            </p:txBody>
          </p:sp>
          <p:sp>
            <p:nvSpPr>
              <p:cNvPr id="5985" name="Freeform 865"/>
              <p:cNvSpPr>
                <a:spLocks/>
              </p:cNvSpPr>
              <p:nvPr/>
            </p:nvSpPr>
            <p:spPr bwMode="auto">
              <a:xfrm>
                <a:off x="2532" y="866"/>
                <a:ext cx="9" cy="7"/>
              </a:xfrm>
              <a:custGeom>
                <a:avLst/>
                <a:gdLst>
                  <a:gd name="T0" fmla="*/ 0 w 19"/>
                  <a:gd name="T1" fmla="*/ 13 h 13"/>
                  <a:gd name="T2" fmla="*/ 0 w 19"/>
                  <a:gd name="T3" fmla="*/ 13 h 13"/>
                  <a:gd name="T4" fmla="*/ 19 w 19"/>
                  <a:gd name="T5" fmla="*/ 5 h 13"/>
                  <a:gd name="T6" fmla="*/ 19 w 19"/>
                  <a:gd name="T7" fmla="*/ 2 h 13"/>
                  <a:gd name="T8" fmla="*/ 19 w 19"/>
                  <a:gd name="T9" fmla="*/ 0 h 13"/>
                  <a:gd name="T10" fmla="*/ 0 w 19"/>
                  <a:gd name="T11" fmla="*/ 5 h 13"/>
                  <a:gd name="T12" fmla="*/ 0 w 1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0" y="13"/>
                    </a:moveTo>
                    <a:lnTo>
                      <a:pt x="0" y="13"/>
                    </a:lnTo>
                    <a:lnTo>
                      <a:pt x="19" y="5"/>
                    </a:lnTo>
                    <a:lnTo>
                      <a:pt x="19" y="2"/>
                    </a:lnTo>
                    <a:lnTo>
                      <a:pt x="19" y="0"/>
                    </a:lnTo>
                    <a:lnTo>
                      <a:pt x="0" y="5"/>
                    </a:lnTo>
                    <a:lnTo>
                      <a:pt x="0" y="13"/>
                    </a:lnTo>
                    <a:close/>
                  </a:path>
                </a:pathLst>
              </a:custGeom>
              <a:solidFill>
                <a:srgbClr val="C2E3FF"/>
              </a:solidFill>
              <a:ln w="3175">
                <a:solidFill>
                  <a:srgbClr val="C2E3FF"/>
                </a:solidFill>
                <a:prstDash val="solid"/>
                <a:round/>
                <a:headEnd/>
                <a:tailEnd/>
              </a:ln>
            </p:spPr>
            <p:txBody>
              <a:bodyPr/>
              <a:lstStyle/>
              <a:p>
                <a:endParaRPr lang="en-AU"/>
              </a:p>
            </p:txBody>
          </p:sp>
          <p:sp>
            <p:nvSpPr>
              <p:cNvPr id="5986" name="Freeform 866"/>
              <p:cNvSpPr>
                <a:spLocks/>
              </p:cNvSpPr>
              <p:nvPr/>
            </p:nvSpPr>
            <p:spPr bwMode="auto">
              <a:xfrm>
                <a:off x="2760" y="867"/>
                <a:ext cx="19" cy="19"/>
              </a:xfrm>
              <a:custGeom>
                <a:avLst/>
                <a:gdLst>
                  <a:gd name="T0" fmla="*/ 0 w 36"/>
                  <a:gd name="T1" fmla="*/ 38 h 38"/>
                  <a:gd name="T2" fmla="*/ 11 w 36"/>
                  <a:gd name="T3" fmla="*/ 34 h 38"/>
                  <a:gd name="T4" fmla="*/ 28 w 36"/>
                  <a:gd name="T5" fmla="*/ 34 h 38"/>
                  <a:gd name="T6" fmla="*/ 32 w 36"/>
                  <a:gd name="T7" fmla="*/ 23 h 38"/>
                  <a:gd name="T8" fmla="*/ 36 w 36"/>
                  <a:gd name="T9" fmla="*/ 19 h 38"/>
                  <a:gd name="T10" fmla="*/ 32 w 36"/>
                  <a:gd name="T11" fmla="*/ 0 h 38"/>
                  <a:gd name="T12" fmla="*/ 0 w 36"/>
                  <a:gd name="T13" fmla="*/ 11 h 38"/>
                  <a:gd name="T14" fmla="*/ 0 w 3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8">
                    <a:moveTo>
                      <a:pt x="0" y="38"/>
                    </a:moveTo>
                    <a:lnTo>
                      <a:pt x="11" y="34"/>
                    </a:lnTo>
                    <a:lnTo>
                      <a:pt x="28" y="34"/>
                    </a:lnTo>
                    <a:lnTo>
                      <a:pt x="32" y="23"/>
                    </a:lnTo>
                    <a:lnTo>
                      <a:pt x="36" y="19"/>
                    </a:lnTo>
                    <a:lnTo>
                      <a:pt x="32" y="0"/>
                    </a:lnTo>
                    <a:lnTo>
                      <a:pt x="0" y="11"/>
                    </a:lnTo>
                    <a:lnTo>
                      <a:pt x="0" y="38"/>
                    </a:lnTo>
                    <a:close/>
                  </a:path>
                </a:pathLst>
              </a:custGeom>
              <a:solidFill>
                <a:srgbClr val="83FFFF"/>
              </a:solidFill>
              <a:ln w="3175">
                <a:solidFill>
                  <a:srgbClr val="000000"/>
                </a:solidFill>
                <a:prstDash val="solid"/>
                <a:round/>
                <a:headEnd/>
                <a:tailEnd/>
              </a:ln>
            </p:spPr>
            <p:txBody>
              <a:bodyPr/>
              <a:lstStyle/>
              <a:p>
                <a:endParaRPr lang="en-AU"/>
              </a:p>
            </p:txBody>
          </p:sp>
          <p:sp>
            <p:nvSpPr>
              <p:cNvPr id="5987" name="Freeform 867"/>
              <p:cNvSpPr>
                <a:spLocks/>
              </p:cNvSpPr>
              <p:nvPr/>
            </p:nvSpPr>
            <p:spPr bwMode="auto">
              <a:xfrm>
                <a:off x="1979" y="869"/>
                <a:ext cx="277" cy="76"/>
              </a:xfrm>
              <a:custGeom>
                <a:avLst/>
                <a:gdLst>
                  <a:gd name="T0" fmla="*/ 0 w 555"/>
                  <a:gd name="T1" fmla="*/ 27 h 152"/>
                  <a:gd name="T2" fmla="*/ 478 w 555"/>
                  <a:gd name="T3" fmla="*/ 135 h 152"/>
                  <a:gd name="T4" fmla="*/ 555 w 555"/>
                  <a:gd name="T5" fmla="*/ 152 h 152"/>
                  <a:gd name="T6" fmla="*/ 555 w 555"/>
                  <a:gd name="T7" fmla="*/ 152 h 152"/>
                  <a:gd name="T8" fmla="*/ 555 w 555"/>
                  <a:gd name="T9" fmla="*/ 127 h 152"/>
                  <a:gd name="T10" fmla="*/ 8 w 555"/>
                  <a:gd name="T11" fmla="*/ 0 h 152"/>
                  <a:gd name="T12" fmla="*/ 0 w 555"/>
                  <a:gd name="T13" fmla="*/ 0 h 152"/>
                  <a:gd name="T14" fmla="*/ 0 w 555"/>
                  <a:gd name="T15" fmla="*/ 27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 h="152">
                    <a:moveTo>
                      <a:pt x="0" y="27"/>
                    </a:moveTo>
                    <a:lnTo>
                      <a:pt x="478" y="135"/>
                    </a:lnTo>
                    <a:lnTo>
                      <a:pt x="555" y="152"/>
                    </a:lnTo>
                    <a:lnTo>
                      <a:pt x="555" y="152"/>
                    </a:lnTo>
                    <a:lnTo>
                      <a:pt x="555" y="127"/>
                    </a:lnTo>
                    <a:lnTo>
                      <a:pt x="8" y="0"/>
                    </a:lnTo>
                    <a:lnTo>
                      <a:pt x="0" y="0"/>
                    </a:lnTo>
                    <a:lnTo>
                      <a:pt x="0" y="27"/>
                    </a:lnTo>
                    <a:close/>
                  </a:path>
                </a:pathLst>
              </a:custGeom>
              <a:solidFill>
                <a:srgbClr val="595959"/>
              </a:solidFill>
              <a:ln w="3175">
                <a:solidFill>
                  <a:srgbClr val="000000"/>
                </a:solidFill>
                <a:prstDash val="solid"/>
                <a:round/>
                <a:headEnd/>
                <a:tailEnd/>
              </a:ln>
            </p:spPr>
            <p:txBody>
              <a:bodyPr/>
              <a:lstStyle/>
              <a:p>
                <a:endParaRPr lang="en-AU"/>
              </a:p>
            </p:txBody>
          </p:sp>
          <p:sp>
            <p:nvSpPr>
              <p:cNvPr id="5988" name="Freeform 868"/>
              <p:cNvSpPr>
                <a:spLocks/>
              </p:cNvSpPr>
              <p:nvPr/>
            </p:nvSpPr>
            <p:spPr bwMode="auto">
              <a:xfrm>
                <a:off x="2521" y="869"/>
                <a:ext cx="9" cy="10"/>
              </a:xfrm>
              <a:custGeom>
                <a:avLst/>
                <a:gdLst>
                  <a:gd name="T0" fmla="*/ 3 w 17"/>
                  <a:gd name="T1" fmla="*/ 12 h 20"/>
                  <a:gd name="T2" fmla="*/ 0 w 17"/>
                  <a:gd name="T3" fmla="*/ 12 h 20"/>
                  <a:gd name="T4" fmla="*/ 0 w 17"/>
                  <a:gd name="T5" fmla="*/ 20 h 20"/>
                  <a:gd name="T6" fmla="*/ 17 w 17"/>
                  <a:gd name="T7" fmla="*/ 16 h 20"/>
                  <a:gd name="T8" fmla="*/ 17 w 17"/>
                  <a:gd name="T9" fmla="*/ 0 h 20"/>
                  <a:gd name="T10" fmla="*/ 3 w 17"/>
                  <a:gd name="T11" fmla="*/ 12 h 20"/>
                </a:gdLst>
                <a:ahLst/>
                <a:cxnLst>
                  <a:cxn ang="0">
                    <a:pos x="T0" y="T1"/>
                  </a:cxn>
                  <a:cxn ang="0">
                    <a:pos x="T2" y="T3"/>
                  </a:cxn>
                  <a:cxn ang="0">
                    <a:pos x="T4" y="T5"/>
                  </a:cxn>
                  <a:cxn ang="0">
                    <a:pos x="T6" y="T7"/>
                  </a:cxn>
                  <a:cxn ang="0">
                    <a:pos x="T8" y="T9"/>
                  </a:cxn>
                  <a:cxn ang="0">
                    <a:pos x="T10" y="T11"/>
                  </a:cxn>
                </a:cxnLst>
                <a:rect l="0" t="0" r="r" b="b"/>
                <a:pathLst>
                  <a:path w="17" h="20">
                    <a:moveTo>
                      <a:pt x="3" y="12"/>
                    </a:moveTo>
                    <a:lnTo>
                      <a:pt x="0" y="12"/>
                    </a:lnTo>
                    <a:lnTo>
                      <a:pt x="0" y="20"/>
                    </a:lnTo>
                    <a:lnTo>
                      <a:pt x="17" y="16"/>
                    </a:lnTo>
                    <a:lnTo>
                      <a:pt x="17" y="0"/>
                    </a:lnTo>
                    <a:lnTo>
                      <a:pt x="3" y="12"/>
                    </a:lnTo>
                    <a:close/>
                  </a:path>
                </a:pathLst>
              </a:custGeom>
              <a:solidFill>
                <a:srgbClr val="C2E3FF"/>
              </a:solidFill>
              <a:ln w="3175">
                <a:solidFill>
                  <a:srgbClr val="C2E3FF"/>
                </a:solidFill>
                <a:prstDash val="solid"/>
                <a:round/>
                <a:headEnd/>
                <a:tailEnd/>
              </a:ln>
            </p:spPr>
            <p:txBody>
              <a:bodyPr/>
              <a:lstStyle/>
              <a:p>
                <a:endParaRPr lang="en-AU"/>
              </a:p>
            </p:txBody>
          </p:sp>
          <p:sp>
            <p:nvSpPr>
              <p:cNvPr id="5989" name="Rectangle 869"/>
              <p:cNvSpPr>
                <a:spLocks noChangeArrowheads="1"/>
              </p:cNvSpPr>
              <p:nvPr/>
            </p:nvSpPr>
            <p:spPr bwMode="auto">
              <a:xfrm>
                <a:off x="2648" y="873"/>
                <a:ext cx="1" cy="20"/>
              </a:xfrm>
              <a:prstGeom prst="rect">
                <a:avLst/>
              </a:prstGeom>
              <a:solidFill>
                <a:srgbClr val="FFFFFF"/>
              </a:solidFill>
              <a:ln w="3175">
                <a:solidFill>
                  <a:srgbClr val="000000"/>
                </a:solidFill>
                <a:miter lim="800000"/>
                <a:headEnd/>
                <a:tailEnd/>
              </a:ln>
            </p:spPr>
            <p:txBody>
              <a:bodyPr/>
              <a:lstStyle/>
              <a:p>
                <a:endParaRPr lang="en-AU"/>
              </a:p>
            </p:txBody>
          </p:sp>
          <p:sp>
            <p:nvSpPr>
              <p:cNvPr id="5990" name="Freeform 870"/>
              <p:cNvSpPr>
                <a:spLocks/>
              </p:cNvSpPr>
              <p:nvPr/>
            </p:nvSpPr>
            <p:spPr bwMode="auto">
              <a:xfrm>
                <a:off x="2643" y="875"/>
                <a:ext cx="4" cy="22"/>
              </a:xfrm>
              <a:custGeom>
                <a:avLst/>
                <a:gdLst>
                  <a:gd name="T0" fmla="*/ 0 w 7"/>
                  <a:gd name="T1" fmla="*/ 44 h 44"/>
                  <a:gd name="T2" fmla="*/ 7 w 7"/>
                  <a:gd name="T3" fmla="*/ 40 h 44"/>
                  <a:gd name="T4" fmla="*/ 7 w 7"/>
                  <a:gd name="T5" fmla="*/ 40 h 44"/>
                  <a:gd name="T6" fmla="*/ 7 w 7"/>
                  <a:gd name="T7" fmla="*/ 0 h 44"/>
                  <a:gd name="T8" fmla="*/ 0 w 7"/>
                  <a:gd name="T9" fmla="*/ 0 h 44"/>
                  <a:gd name="T10" fmla="*/ 0 w 7"/>
                  <a:gd name="T11" fmla="*/ 44 h 44"/>
                </a:gdLst>
                <a:ahLst/>
                <a:cxnLst>
                  <a:cxn ang="0">
                    <a:pos x="T0" y="T1"/>
                  </a:cxn>
                  <a:cxn ang="0">
                    <a:pos x="T2" y="T3"/>
                  </a:cxn>
                  <a:cxn ang="0">
                    <a:pos x="T4" y="T5"/>
                  </a:cxn>
                  <a:cxn ang="0">
                    <a:pos x="T6" y="T7"/>
                  </a:cxn>
                  <a:cxn ang="0">
                    <a:pos x="T8" y="T9"/>
                  </a:cxn>
                  <a:cxn ang="0">
                    <a:pos x="T10" y="T11"/>
                  </a:cxn>
                </a:cxnLst>
                <a:rect l="0" t="0" r="r" b="b"/>
                <a:pathLst>
                  <a:path w="7" h="44">
                    <a:moveTo>
                      <a:pt x="0" y="44"/>
                    </a:moveTo>
                    <a:lnTo>
                      <a:pt x="7" y="40"/>
                    </a:lnTo>
                    <a:lnTo>
                      <a:pt x="7" y="40"/>
                    </a:lnTo>
                    <a:lnTo>
                      <a:pt x="7" y="0"/>
                    </a:lnTo>
                    <a:lnTo>
                      <a:pt x="0" y="0"/>
                    </a:lnTo>
                    <a:lnTo>
                      <a:pt x="0" y="44"/>
                    </a:lnTo>
                    <a:close/>
                  </a:path>
                </a:pathLst>
              </a:custGeom>
              <a:solidFill>
                <a:srgbClr val="595959"/>
              </a:solidFill>
              <a:ln w="3175">
                <a:solidFill>
                  <a:srgbClr val="000000"/>
                </a:solidFill>
                <a:prstDash val="solid"/>
                <a:round/>
                <a:headEnd/>
                <a:tailEnd/>
              </a:ln>
            </p:spPr>
            <p:txBody>
              <a:bodyPr/>
              <a:lstStyle/>
              <a:p>
                <a:endParaRPr lang="en-AU"/>
              </a:p>
            </p:txBody>
          </p:sp>
          <p:sp>
            <p:nvSpPr>
              <p:cNvPr id="5991" name="Freeform 871"/>
              <p:cNvSpPr>
                <a:spLocks/>
              </p:cNvSpPr>
              <p:nvPr/>
            </p:nvSpPr>
            <p:spPr bwMode="auto">
              <a:xfrm>
                <a:off x="2711" y="875"/>
                <a:ext cx="3" cy="6"/>
              </a:xfrm>
              <a:custGeom>
                <a:avLst/>
                <a:gdLst>
                  <a:gd name="T0" fmla="*/ 4 w 8"/>
                  <a:gd name="T1" fmla="*/ 11 h 11"/>
                  <a:gd name="T2" fmla="*/ 4 w 8"/>
                  <a:gd name="T3" fmla="*/ 11 h 11"/>
                  <a:gd name="T4" fmla="*/ 8 w 8"/>
                  <a:gd name="T5" fmla="*/ 11 h 11"/>
                  <a:gd name="T6" fmla="*/ 8 w 8"/>
                  <a:gd name="T7" fmla="*/ 4 h 11"/>
                  <a:gd name="T8" fmla="*/ 0 w 8"/>
                  <a:gd name="T9" fmla="*/ 0 h 11"/>
                  <a:gd name="T10" fmla="*/ 0 w 8"/>
                  <a:gd name="T11" fmla="*/ 4 h 11"/>
                  <a:gd name="T12" fmla="*/ 4 w 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 h="11">
                    <a:moveTo>
                      <a:pt x="4" y="11"/>
                    </a:moveTo>
                    <a:lnTo>
                      <a:pt x="4" y="11"/>
                    </a:lnTo>
                    <a:lnTo>
                      <a:pt x="8" y="11"/>
                    </a:lnTo>
                    <a:lnTo>
                      <a:pt x="8" y="4"/>
                    </a:lnTo>
                    <a:lnTo>
                      <a:pt x="0" y="0"/>
                    </a:lnTo>
                    <a:lnTo>
                      <a:pt x="0" y="4"/>
                    </a:lnTo>
                    <a:lnTo>
                      <a:pt x="4" y="11"/>
                    </a:lnTo>
                    <a:close/>
                  </a:path>
                </a:pathLst>
              </a:custGeom>
              <a:solidFill>
                <a:srgbClr val="838383"/>
              </a:solidFill>
              <a:ln w="3175">
                <a:solidFill>
                  <a:srgbClr val="000000"/>
                </a:solidFill>
                <a:prstDash val="solid"/>
                <a:round/>
                <a:headEnd/>
                <a:tailEnd/>
              </a:ln>
            </p:spPr>
            <p:txBody>
              <a:bodyPr/>
              <a:lstStyle/>
              <a:p>
                <a:endParaRPr lang="en-AU"/>
              </a:p>
            </p:txBody>
          </p:sp>
          <p:sp>
            <p:nvSpPr>
              <p:cNvPr id="5992" name="Freeform 872"/>
              <p:cNvSpPr>
                <a:spLocks/>
              </p:cNvSpPr>
              <p:nvPr/>
            </p:nvSpPr>
            <p:spPr bwMode="auto">
              <a:xfrm>
                <a:off x="2512" y="875"/>
                <a:ext cx="7" cy="10"/>
              </a:xfrm>
              <a:custGeom>
                <a:avLst/>
                <a:gdLst>
                  <a:gd name="T0" fmla="*/ 0 w 15"/>
                  <a:gd name="T1" fmla="*/ 19 h 19"/>
                  <a:gd name="T2" fmla="*/ 15 w 15"/>
                  <a:gd name="T3" fmla="*/ 11 h 19"/>
                  <a:gd name="T4" fmla="*/ 15 w 15"/>
                  <a:gd name="T5" fmla="*/ 0 h 19"/>
                  <a:gd name="T6" fmla="*/ 0 w 15"/>
                  <a:gd name="T7" fmla="*/ 11 h 19"/>
                  <a:gd name="T8" fmla="*/ 0 w 15"/>
                  <a:gd name="T9" fmla="*/ 19 h 19"/>
                </a:gdLst>
                <a:ahLst/>
                <a:cxnLst>
                  <a:cxn ang="0">
                    <a:pos x="T0" y="T1"/>
                  </a:cxn>
                  <a:cxn ang="0">
                    <a:pos x="T2" y="T3"/>
                  </a:cxn>
                  <a:cxn ang="0">
                    <a:pos x="T4" y="T5"/>
                  </a:cxn>
                  <a:cxn ang="0">
                    <a:pos x="T6" y="T7"/>
                  </a:cxn>
                  <a:cxn ang="0">
                    <a:pos x="T8" y="T9"/>
                  </a:cxn>
                </a:cxnLst>
                <a:rect l="0" t="0" r="r" b="b"/>
                <a:pathLst>
                  <a:path w="15" h="19">
                    <a:moveTo>
                      <a:pt x="0" y="19"/>
                    </a:moveTo>
                    <a:lnTo>
                      <a:pt x="15" y="11"/>
                    </a:lnTo>
                    <a:lnTo>
                      <a:pt x="15" y="0"/>
                    </a:lnTo>
                    <a:lnTo>
                      <a:pt x="0" y="11"/>
                    </a:lnTo>
                    <a:lnTo>
                      <a:pt x="0" y="19"/>
                    </a:lnTo>
                    <a:close/>
                  </a:path>
                </a:pathLst>
              </a:custGeom>
              <a:solidFill>
                <a:srgbClr val="C2E3FF"/>
              </a:solidFill>
              <a:ln w="3175">
                <a:solidFill>
                  <a:srgbClr val="C2E3FF"/>
                </a:solidFill>
                <a:prstDash val="solid"/>
                <a:round/>
                <a:headEnd/>
                <a:tailEnd/>
              </a:ln>
            </p:spPr>
            <p:txBody>
              <a:bodyPr/>
              <a:lstStyle/>
              <a:p>
                <a:endParaRPr lang="en-AU"/>
              </a:p>
            </p:txBody>
          </p:sp>
          <p:sp>
            <p:nvSpPr>
              <p:cNvPr id="5993" name="Freeform 873"/>
              <p:cNvSpPr>
                <a:spLocks/>
              </p:cNvSpPr>
              <p:nvPr/>
            </p:nvSpPr>
            <p:spPr bwMode="auto">
              <a:xfrm>
                <a:off x="2626" y="877"/>
                <a:ext cx="17" cy="30"/>
              </a:xfrm>
              <a:custGeom>
                <a:avLst/>
                <a:gdLst>
                  <a:gd name="T0" fmla="*/ 0 w 35"/>
                  <a:gd name="T1" fmla="*/ 55 h 59"/>
                  <a:gd name="T2" fmla="*/ 4 w 35"/>
                  <a:gd name="T3" fmla="*/ 55 h 59"/>
                  <a:gd name="T4" fmla="*/ 4 w 35"/>
                  <a:gd name="T5" fmla="*/ 59 h 59"/>
                  <a:gd name="T6" fmla="*/ 35 w 35"/>
                  <a:gd name="T7" fmla="*/ 40 h 59"/>
                  <a:gd name="T8" fmla="*/ 31 w 35"/>
                  <a:gd name="T9" fmla="*/ 0 h 59"/>
                  <a:gd name="T10" fmla="*/ 0 w 35"/>
                  <a:gd name="T11" fmla="*/ 19 h 59"/>
                  <a:gd name="T12" fmla="*/ 0 w 35"/>
                  <a:gd name="T13" fmla="*/ 55 h 59"/>
                </a:gdLst>
                <a:ahLst/>
                <a:cxnLst>
                  <a:cxn ang="0">
                    <a:pos x="T0" y="T1"/>
                  </a:cxn>
                  <a:cxn ang="0">
                    <a:pos x="T2" y="T3"/>
                  </a:cxn>
                  <a:cxn ang="0">
                    <a:pos x="T4" y="T5"/>
                  </a:cxn>
                  <a:cxn ang="0">
                    <a:pos x="T6" y="T7"/>
                  </a:cxn>
                  <a:cxn ang="0">
                    <a:pos x="T8" y="T9"/>
                  </a:cxn>
                  <a:cxn ang="0">
                    <a:pos x="T10" y="T11"/>
                  </a:cxn>
                  <a:cxn ang="0">
                    <a:pos x="T12" y="T13"/>
                  </a:cxn>
                </a:cxnLst>
                <a:rect l="0" t="0" r="r" b="b"/>
                <a:pathLst>
                  <a:path w="35" h="59">
                    <a:moveTo>
                      <a:pt x="0" y="55"/>
                    </a:moveTo>
                    <a:lnTo>
                      <a:pt x="4" y="55"/>
                    </a:lnTo>
                    <a:lnTo>
                      <a:pt x="4" y="59"/>
                    </a:lnTo>
                    <a:lnTo>
                      <a:pt x="35" y="40"/>
                    </a:lnTo>
                    <a:lnTo>
                      <a:pt x="31" y="0"/>
                    </a:lnTo>
                    <a:lnTo>
                      <a:pt x="0" y="19"/>
                    </a:lnTo>
                    <a:lnTo>
                      <a:pt x="0" y="55"/>
                    </a:lnTo>
                    <a:close/>
                  </a:path>
                </a:pathLst>
              </a:custGeom>
              <a:solidFill>
                <a:srgbClr val="FFFFFF"/>
              </a:solidFill>
              <a:ln w="3175">
                <a:solidFill>
                  <a:srgbClr val="000000"/>
                </a:solidFill>
                <a:prstDash val="solid"/>
                <a:round/>
                <a:headEnd/>
                <a:tailEnd/>
              </a:ln>
            </p:spPr>
            <p:txBody>
              <a:bodyPr/>
              <a:lstStyle/>
              <a:p>
                <a:endParaRPr lang="en-AU"/>
              </a:p>
            </p:txBody>
          </p:sp>
          <p:sp>
            <p:nvSpPr>
              <p:cNvPr id="5994" name="Freeform 874"/>
              <p:cNvSpPr>
                <a:spLocks/>
              </p:cNvSpPr>
              <p:nvPr/>
            </p:nvSpPr>
            <p:spPr bwMode="auto">
              <a:xfrm>
                <a:off x="2716" y="879"/>
                <a:ext cx="5" cy="6"/>
              </a:xfrm>
              <a:custGeom>
                <a:avLst/>
                <a:gdLst>
                  <a:gd name="T0" fmla="*/ 4 w 9"/>
                  <a:gd name="T1" fmla="*/ 11 h 11"/>
                  <a:gd name="T2" fmla="*/ 4 w 9"/>
                  <a:gd name="T3" fmla="*/ 11 h 11"/>
                  <a:gd name="T4" fmla="*/ 6 w 9"/>
                  <a:gd name="T5" fmla="*/ 11 h 11"/>
                  <a:gd name="T6" fmla="*/ 9 w 9"/>
                  <a:gd name="T7" fmla="*/ 7 h 11"/>
                  <a:gd name="T8" fmla="*/ 6 w 9"/>
                  <a:gd name="T9" fmla="*/ 0 h 11"/>
                  <a:gd name="T10" fmla="*/ 4 w 9"/>
                  <a:gd name="T11" fmla="*/ 0 h 11"/>
                  <a:gd name="T12" fmla="*/ 0 w 9"/>
                  <a:gd name="T13" fmla="*/ 0 h 11"/>
                  <a:gd name="T14" fmla="*/ 4 w 9"/>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11"/>
                    </a:moveTo>
                    <a:lnTo>
                      <a:pt x="4" y="11"/>
                    </a:lnTo>
                    <a:lnTo>
                      <a:pt x="6" y="11"/>
                    </a:lnTo>
                    <a:lnTo>
                      <a:pt x="9" y="7"/>
                    </a:lnTo>
                    <a:lnTo>
                      <a:pt x="6" y="0"/>
                    </a:lnTo>
                    <a:lnTo>
                      <a:pt x="4" y="0"/>
                    </a:lnTo>
                    <a:lnTo>
                      <a:pt x="0" y="0"/>
                    </a:lnTo>
                    <a:lnTo>
                      <a:pt x="4" y="11"/>
                    </a:lnTo>
                    <a:close/>
                  </a:path>
                </a:pathLst>
              </a:custGeom>
              <a:solidFill>
                <a:srgbClr val="838383"/>
              </a:solidFill>
              <a:ln w="3175">
                <a:solidFill>
                  <a:srgbClr val="000000"/>
                </a:solidFill>
                <a:prstDash val="solid"/>
                <a:round/>
                <a:headEnd/>
                <a:tailEnd/>
              </a:ln>
            </p:spPr>
            <p:txBody>
              <a:bodyPr/>
              <a:lstStyle/>
              <a:p>
                <a:endParaRPr lang="en-AU"/>
              </a:p>
            </p:txBody>
          </p:sp>
          <p:sp>
            <p:nvSpPr>
              <p:cNvPr id="5995" name="Freeform 875"/>
              <p:cNvSpPr>
                <a:spLocks/>
              </p:cNvSpPr>
              <p:nvPr/>
            </p:nvSpPr>
            <p:spPr bwMode="auto">
              <a:xfrm>
                <a:off x="2707" y="879"/>
                <a:ext cx="2" cy="2"/>
              </a:xfrm>
              <a:custGeom>
                <a:avLst/>
                <a:gdLst>
                  <a:gd name="T0" fmla="*/ 0 w 4"/>
                  <a:gd name="T1" fmla="*/ 0 h 3"/>
                  <a:gd name="T2" fmla="*/ 4 w 4"/>
                  <a:gd name="T3" fmla="*/ 3 h 3"/>
                  <a:gd name="T4" fmla="*/ 4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4" y="3"/>
                    </a:lnTo>
                    <a:lnTo>
                      <a:pt x="4" y="3"/>
                    </a:lnTo>
                    <a:lnTo>
                      <a:pt x="4" y="0"/>
                    </a:lnTo>
                    <a:lnTo>
                      <a:pt x="0" y="0"/>
                    </a:lnTo>
                    <a:close/>
                  </a:path>
                </a:pathLst>
              </a:custGeom>
              <a:solidFill>
                <a:srgbClr val="000000"/>
              </a:solidFill>
              <a:ln w="3175">
                <a:solidFill>
                  <a:srgbClr val="000000"/>
                </a:solidFill>
                <a:prstDash val="solid"/>
                <a:round/>
                <a:headEnd/>
                <a:tailEnd/>
              </a:ln>
            </p:spPr>
            <p:txBody>
              <a:bodyPr/>
              <a:lstStyle/>
              <a:p>
                <a:endParaRPr lang="en-AU"/>
              </a:p>
            </p:txBody>
          </p:sp>
          <p:sp>
            <p:nvSpPr>
              <p:cNvPr id="5996" name="Freeform 876"/>
              <p:cNvSpPr>
                <a:spLocks/>
              </p:cNvSpPr>
              <p:nvPr/>
            </p:nvSpPr>
            <p:spPr bwMode="auto">
              <a:xfrm>
                <a:off x="2723" y="881"/>
                <a:ext cx="147" cy="194"/>
              </a:xfrm>
              <a:custGeom>
                <a:avLst/>
                <a:gdLst>
                  <a:gd name="T0" fmla="*/ 59 w 295"/>
                  <a:gd name="T1" fmla="*/ 333 h 388"/>
                  <a:gd name="T2" fmla="*/ 295 w 295"/>
                  <a:gd name="T3" fmla="*/ 388 h 388"/>
                  <a:gd name="T4" fmla="*/ 295 w 295"/>
                  <a:gd name="T5" fmla="*/ 0 h 388"/>
                  <a:gd name="T6" fmla="*/ 40 w 295"/>
                  <a:gd name="T7" fmla="*/ 216 h 388"/>
                  <a:gd name="T8" fmla="*/ 23 w 295"/>
                  <a:gd name="T9" fmla="*/ 233 h 388"/>
                  <a:gd name="T10" fmla="*/ 8 w 295"/>
                  <a:gd name="T11" fmla="*/ 252 h 388"/>
                  <a:gd name="T12" fmla="*/ 0 w 295"/>
                  <a:gd name="T13" fmla="*/ 269 h 388"/>
                  <a:gd name="T14" fmla="*/ 0 w 295"/>
                  <a:gd name="T15" fmla="*/ 288 h 388"/>
                  <a:gd name="T16" fmla="*/ 4 w 295"/>
                  <a:gd name="T17" fmla="*/ 304 h 388"/>
                  <a:gd name="T18" fmla="*/ 15 w 295"/>
                  <a:gd name="T19" fmla="*/ 313 h 388"/>
                  <a:gd name="T20" fmla="*/ 35 w 295"/>
                  <a:gd name="T21" fmla="*/ 329 h 388"/>
                  <a:gd name="T22" fmla="*/ 59 w 295"/>
                  <a:gd name="T23" fmla="*/ 33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5" h="388">
                    <a:moveTo>
                      <a:pt x="59" y="333"/>
                    </a:moveTo>
                    <a:lnTo>
                      <a:pt x="295" y="388"/>
                    </a:lnTo>
                    <a:lnTo>
                      <a:pt x="295" y="0"/>
                    </a:lnTo>
                    <a:lnTo>
                      <a:pt x="40" y="216"/>
                    </a:lnTo>
                    <a:lnTo>
                      <a:pt x="23" y="233"/>
                    </a:lnTo>
                    <a:lnTo>
                      <a:pt x="8" y="252"/>
                    </a:lnTo>
                    <a:lnTo>
                      <a:pt x="0" y="269"/>
                    </a:lnTo>
                    <a:lnTo>
                      <a:pt x="0" y="288"/>
                    </a:lnTo>
                    <a:lnTo>
                      <a:pt x="4" y="304"/>
                    </a:lnTo>
                    <a:lnTo>
                      <a:pt x="15" y="313"/>
                    </a:lnTo>
                    <a:lnTo>
                      <a:pt x="35" y="329"/>
                    </a:lnTo>
                    <a:lnTo>
                      <a:pt x="59" y="333"/>
                    </a:lnTo>
                    <a:close/>
                  </a:path>
                </a:pathLst>
              </a:custGeom>
              <a:solidFill>
                <a:srgbClr val="114FFB"/>
              </a:solidFill>
              <a:ln w="3175">
                <a:solidFill>
                  <a:srgbClr val="000000"/>
                </a:solidFill>
                <a:prstDash val="solid"/>
                <a:round/>
                <a:headEnd/>
                <a:tailEnd/>
              </a:ln>
            </p:spPr>
            <p:txBody>
              <a:bodyPr/>
              <a:lstStyle/>
              <a:p>
                <a:endParaRPr lang="en-AU"/>
              </a:p>
            </p:txBody>
          </p:sp>
          <p:sp>
            <p:nvSpPr>
              <p:cNvPr id="5997" name="Freeform 877"/>
              <p:cNvSpPr>
                <a:spLocks/>
              </p:cNvSpPr>
              <p:nvPr/>
            </p:nvSpPr>
            <p:spPr bwMode="auto">
              <a:xfrm>
                <a:off x="2501" y="881"/>
                <a:ext cx="9" cy="9"/>
              </a:xfrm>
              <a:custGeom>
                <a:avLst/>
                <a:gdLst>
                  <a:gd name="T0" fmla="*/ 0 w 17"/>
                  <a:gd name="T1" fmla="*/ 20 h 20"/>
                  <a:gd name="T2" fmla="*/ 13 w 17"/>
                  <a:gd name="T3" fmla="*/ 12 h 20"/>
                  <a:gd name="T4" fmla="*/ 17 w 17"/>
                  <a:gd name="T5" fmla="*/ 8 h 20"/>
                  <a:gd name="T6" fmla="*/ 13 w 17"/>
                  <a:gd name="T7" fmla="*/ 0 h 20"/>
                  <a:gd name="T8" fmla="*/ 0 w 17"/>
                  <a:gd name="T9" fmla="*/ 8 h 20"/>
                  <a:gd name="T10" fmla="*/ 0 w 17"/>
                  <a:gd name="T11" fmla="*/ 20 h 20"/>
                </a:gdLst>
                <a:ahLst/>
                <a:cxnLst>
                  <a:cxn ang="0">
                    <a:pos x="T0" y="T1"/>
                  </a:cxn>
                  <a:cxn ang="0">
                    <a:pos x="T2" y="T3"/>
                  </a:cxn>
                  <a:cxn ang="0">
                    <a:pos x="T4" y="T5"/>
                  </a:cxn>
                  <a:cxn ang="0">
                    <a:pos x="T6" y="T7"/>
                  </a:cxn>
                  <a:cxn ang="0">
                    <a:pos x="T8" y="T9"/>
                  </a:cxn>
                  <a:cxn ang="0">
                    <a:pos x="T10" y="T11"/>
                  </a:cxn>
                </a:cxnLst>
                <a:rect l="0" t="0" r="r" b="b"/>
                <a:pathLst>
                  <a:path w="17" h="20">
                    <a:moveTo>
                      <a:pt x="0" y="20"/>
                    </a:moveTo>
                    <a:lnTo>
                      <a:pt x="13" y="12"/>
                    </a:lnTo>
                    <a:lnTo>
                      <a:pt x="17" y="8"/>
                    </a:lnTo>
                    <a:lnTo>
                      <a:pt x="13" y="0"/>
                    </a:lnTo>
                    <a:lnTo>
                      <a:pt x="0" y="8"/>
                    </a:lnTo>
                    <a:lnTo>
                      <a:pt x="0" y="20"/>
                    </a:lnTo>
                    <a:close/>
                  </a:path>
                </a:pathLst>
              </a:custGeom>
              <a:solidFill>
                <a:srgbClr val="C2E3FF"/>
              </a:solidFill>
              <a:ln w="3175">
                <a:solidFill>
                  <a:srgbClr val="C2E3FF"/>
                </a:solidFill>
                <a:prstDash val="solid"/>
                <a:round/>
                <a:headEnd/>
                <a:tailEnd/>
              </a:ln>
            </p:spPr>
            <p:txBody>
              <a:bodyPr/>
              <a:lstStyle/>
              <a:p>
                <a:endParaRPr lang="en-AU"/>
              </a:p>
            </p:txBody>
          </p:sp>
          <p:sp>
            <p:nvSpPr>
              <p:cNvPr id="5998" name="Freeform 878"/>
              <p:cNvSpPr>
                <a:spLocks/>
              </p:cNvSpPr>
              <p:nvPr/>
            </p:nvSpPr>
            <p:spPr bwMode="auto">
              <a:xfrm>
                <a:off x="2779" y="881"/>
                <a:ext cx="1" cy="12"/>
              </a:xfrm>
              <a:custGeom>
                <a:avLst/>
                <a:gdLst>
                  <a:gd name="T0" fmla="*/ 25 h 25"/>
                  <a:gd name="T1" fmla="*/ 4 h 25"/>
                  <a:gd name="T2" fmla="*/ 0 h 25"/>
                  <a:gd name="T3" fmla="*/ 16 h 25"/>
                  <a:gd name="T4" fmla="*/ 25 h 25"/>
                </a:gdLst>
                <a:ahLst/>
                <a:cxnLst>
                  <a:cxn ang="0">
                    <a:pos x="0" y="T0"/>
                  </a:cxn>
                  <a:cxn ang="0">
                    <a:pos x="0" y="T1"/>
                  </a:cxn>
                  <a:cxn ang="0">
                    <a:pos x="0" y="T2"/>
                  </a:cxn>
                  <a:cxn ang="0">
                    <a:pos x="0" y="T3"/>
                  </a:cxn>
                  <a:cxn ang="0">
                    <a:pos x="0" y="T4"/>
                  </a:cxn>
                </a:cxnLst>
                <a:rect l="0" t="0" r="r" b="b"/>
                <a:pathLst>
                  <a:path h="25">
                    <a:moveTo>
                      <a:pt x="0" y="25"/>
                    </a:moveTo>
                    <a:lnTo>
                      <a:pt x="0" y="4"/>
                    </a:lnTo>
                    <a:lnTo>
                      <a:pt x="0" y="0"/>
                    </a:lnTo>
                    <a:lnTo>
                      <a:pt x="0" y="16"/>
                    </a:lnTo>
                    <a:lnTo>
                      <a:pt x="0" y="25"/>
                    </a:lnTo>
                    <a:close/>
                  </a:path>
                </a:pathLst>
              </a:custGeom>
              <a:solidFill>
                <a:srgbClr val="FFFFFF"/>
              </a:solidFill>
              <a:ln w="3175">
                <a:solidFill>
                  <a:srgbClr val="FFFFFF"/>
                </a:solidFill>
                <a:prstDash val="solid"/>
                <a:round/>
                <a:headEnd/>
                <a:tailEnd/>
              </a:ln>
            </p:spPr>
            <p:txBody>
              <a:bodyPr/>
              <a:lstStyle/>
              <a:p>
                <a:endParaRPr lang="en-AU"/>
              </a:p>
            </p:txBody>
          </p:sp>
          <p:sp>
            <p:nvSpPr>
              <p:cNvPr id="5999" name="Freeform 879"/>
              <p:cNvSpPr>
                <a:spLocks/>
              </p:cNvSpPr>
              <p:nvPr/>
            </p:nvSpPr>
            <p:spPr bwMode="auto">
              <a:xfrm>
                <a:off x="2723" y="881"/>
                <a:ext cx="35" cy="31"/>
              </a:xfrm>
              <a:custGeom>
                <a:avLst/>
                <a:gdLst>
                  <a:gd name="T0" fmla="*/ 4 w 71"/>
                  <a:gd name="T1" fmla="*/ 8 h 64"/>
                  <a:gd name="T2" fmla="*/ 0 w 71"/>
                  <a:gd name="T3" fmla="*/ 12 h 64"/>
                  <a:gd name="T4" fmla="*/ 23 w 71"/>
                  <a:gd name="T5" fmla="*/ 22 h 64"/>
                  <a:gd name="T6" fmla="*/ 48 w 71"/>
                  <a:gd name="T7" fmla="*/ 29 h 64"/>
                  <a:gd name="T8" fmla="*/ 48 w 71"/>
                  <a:gd name="T9" fmla="*/ 33 h 64"/>
                  <a:gd name="T10" fmla="*/ 48 w 71"/>
                  <a:gd name="T11" fmla="*/ 33 h 64"/>
                  <a:gd name="T12" fmla="*/ 40 w 71"/>
                  <a:gd name="T13" fmla="*/ 33 h 64"/>
                  <a:gd name="T14" fmla="*/ 40 w 71"/>
                  <a:gd name="T15" fmla="*/ 41 h 64"/>
                  <a:gd name="T16" fmla="*/ 52 w 71"/>
                  <a:gd name="T17" fmla="*/ 48 h 64"/>
                  <a:gd name="T18" fmla="*/ 56 w 71"/>
                  <a:gd name="T19" fmla="*/ 52 h 64"/>
                  <a:gd name="T20" fmla="*/ 71 w 71"/>
                  <a:gd name="T21" fmla="*/ 64 h 64"/>
                  <a:gd name="T22" fmla="*/ 71 w 71"/>
                  <a:gd name="T23" fmla="*/ 56 h 64"/>
                  <a:gd name="T24" fmla="*/ 63 w 71"/>
                  <a:gd name="T25" fmla="*/ 45 h 64"/>
                  <a:gd name="T26" fmla="*/ 67 w 71"/>
                  <a:gd name="T27" fmla="*/ 29 h 64"/>
                  <a:gd name="T28" fmla="*/ 67 w 71"/>
                  <a:gd name="T29" fmla="*/ 25 h 64"/>
                  <a:gd name="T30" fmla="*/ 67 w 71"/>
                  <a:gd name="T31" fmla="*/ 25 h 64"/>
                  <a:gd name="T32" fmla="*/ 67 w 71"/>
                  <a:gd name="T33" fmla="*/ 25 h 64"/>
                  <a:gd name="T34" fmla="*/ 59 w 71"/>
                  <a:gd name="T35" fmla="*/ 29 h 64"/>
                  <a:gd name="T36" fmla="*/ 56 w 71"/>
                  <a:gd name="T37" fmla="*/ 29 h 64"/>
                  <a:gd name="T38" fmla="*/ 56 w 71"/>
                  <a:gd name="T39" fmla="*/ 22 h 64"/>
                  <a:gd name="T40" fmla="*/ 56 w 71"/>
                  <a:gd name="T41" fmla="*/ 22 h 64"/>
                  <a:gd name="T42" fmla="*/ 4 w 71"/>
                  <a:gd name="T43" fmla="*/ 0 h 64"/>
                  <a:gd name="T44" fmla="*/ 4 w 71"/>
                  <a:gd name="T45" fmla="*/ 0 h 64"/>
                  <a:gd name="T46" fmla="*/ 4 w 71"/>
                  <a:gd name="T4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64">
                    <a:moveTo>
                      <a:pt x="4" y="8"/>
                    </a:moveTo>
                    <a:lnTo>
                      <a:pt x="0" y="12"/>
                    </a:lnTo>
                    <a:lnTo>
                      <a:pt x="23" y="22"/>
                    </a:lnTo>
                    <a:lnTo>
                      <a:pt x="48" y="29"/>
                    </a:lnTo>
                    <a:lnTo>
                      <a:pt x="48" y="33"/>
                    </a:lnTo>
                    <a:lnTo>
                      <a:pt x="48" y="33"/>
                    </a:lnTo>
                    <a:lnTo>
                      <a:pt x="40" y="33"/>
                    </a:lnTo>
                    <a:lnTo>
                      <a:pt x="40" y="41"/>
                    </a:lnTo>
                    <a:lnTo>
                      <a:pt x="52" y="48"/>
                    </a:lnTo>
                    <a:lnTo>
                      <a:pt x="56" y="52"/>
                    </a:lnTo>
                    <a:lnTo>
                      <a:pt x="71" y="64"/>
                    </a:lnTo>
                    <a:lnTo>
                      <a:pt x="71" y="56"/>
                    </a:lnTo>
                    <a:lnTo>
                      <a:pt x="63" y="45"/>
                    </a:lnTo>
                    <a:lnTo>
                      <a:pt x="67" y="29"/>
                    </a:lnTo>
                    <a:lnTo>
                      <a:pt x="67" y="25"/>
                    </a:lnTo>
                    <a:lnTo>
                      <a:pt x="67" y="25"/>
                    </a:lnTo>
                    <a:lnTo>
                      <a:pt x="67" y="25"/>
                    </a:lnTo>
                    <a:lnTo>
                      <a:pt x="59" y="29"/>
                    </a:lnTo>
                    <a:lnTo>
                      <a:pt x="56" y="29"/>
                    </a:lnTo>
                    <a:lnTo>
                      <a:pt x="56" y="22"/>
                    </a:lnTo>
                    <a:lnTo>
                      <a:pt x="56" y="22"/>
                    </a:lnTo>
                    <a:lnTo>
                      <a:pt x="4" y="0"/>
                    </a:lnTo>
                    <a:lnTo>
                      <a:pt x="4" y="0"/>
                    </a:lnTo>
                    <a:lnTo>
                      <a:pt x="4" y="8"/>
                    </a:lnTo>
                    <a:close/>
                  </a:path>
                </a:pathLst>
              </a:custGeom>
              <a:solidFill>
                <a:srgbClr val="000000"/>
              </a:solidFill>
              <a:ln w="3175">
                <a:solidFill>
                  <a:srgbClr val="000000"/>
                </a:solidFill>
                <a:prstDash val="solid"/>
                <a:round/>
                <a:headEnd/>
                <a:tailEnd/>
              </a:ln>
            </p:spPr>
            <p:txBody>
              <a:bodyPr/>
              <a:lstStyle/>
              <a:p>
                <a:endParaRPr lang="en-AU"/>
              </a:p>
            </p:txBody>
          </p:sp>
          <p:sp>
            <p:nvSpPr>
              <p:cNvPr id="6000" name="Rectangle 880"/>
              <p:cNvSpPr>
                <a:spLocks noChangeArrowheads="1"/>
              </p:cNvSpPr>
              <p:nvPr/>
            </p:nvSpPr>
            <p:spPr bwMode="auto">
              <a:xfrm>
                <a:off x="2714" y="883"/>
                <a:ext cx="2" cy="0"/>
              </a:xfrm>
              <a:prstGeom prst="rect">
                <a:avLst/>
              </a:prstGeom>
              <a:solidFill>
                <a:srgbClr val="000000"/>
              </a:solidFill>
              <a:ln w="3175">
                <a:solidFill>
                  <a:srgbClr val="000000"/>
                </a:solidFill>
                <a:miter lim="800000"/>
                <a:headEnd/>
                <a:tailEnd/>
              </a:ln>
            </p:spPr>
            <p:txBody>
              <a:bodyPr/>
              <a:lstStyle/>
              <a:p>
                <a:endParaRPr lang="en-AU"/>
              </a:p>
            </p:txBody>
          </p:sp>
          <p:sp>
            <p:nvSpPr>
              <p:cNvPr id="6001" name="Freeform 881"/>
              <p:cNvSpPr>
                <a:spLocks/>
              </p:cNvSpPr>
              <p:nvPr/>
            </p:nvSpPr>
            <p:spPr bwMode="auto">
              <a:xfrm>
                <a:off x="1979" y="885"/>
                <a:ext cx="277" cy="94"/>
              </a:xfrm>
              <a:custGeom>
                <a:avLst/>
                <a:gdLst>
                  <a:gd name="T0" fmla="*/ 0 w 555"/>
                  <a:gd name="T1" fmla="*/ 65 h 188"/>
                  <a:gd name="T2" fmla="*/ 455 w 555"/>
                  <a:gd name="T3" fmla="*/ 173 h 188"/>
                  <a:gd name="T4" fmla="*/ 511 w 555"/>
                  <a:gd name="T5" fmla="*/ 188 h 188"/>
                  <a:gd name="T6" fmla="*/ 551 w 555"/>
                  <a:gd name="T7" fmla="*/ 173 h 188"/>
                  <a:gd name="T8" fmla="*/ 555 w 555"/>
                  <a:gd name="T9" fmla="*/ 169 h 188"/>
                  <a:gd name="T10" fmla="*/ 555 w 555"/>
                  <a:gd name="T11" fmla="*/ 125 h 188"/>
                  <a:gd name="T12" fmla="*/ 482 w 555"/>
                  <a:gd name="T13" fmla="*/ 108 h 188"/>
                  <a:gd name="T14" fmla="*/ 77 w 555"/>
                  <a:gd name="T15" fmla="*/ 14 h 188"/>
                  <a:gd name="T16" fmla="*/ 4 w 555"/>
                  <a:gd name="T17" fmla="*/ 0 h 188"/>
                  <a:gd name="T18" fmla="*/ 0 w 555"/>
                  <a:gd name="T19" fmla="*/ 0 h 188"/>
                  <a:gd name="T20" fmla="*/ 0 w 555"/>
                  <a:gd name="T21" fmla="*/ 6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5" h="188">
                    <a:moveTo>
                      <a:pt x="0" y="65"/>
                    </a:moveTo>
                    <a:lnTo>
                      <a:pt x="455" y="173"/>
                    </a:lnTo>
                    <a:lnTo>
                      <a:pt x="511" y="188"/>
                    </a:lnTo>
                    <a:lnTo>
                      <a:pt x="551" y="173"/>
                    </a:lnTo>
                    <a:lnTo>
                      <a:pt x="555" y="169"/>
                    </a:lnTo>
                    <a:lnTo>
                      <a:pt x="555" y="125"/>
                    </a:lnTo>
                    <a:lnTo>
                      <a:pt x="482" y="108"/>
                    </a:lnTo>
                    <a:lnTo>
                      <a:pt x="77" y="14"/>
                    </a:lnTo>
                    <a:lnTo>
                      <a:pt x="4" y="0"/>
                    </a:lnTo>
                    <a:lnTo>
                      <a:pt x="0" y="0"/>
                    </a:lnTo>
                    <a:lnTo>
                      <a:pt x="0" y="65"/>
                    </a:lnTo>
                    <a:close/>
                  </a:path>
                </a:pathLst>
              </a:custGeom>
              <a:solidFill>
                <a:srgbClr val="838383"/>
              </a:solidFill>
              <a:ln w="3175">
                <a:solidFill>
                  <a:srgbClr val="000000"/>
                </a:solidFill>
                <a:prstDash val="solid"/>
                <a:round/>
                <a:headEnd/>
                <a:tailEnd/>
              </a:ln>
            </p:spPr>
            <p:txBody>
              <a:bodyPr/>
              <a:lstStyle/>
              <a:p>
                <a:endParaRPr lang="en-AU"/>
              </a:p>
            </p:txBody>
          </p:sp>
          <p:sp>
            <p:nvSpPr>
              <p:cNvPr id="6002" name="Freeform 882"/>
              <p:cNvSpPr>
                <a:spLocks/>
              </p:cNvSpPr>
              <p:nvPr/>
            </p:nvSpPr>
            <p:spPr bwMode="auto">
              <a:xfrm>
                <a:off x="2492" y="886"/>
                <a:ext cx="7" cy="7"/>
              </a:xfrm>
              <a:custGeom>
                <a:avLst/>
                <a:gdLst>
                  <a:gd name="T0" fmla="*/ 4 w 16"/>
                  <a:gd name="T1" fmla="*/ 10 h 13"/>
                  <a:gd name="T2" fmla="*/ 4 w 16"/>
                  <a:gd name="T3" fmla="*/ 13 h 13"/>
                  <a:gd name="T4" fmla="*/ 12 w 16"/>
                  <a:gd name="T5" fmla="*/ 10 h 13"/>
                  <a:gd name="T6" fmla="*/ 16 w 16"/>
                  <a:gd name="T7" fmla="*/ 10 h 13"/>
                  <a:gd name="T8" fmla="*/ 16 w 16"/>
                  <a:gd name="T9" fmla="*/ 0 h 13"/>
                  <a:gd name="T10" fmla="*/ 0 w 16"/>
                  <a:gd name="T11" fmla="*/ 4 h 13"/>
                  <a:gd name="T12" fmla="*/ 4 w 16"/>
                  <a:gd name="T13" fmla="*/ 10 h 13"/>
                </a:gdLst>
                <a:ahLst/>
                <a:cxnLst>
                  <a:cxn ang="0">
                    <a:pos x="T0" y="T1"/>
                  </a:cxn>
                  <a:cxn ang="0">
                    <a:pos x="T2" y="T3"/>
                  </a:cxn>
                  <a:cxn ang="0">
                    <a:pos x="T4" y="T5"/>
                  </a:cxn>
                  <a:cxn ang="0">
                    <a:pos x="T6" y="T7"/>
                  </a:cxn>
                  <a:cxn ang="0">
                    <a:pos x="T8" y="T9"/>
                  </a:cxn>
                  <a:cxn ang="0">
                    <a:pos x="T10" y="T11"/>
                  </a:cxn>
                  <a:cxn ang="0">
                    <a:pos x="T12" y="T13"/>
                  </a:cxn>
                </a:cxnLst>
                <a:rect l="0" t="0" r="r" b="b"/>
                <a:pathLst>
                  <a:path w="16" h="13">
                    <a:moveTo>
                      <a:pt x="4" y="10"/>
                    </a:moveTo>
                    <a:lnTo>
                      <a:pt x="4" y="13"/>
                    </a:lnTo>
                    <a:lnTo>
                      <a:pt x="12" y="10"/>
                    </a:lnTo>
                    <a:lnTo>
                      <a:pt x="16" y="10"/>
                    </a:lnTo>
                    <a:lnTo>
                      <a:pt x="16" y="0"/>
                    </a:lnTo>
                    <a:lnTo>
                      <a:pt x="0" y="4"/>
                    </a:lnTo>
                    <a:lnTo>
                      <a:pt x="4" y="10"/>
                    </a:lnTo>
                    <a:close/>
                  </a:path>
                </a:pathLst>
              </a:custGeom>
              <a:solidFill>
                <a:srgbClr val="C2E3FF"/>
              </a:solidFill>
              <a:ln w="3175">
                <a:solidFill>
                  <a:srgbClr val="C2E3FF"/>
                </a:solidFill>
                <a:prstDash val="solid"/>
                <a:round/>
                <a:headEnd/>
                <a:tailEnd/>
              </a:ln>
            </p:spPr>
            <p:txBody>
              <a:bodyPr/>
              <a:lstStyle/>
              <a:p>
                <a:endParaRPr lang="en-AU"/>
              </a:p>
            </p:txBody>
          </p:sp>
          <p:sp>
            <p:nvSpPr>
              <p:cNvPr id="6003" name="Freeform 883"/>
              <p:cNvSpPr>
                <a:spLocks/>
              </p:cNvSpPr>
              <p:nvPr/>
            </p:nvSpPr>
            <p:spPr bwMode="auto">
              <a:xfrm>
                <a:off x="2762" y="886"/>
                <a:ext cx="15" cy="2"/>
              </a:xfrm>
              <a:custGeom>
                <a:avLst/>
                <a:gdLst>
                  <a:gd name="T0" fmla="*/ 0 w 28"/>
                  <a:gd name="T1" fmla="*/ 0 h 4"/>
                  <a:gd name="T2" fmla="*/ 0 w 28"/>
                  <a:gd name="T3" fmla="*/ 4 h 4"/>
                  <a:gd name="T4" fmla="*/ 3 w 28"/>
                  <a:gd name="T5" fmla="*/ 4 h 4"/>
                  <a:gd name="T6" fmla="*/ 28 w 28"/>
                  <a:gd name="T7" fmla="*/ 4 h 4"/>
                  <a:gd name="T8" fmla="*/ 24 w 28"/>
                  <a:gd name="T9" fmla="*/ 0 h 4"/>
                  <a:gd name="T10" fmla="*/ 21 w 28"/>
                  <a:gd name="T11" fmla="*/ 0 h 4"/>
                  <a:gd name="T12" fmla="*/ 0 w 2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0" y="0"/>
                    </a:moveTo>
                    <a:lnTo>
                      <a:pt x="0" y="4"/>
                    </a:lnTo>
                    <a:lnTo>
                      <a:pt x="3" y="4"/>
                    </a:lnTo>
                    <a:lnTo>
                      <a:pt x="28" y="4"/>
                    </a:lnTo>
                    <a:lnTo>
                      <a:pt x="24" y="0"/>
                    </a:lnTo>
                    <a:lnTo>
                      <a:pt x="21" y="0"/>
                    </a:lnTo>
                    <a:lnTo>
                      <a:pt x="0" y="0"/>
                    </a:lnTo>
                    <a:close/>
                  </a:path>
                </a:pathLst>
              </a:custGeom>
              <a:solidFill>
                <a:srgbClr val="83FFFF"/>
              </a:solidFill>
              <a:ln w="3175">
                <a:solidFill>
                  <a:srgbClr val="000000"/>
                </a:solidFill>
                <a:prstDash val="solid"/>
                <a:round/>
                <a:headEnd/>
                <a:tailEnd/>
              </a:ln>
            </p:spPr>
            <p:txBody>
              <a:bodyPr/>
              <a:lstStyle/>
              <a:p>
                <a:endParaRPr lang="en-AU"/>
              </a:p>
            </p:txBody>
          </p:sp>
          <p:sp>
            <p:nvSpPr>
              <p:cNvPr id="6004" name="Freeform 884"/>
              <p:cNvSpPr>
                <a:spLocks/>
              </p:cNvSpPr>
              <p:nvPr/>
            </p:nvSpPr>
            <p:spPr bwMode="auto">
              <a:xfrm>
                <a:off x="2621" y="886"/>
                <a:ext cx="3" cy="26"/>
              </a:xfrm>
              <a:custGeom>
                <a:avLst/>
                <a:gdLst>
                  <a:gd name="T0" fmla="*/ 0 w 5"/>
                  <a:gd name="T1" fmla="*/ 10 h 52"/>
                  <a:gd name="T2" fmla="*/ 0 w 5"/>
                  <a:gd name="T3" fmla="*/ 48 h 52"/>
                  <a:gd name="T4" fmla="*/ 0 w 5"/>
                  <a:gd name="T5" fmla="*/ 48 h 52"/>
                  <a:gd name="T6" fmla="*/ 0 w 5"/>
                  <a:gd name="T7" fmla="*/ 52 h 52"/>
                  <a:gd name="T8" fmla="*/ 3 w 5"/>
                  <a:gd name="T9" fmla="*/ 48 h 52"/>
                  <a:gd name="T10" fmla="*/ 3 w 5"/>
                  <a:gd name="T11" fmla="*/ 36 h 52"/>
                  <a:gd name="T12" fmla="*/ 3 w 5"/>
                  <a:gd name="T13" fmla="*/ 36 h 52"/>
                  <a:gd name="T14" fmla="*/ 5 w 5"/>
                  <a:gd name="T15" fmla="*/ 36 h 52"/>
                  <a:gd name="T16" fmla="*/ 5 w 5"/>
                  <a:gd name="T17" fmla="*/ 36 h 52"/>
                  <a:gd name="T18" fmla="*/ 5 w 5"/>
                  <a:gd name="T19" fmla="*/ 0 h 52"/>
                  <a:gd name="T20" fmla="*/ 0 w 5"/>
                  <a:gd name="T21" fmla="*/ 8 h 52"/>
                  <a:gd name="T22" fmla="*/ 0 w 5"/>
                  <a:gd name="T23"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2">
                    <a:moveTo>
                      <a:pt x="0" y="10"/>
                    </a:moveTo>
                    <a:lnTo>
                      <a:pt x="0" y="48"/>
                    </a:lnTo>
                    <a:lnTo>
                      <a:pt x="0" y="48"/>
                    </a:lnTo>
                    <a:lnTo>
                      <a:pt x="0" y="52"/>
                    </a:lnTo>
                    <a:lnTo>
                      <a:pt x="3" y="48"/>
                    </a:lnTo>
                    <a:lnTo>
                      <a:pt x="3" y="36"/>
                    </a:lnTo>
                    <a:lnTo>
                      <a:pt x="3" y="36"/>
                    </a:lnTo>
                    <a:lnTo>
                      <a:pt x="5" y="36"/>
                    </a:lnTo>
                    <a:lnTo>
                      <a:pt x="5" y="36"/>
                    </a:lnTo>
                    <a:lnTo>
                      <a:pt x="5" y="0"/>
                    </a:lnTo>
                    <a:lnTo>
                      <a:pt x="0" y="8"/>
                    </a:lnTo>
                    <a:lnTo>
                      <a:pt x="0" y="10"/>
                    </a:lnTo>
                    <a:close/>
                  </a:path>
                </a:pathLst>
              </a:custGeom>
              <a:solidFill>
                <a:srgbClr val="595959"/>
              </a:solidFill>
              <a:ln w="3175">
                <a:solidFill>
                  <a:srgbClr val="000000"/>
                </a:solidFill>
                <a:prstDash val="solid"/>
                <a:round/>
                <a:headEnd/>
                <a:tailEnd/>
              </a:ln>
            </p:spPr>
            <p:txBody>
              <a:bodyPr/>
              <a:lstStyle/>
              <a:p>
                <a:endParaRPr lang="en-AU"/>
              </a:p>
            </p:txBody>
          </p:sp>
          <p:sp>
            <p:nvSpPr>
              <p:cNvPr id="6005" name="Freeform 885"/>
              <p:cNvSpPr>
                <a:spLocks/>
              </p:cNvSpPr>
              <p:nvPr/>
            </p:nvSpPr>
            <p:spPr bwMode="auto">
              <a:xfrm>
                <a:off x="2758" y="888"/>
                <a:ext cx="9" cy="15"/>
              </a:xfrm>
              <a:custGeom>
                <a:avLst/>
                <a:gdLst>
                  <a:gd name="T0" fmla="*/ 4 w 17"/>
                  <a:gd name="T1" fmla="*/ 9 h 29"/>
                  <a:gd name="T2" fmla="*/ 0 w 17"/>
                  <a:gd name="T3" fmla="*/ 13 h 29"/>
                  <a:gd name="T4" fmla="*/ 8 w 17"/>
                  <a:gd name="T5" fmla="*/ 13 h 29"/>
                  <a:gd name="T6" fmla="*/ 15 w 17"/>
                  <a:gd name="T7" fmla="*/ 25 h 29"/>
                  <a:gd name="T8" fmla="*/ 17 w 17"/>
                  <a:gd name="T9" fmla="*/ 29 h 29"/>
                  <a:gd name="T10" fmla="*/ 17 w 17"/>
                  <a:gd name="T11" fmla="*/ 21 h 29"/>
                  <a:gd name="T12" fmla="*/ 11 w 17"/>
                  <a:gd name="T13" fmla="*/ 13 h 29"/>
                  <a:gd name="T14" fmla="*/ 8 w 17"/>
                  <a:gd name="T15" fmla="*/ 13 h 29"/>
                  <a:gd name="T16" fmla="*/ 8 w 17"/>
                  <a:gd name="T17" fmla="*/ 6 h 29"/>
                  <a:gd name="T18" fmla="*/ 8 w 17"/>
                  <a:gd name="T19" fmla="*/ 6 h 29"/>
                  <a:gd name="T20" fmla="*/ 8 w 17"/>
                  <a:gd name="T21" fmla="*/ 9 h 29"/>
                  <a:gd name="T22" fmla="*/ 8 w 17"/>
                  <a:gd name="T23" fmla="*/ 13 h 29"/>
                  <a:gd name="T24" fmla="*/ 8 w 17"/>
                  <a:gd name="T25" fmla="*/ 13 h 29"/>
                  <a:gd name="T26" fmla="*/ 4 w 17"/>
                  <a:gd name="T27" fmla="*/ 6 h 29"/>
                  <a:gd name="T28" fmla="*/ 4 w 17"/>
                  <a:gd name="T29" fmla="*/ 4 h 29"/>
                  <a:gd name="T30" fmla="*/ 8 w 17"/>
                  <a:gd name="T31" fmla="*/ 0 h 29"/>
                  <a:gd name="T32" fmla="*/ 4 w 17"/>
                  <a:gd name="T33" fmla="*/ 0 h 29"/>
                  <a:gd name="T34" fmla="*/ 4 w 17"/>
                  <a:gd name="T35" fmla="*/ 6 h 29"/>
                  <a:gd name="T36" fmla="*/ 4 w 17"/>
                  <a:gd name="T37"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9">
                    <a:moveTo>
                      <a:pt x="4" y="9"/>
                    </a:moveTo>
                    <a:lnTo>
                      <a:pt x="0" y="13"/>
                    </a:lnTo>
                    <a:lnTo>
                      <a:pt x="8" y="13"/>
                    </a:lnTo>
                    <a:lnTo>
                      <a:pt x="15" y="25"/>
                    </a:lnTo>
                    <a:lnTo>
                      <a:pt x="17" y="29"/>
                    </a:lnTo>
                    <a:lnTo>
                      <a:pt x="17" y="21"/>
                    </a:lnTo>
                    <a:lnTo>
                      <a:pt x="11" y="13"/>
                    </a:lnTo>
                    <a:lnTo>
                      <a:pt x="8" y="13"/>
                    </a:lnTo>
                    <a:lnTo>
                      <a:pt x="8" y="6"/>
                    </a:lnTo>
                    <a:lnTo>
                      <a:pt x="8" y="6"/>
                    </a:lnTo>
                    <a:lnTo>
                      <a:pt x="8" y="9"/>
                    </a:lnTo>
                    <a:lnTo>
                      <a:pt x="8" y="13"/>
                    </a:lnTo>
                    <a:lnTo>
                      <a:pt x="8" y="13"/>
                    </a:lnTo>
                    <a:lnTo>
                      <a:pt x="4" y="6"/>
                    </a:lnTo>
                    <a:lnTo>
                      <a:pt x="4" y="4"/>
                    </a:lnTo>
                    <a:lnTo>
                      <a:pt x="8" y="0"/>
                    </a:lnTo>
                    <a:lnTo>
                      <a:pt x="4" y="0"/>
                    </a:lnTo>
                    <a:lnTo>
                      <a:pt x="4" y="6"/>
                    </a:lnTo>
                    <a:lnTo>
                      <a:pt x="4" y="9"/>
                    </a:lnTo>
                    <a:close/>
                  </a:path>
                </a:pathLst>
              </a:custGeom>
              <a:solidFill>
                <a:srgbClr val="FC0128"/>
              </a:solidFill>
              <a:ln w="3175">
                <a:solidFill>
                  <a:srgbClr val="000000"/>
                </a:solidFill>
                <a:prstDash val="solid"/>
                <a:round/>
                <a:headEnd/>
                <a:tailEnd/>
              </a:ln>
            </p:spPr>
            <p:txBody>
              <a:bodyPr/>
              <a:lstStyle/>
              <a:p>
                <a:endParaRPr lang="en-AU"/>
              </a:p>
            </p:txBody>
          </p:sp>
          <p:sp>
            <p:nvSpPr>
              <p:cNvPr id="6006" name="Freeform 886"/>
              <p:cNvSpPr>
                <a:spLocks/>
              </p:cNvSpPr>
              <p:nvPr/>
            </p:nvSpPr>
            <p:spPr bwMode="auto">
              <a:xfrm>
                <a:off x="2653" y="888"/>
                <a:ext cx="1" cy="13"/>
              </a:xfrm>
              <a:custGeom>
                <a:avLst/>
                <a:gdLst>
                  <a:gd name="T0" fmla="*/ 25 h 25"/>
                  <a:gd name="T1" fmla="*/ 21 h 25"/>
                  <a:gd name="T2" fmla="*/ 0 h 25"/>
                  <a:gd name="T3" fmla="*/ 4 h 25"/>
                  <a:gd name="T4" fmla="*/ 25 h 25"/>
                </a:gdLst>
                <a:ahLst/>
                <a:cxnLst>
                  <a:cxn ang="0">
                    <a:pos x="0" y="T0"/>
                  </a:cxn>
                  <a:cxn ang="0">
                    <a:pos x="0" y="T1"/>
                  </a:cxn>
                  <a:cxn ang="0">
                    <a:pos x="0" y="T2"/>
                  </a:cxn>
                  <a:cxn ang="0">
                    <a:pos x="0" y="T3"/>
                  </a:cxn>
                  <a:cxn ang="0">
                    <a:pos x="0" y="T4"/>
                  </a:cxn>
                </a:cxnLst>
                <a:rect l="0" t="0" r="r" b="b"/>
                <a:pathLst>
                  <a:path h="25">
                    <a:moveTo>
                      <a:pt x="0" y="25"/>
                    </a:moveTo>
                    <a:lnTo>
                      <a:pt x="0" y="21"/>
                    </a:lnTo>
                    <a:lnTo>
                      <a:pt x="0" y="0"/>
                    </a:lnTo>
                    <a:lnTo>
                      <a:pt x="0" y="4"/>
                    </a:lnTo>
                    <a:lnTo>
                      <a:pt x="0" y="25"/>
                    </a:lnTo>
                    <a:close/>
                  </a:path>
                </a:pathLst>
              </a:custGeom>
              <a:solidFill>
                <a:srgbClr val="FFFF00"/>
              </a:solidFill>
              <a:ln w="3175">
                <a:solidFill>
                  <a:srgbClr val="000000"/>
                </a:solidFill>
                <a:prstDash val="solid"/>
                <a:round/>
                <a:headEnd/>
                <a:tailEnd/>
              </a:ln>
            </p:spPr>
            <p:txBody>
              <a:bodyPr/>
              <a:lstStyle/>
              <a:p>
                <a:endParaRPr lang="en-AU"/>
              </a:p>
            </p:txBody>
          </p:sp>
          <p:sp>
            <p:nvSpPr>
              <p:cNvPr id="6007" name="Freeform 887"/>
              <p:cNvSpPr>
                <a:spLocks/>
              </p:cNvSpPr>
              <p:nvPr/>
            </p:nvSpPr>
            <p:spPr bwMode="auto">
              <a:xfrm>
                <a:off x="2486" y="890"/>
                <a:ext cx="6" cy="7"/>
              </a:xfrm>
              <a:custGeom>
                <a:avLst/>
                <a:gdLst>
                  <a:gd name="T0" fmla="*/ 0 w 11"/>
                  <a:gd name="T1" fmla="*/ 13 h 13"/>
                  <a:gd name="T2" fmla="*/ 11 w 11"/>
                  <a:gd name="T3" fmla="*/ 9 h 13"/>
                  <a:gd name="T4" fmla="*/ 11 w 11"/>
                  <a:gd name="T5" fmla="*/ 0 h 13"/>
                  <a:gd name="T6" fmla="*/ 0 w 11"/>
                  <a:gd name="T7" fmla="*/ 2 h 13"/>
                  <a:gd name="T8" fmla="*/ 0 w 11"/>
                  <a:gd name="T9" fmla="*/ 13 h 13"/>
                </a:gdLst>
                <a:ahLst/>
                <a:cxnLst>
                  <a:cxn ang="0">
                    <a:pos x="T0" y="T1"/>
                  </a:cxn>
                  <a:cxn ang="0">
                    <a:pos x="T2" y="T3"/>
                  </a:cxn>
                  <a:cxn ang="0">
                    <a:pos x="T4" y="T5"/>
                  </a:cxn>
                  <a:cxn ang="0">
                    <a:pos x="T6" y="T7"/>
                  </a:cxn>
                  <a:cxn ang="0">
                    <a:pos x="T8" y="T9"/>
                  </a:cxn>
                </a:cxnLst>
                <a:rect l="0" t="0" r="r" b="b"/>
                <a:pathLst>
                  <a:path w="11" h="13">
                    <a:moveTo>
                      <a:pt x="0" y="13"/>
                    </a:moveTo>
                    <a:lnTo>
                      <a:pt x="11" y="9"/>
                    </a:lnTo>
                    <a:lnTo>
                      <a:pt x="11" y="0"/>
                    </a:lnTo>
                    <a:lnTo>
                      <a:pt x="0" y="2"/>
                    </a:lnTo>
                    <a:lnTo>
                      <a:pt x="0" y="13"/>
                    </a:lnTo>
                    <a:close/>
                  </a:path>
                </a:pathLst>
              </a:custGeom>
              <a:solidFill>
                <a:srgbClr val="C2E3FF"/>
              </a:solidFill>
              <a:ln w="3175">
                <a:solidFill>
                  <a:srgbClr val="C2E3FF"/>
                </a:solidFill>
                <a:prstDash val="solid"/>
                <a:round/>
                <a:headEnd/>
                <a:tailEnd/>
              </a:ln>
            </p:spPr>
            <p:txBody>
              <a:bodyPr/>
              <a:lstStyle/>
              <a:p>
                <a:endParaRPr lang="en-AU"/>
              </a:p>
            </p:txBody>
          </p:sp>
          <p:sp>
            <p:nvSpPr>
              <p:cNvPr id="6008" name="Freeform 888"/>
              <p:cNvSpPr>
                <a:spLocks/>
              </p:cNvSpPr>
              <p:nvPr/>
            </p:nvSpPr>
            <p:spPr bwMode="auto">
              <a:xfrm>
                <a:off x="2771" y="890"/>
                <a:ext cx="6" cy="3"/>
              </a:xfrm>
              <a:custGeom>
                <a:avLst/>
                <a:gdLst>
                  <a:gd name="T0" fmla="*/ 0 w 11"/>
                  <a:gd name="T1" fmla="*/ 0 h 5"/>
                  <a:gd name="T2" fmla="*/ 0 w 11"/>
                  <a:gd name="T3" fmla="*/ 5 h 5"/>
                  <a:gd name="T4" fmla="*/ 11 w 11"/>
                  <a:gd name="T5" fmla="*/ 5 h 5"/>
                  <a:gd name="T6" fmla="*/ 11 w 11"/>
                  <a:gd name="T7" fmla="*/ 0 h 5"/>
                  <a:gd name="T8" fmla="*/ 4 w 11"/>
                  <a:gd name="T9" fmla="*/ 0 h 5"/>
                  <a:gd name="T10" fmla="*/ 0 w 11"/>
                  <a:gd name="T11" fmla="*/ 0 h 5"/>
                </a:gdLst>
                <a:ahLst/>
                <a:cxnLst>
                  <a:cxn ang="0">
                    <a:pos x="T0" y="T1"/>
                  </a:cxn>
                  <a:cxn ang="0">
                    <a:pos x="T2" y="T3"/>
                  </a:cxn>
                  <a:cxn ang="0">
                    <a:pos x="T4" y="T5"/>
                  </a:cxn>
                  <a:cxn ang="0">
                    <a:pos x="T6" y="T7"/>
                  </a:cxn>
                  <a:cxn ang="0">
                    <a:pos x="T8" y="T9"/>
                  </a:cxn>
                  <a:cxn ang="0">
                    <a:pos x="T10" y="T11"/>
                  </a:cxn>
                </a:cxnLst>
                <a:rect l="0" t="0" r="r" b="b"/>
                <a:pathLst>
                  <a:path w="11" h="5">
                    <a:moveTo>
                      <a:pt x="0" y="0"/>
                    </a:moveTo>
                    <a:lnTo>
                      <a:pt x="0" y="5"/>
                    </a:lnTo>
                    <a:lnTo>
                      <a:pt x="11" y="5"/>
                    </a:lnTo>
                    <a:lnTo>
                      <a:pt x="11" y="0"/>
                    </a:lnTo>
                    <a:lnTo>
                      <a:pt x="4" y="0"/>
                    </a:lnTo>
                    <a:lnTo>
                      <a:pt x="0" y="0"/>
                    </a:lnTo>
                    <a:close/>
                  </a:path>
                </a:pathLst>
              </a:custGeom>
              <a:solidFill>
                <a:srgbClr val="838383"/>
              </a:solidFill>
              <a:ln w="3175">
                <a:solidFill>
                  <a:srgbClr val="838383"/>
                </a:solidFill>
                <a:prstDash val="solid"/>
                <a:round/>
                <a:headEnd/>
                <a:tailEnd/>
              </a:ln>
            </p:spPr>
            <p:txBody>
              <a:bodyPr/>
              <a:lstStyle/>
              <a:p>
                <a:endParaRPr lang="en-AU"/>
              </a:p>
            </p:txBody>
          </p:sp>
          <p:sp>
            <p:nvSpPr>
              <p:cNvPr id="6009" name="Freeform 889"/>
              <p:cNvSpPr>
                <a:spLocks/>
              </p:cNvSpPr>
              <p:nvPr/>
            </p:nvSpPr>
            <p:spPr bwMode="auto">
              <a:xfrm>
                <a:off x="2611" y="890"/>
                <a:ext cx="8" cy="26"/>
              </a:xfrm>
              <a:custGeom>
                <a:avLst/>
                <a:gdLst>
                  <a:gd name="T0" fmla="*/ 0 w 16"/>
                  <a:gd name="T1" fmla="*/ 5 h 52"/>
                  <a:gd name="T2" fmla="*/ 0 w 16"/>
                  <a:gd name="T3" fmla="*/ 40 h 52"/>
                  <a:gd name="T4" fmla="*/ 4 w 16"/>
                  <a:gd name="T5" fmla="*/ 40 h 52"/>
                  <a:gd name="T6" fmla="*/ 4 w 16"/>
                  <a:gd name="T7" fmla="*/ 48 h 52"/>
                  <a:gd name="T8" fmla="*/ 4 w 16"/>
                  <a:gd name="T9" fmla="*/ 52 h 52"/>
                  <a:gd name="T10" fmla="*/ 16 w 16"/>
                  <a:gd name="T11" fmla="*/ 44 h 52"/>
                  <a:gd name="T12" fmla="*/ 16 w 16"/>
                  <a:gd name="T13" fmla="*/ 0 h 52"/>
                  <a:gd name="T14" fmla="*/ 4 w 16"/>
                  <a:gd name="T15" fmla="*/ 5 h 52"/>
                  <a:gd name="T16" fmla="*/ 0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0" y="5"/>
                    </a:moveTo>
                    <a:lnTo>
                      <a:pt x="0" y="40"/>
                    </a:lnTo>
                    <a:lnTo>
                      <a:pt x="4" y="40"/>
                    </a:lnTo>
                    <a:lnTo>
                      <a:pt x="4" y="48"/>
                    </a:lnTo>
                    <a:lnTo>
                      <a:pt x="4" y="52"/>
                    </a:lnTo>
                    <a:lnTo>
                      <a:pt x="16" y="44"/>
                    </a:lnTo>
                    <a:lnTo>
                      <a:pt x="16" y="0"/>
                    </a:lnTo>
                    <a:lnTo>
                      <a:pt x="4" y="5"/>
                    </a:lnTo>
                    <a:lnTo>
                      <a:pt x="0" y="5"/>
                    </a:lnTo>
                    <a:close/>
                  </a:path>
                </a:pathLst>
              </a:custGeom>
              <a:solidFill>
                <a:srgbClr val="FFFFFF"/>
              </a:solidFill>
              <a:ln w="3175">
                <a:solidFill>
                  <a:srgbClr val="000000"/>
                </a:solidFill>
                <a:prstDash val="solid"/>
                <a:round/>
                <a:headEnd/>
                <a:tailEnd/>
              </a:ln>
            </p:spPr>
            <p:txBody>
              <a:bodyPr/>
              <a:lstStyle/>
              <a:p>
                <a:endParaRPr lang="en-AU"/>
              </a:p>
            </p:txBody>
          </p:sp>
          <p:sp>
            <p:nvSpPr>
              <p:cNvPr id="6010" name="Freeform 890"/>
              <p:cNvSpPr>
                <a:spLocks/>
              </p:cNvSpPr>
              <p:nvPr/>
            </p:nvSpPr>
            <p:spPr bwMode="auto">
              <a:xfrm>
                <a:off x="2764" y="891"/>
                <a:ext cx="5" cy="2"/>
              </a:xfrm>
              <a:custGeom>
                <a:avLst/>
                <a:gdLst>
                  <a:gd name="T0" fmla="*/ 0 w 10"/>
                  <a:gd name="T1" fmla="*/ 3 h 3"/>
                  <a:gd name="T2" fmla="*/ 10 w 10"/>
                  <a:gd name="T3" fmla="*/ 3 h 3"/>
                  <a:gd name="T4" fmla="*/ 10 w 10"/>
                  <a:gd name="T5" fmla="*/ 0 h 3"/>
                  <a:gd name="T6" fmla="*/ 10 w 10"/>
                  <a:gd name="T7" fmla="*/ 0 h 3"/>
                  <a:gd name="T8" fmla="*/ 0 w 10"/>
                  <a:gd name="T9" fmla="*/ 0 h 3"/>
                  <a:gd name="T10" fmla="*/ 0 w 10"/>
                  <a:gd name="T11" fmla="*/ 3 h 3"/>
                </a:gdLst>
                <a:ahLst/>
                <a:cxnLst>
                  <a:cxn ang="0">
                    <a:pos x="T0" y="T1"/>
                  </a:cxn>
                  <a:cxn ang="0">
                    <a:pos x="T2" y="T3"/>
                  </a:cxn>
                  <a:cxn ang="0">
                    <a:pos x="T4" y="T5"/>
                  </a:cxn>
                  <a:cxn ang="0">
                    <a:pos x="T6" y="T7"/>
                  </a:cxn>
                  <a:cxn ang="0">
                    <a:pos x="T8" y="T9"/>
                  </a:cxn>
                  <a:cxn ang="0">
                    <a:pos x="T10" y="T11"/>
                  </a:cxn>
                </a:cxnLst>
                <a:rect l="0" t="0" r="r" b="b"/>
                <a:pathLst>
                  <a:path w="10" h="3">
                    <a:moveTo>
                      <a:pt x="0" y="3"/>
                    </a:moveTo>
                    <a:lnTo>
                      <a:pt x="10" y="3"/>
                    </a:lnTo>
                    <a:lnTo>
                      <a:pt x="10" y="0"/>
                    </a:lnTo>
                    <a:lnTo>
                      <a:pt x="10" y="0"/>
                    </a:lnTo>
                    <a:lnTo>
                      <a:pt x="0" y="0"/>
                    </a:lnTo>
                    <a:lnTo>
                      <a:pt x="0" y="3"/>
                    </a:lnTo>
                    <a:close/>
                  </a:path>
                </a:pathLst>
              </a:custGeom>
              <a:solidFill>
                <a:srgbClr val="838383"/>
              </a:solidFill>
              <a:ln w="3175">
                <a:solidFill>
                  <a:srgbClr val="838383"/>
                </a:solidFill>
                <a:prstDash val="solid"/>
                <a:round/>
                <a:headEnd/>
                <a:tailEnd/>
              </a:ln>
            </p:spPr>
            <p:txBody>
              <a:bodyPr/>
              <a:lstStyle/>
              <a:p>
                <a:endParaRPr lang="en-AU"/>
              </a:p>
            </p:txBody>
          </p:sp>
          <p:sp>
            <p:nvSpPr>
              <p:cNvPr id="6011" name="Freeform 891"/>
              <p:cNvSpPr>
                <a:spLocks/>
              </p:cNvSpPr>
              <p:nvPr/>
            </p:nvSpPr>
            <p:spPr bwMode="auto">
              <a:xfrm>
                <a:off x="2481" y="891"/>
                <a:ext cx="3" cy="10"/>
              </a:xfrm>
              <a:custGeom>
                <a:avLst/>
                <a:gdLst>
                  <a:gd name="T0" fmla="*/ 0 w 6"/>
                  <a:gd name="T1" fmla="*/ 19 h 19"/>
                  <a:gd name="T2" fmla="*/ 6 w 6"/>
                  <a:gd name="T3" fmla="*/ 15 h 19"/>
                  <a:gd name="T4" fmla="*/ 6 w 6"/>
                  <a:gd name="T5" fmla="*/ 0 h 19"/>
                  <a:gd name="T6" fmla="*/ 0 w 6"/>
                  <a:gd name="T7" fmla="*/ 3 h 19"/>
                  <a:gd name="T8" fmla="*/ 0 w 6"/>
                  <a:gd name="T9" fmla="*/ 19 h 19"/>
                </a:gdLst>
                <a:ahLst/>
                <a:cxnLst>
                  <a:cxn ang="0">
                    <a:pos x="T0" y="T1"/>
                  </a:cxn>
                  <a:cxn ang="0">
                    <a:pos x="T2" y="T3"/>
                  </a:cxn>
                  <a:cxn ang="0">
                    <a:pos x="T4" y="T5"/>
                  </a:cxn>
                  <a:cxn ang="0">
                    <a:pos x="T6" y="T7"/>
                  </a:cxn>
                  <a:cxn ang="0">
                    <a:pos x="T8" y="T9"/>
                  </a:cxn>
                </a:cxnLst>
                <a:rect l="0" t="0" r="r" b="b"/>
                <a:pathLst>
                  <a:path w="6" h="19">
                    <a:moveTo>
                      <a:pt x="0" y="19"/>
                    </a:moveTo>
                    <a:lnTo>
                      <a:pt x="6" y="15"/>
                    </a:lnTo>
                    <a:lnTo>
                      <a:pt x="6" y="0"/>
                    </a:lnTo>
                    <a:lnTo>
                      <a:pt x="0" y="3"/>
                    </a:lnTo>
                    <a:lnTo>
                      <a:pt x="0" y="19"/>
                    </a:lnTo>
                    <a:close/>
                  </a:path>
                </a:pathLst>
              </a:custGeom>
              <a:solidFill>
                <a:srgbClr val="C2E3FF"/>
              </a:solidFill>
              <a:ln w="3175">
                <a:solidFill>
                  <a:srgbClr val="C2E3FF"/>
                </a:solidFill>
                <a:prstDash val="solid"/>
                <a:round/>
                <a:headEnd/>
                <a:tailEnd/>
              </a:ln>
            </p:spPr>
            <p:txBody>
              <a:bodyPr/>
              <a:lstStyle/>
              <a:p>
                <a:endParaRPr lang="en-AU"/>
              </a:p>
            </p:txBody>
          </p:sp>
          <p:sp>
            <p:nvSpPr>
              <p:cNvPr id="6012" name="Freeform 892"/>
              <p:cNvSpPr>
                <a:spLocks/>
              </p:cNvSpPr>
              <p:nvPr/>
            </p:nvSpPr>
            <p:spPr bwMode="auto">
              <a:xfrm>
                <a:off x="2766" y="895"/>
                <a:ext cx="11" cy="4"/>
              </a:xfrm>
              <a:custGeom>
                <a:avLst/>
                <a:gdLst>
                  <a:gd name="T0" fmla="*/ 14 w 21"/>
                  <a:gd name="T1" fmla="*/ 0 h 8"/>
                  <a:gd name="T2" fmla="*/ 0 w 21"/>
                  <a:gd name="T3" fmla="*/ 0 h 8"/>
                  <a:gd name="T4" fmla="*/ 2 w 21"/>
                  <a:gd name="T5" fmla="*/ 4 h 8"/>
                  <a:gd name="T6" fmla="*/ 6 w 21"/>
                  <a:gd name="T7" fmla="*/ 8 h 8"/>
                  <a:gd name="T8" fmla="*/ 21 w 21"/>
                  <a:gd name="T9" fmla="*/ 8 h 8"/>
                  <a:gd name="T10" fmla="*/ 21 w 21"/>
                  <a:gd name="T11" fmla="*/ 0 h 8"/>
                  <a:gd name="T12" fmla="*/ 14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4" y="0"/>
                    </a:moveTo>
                    <a:lnTo>
                      <a:pt x="0" y="0"/>
                    </a:lnTo>
                    <a:lnTo>
                      <a:pt x="2" y="4"/>
                    </a:lnTo>
                    <a:lnTo>
                      <a:pt x="6" y="8"/>
                    </a:lnTo>
                    <a:lnTo>
                      <a:pt x="21" y="8"/>
                    </a:lnTo>
                    <a:lnTo>
                      <a:pt x="21" y="0"/>
                    </a:lnTo>
                    <a:lnTo>
                      <a:pt x="14" y="0"/>
                    </a:lnTo>
                    <a:close/>
                  </a:path>
                </a:pathLst>
              </a:custGeom>
              <a:solidFill>
                <a:srgbClr val="3FFFFF"/>
              </a:solidFill>
              <a:ln w="3175">
                <a:solidFill>
                  <a:srgbClr val="000000"/>
                </a:solidFill>
                <a:prstDash val="solid"/>
                <a:round/>
                <a:headEnd/>
                <a:tailEnd/>
              </a:ln>
            </p:spPr>
            <p:txBody>
              <a:bodyPr/>
              <a:lstStyle/>
              <a:p>
                <a:endParaRPr lang="en-AU"/>
              </a:p>
            </p:txBody>
          </p:sp>
          <p:sp>
            <p:nvSpPr>
              <p:cNvPr id="6013" name="Freeform 893"/>
              <p:cNvSpPr>
                <a:spLocks/>
              </p:cNvSpPr>
              <p:nvPr/>
            </p:nvSpPr>
            <p:spPr bwMode="auto">
              <a:xfrm>
                <a:off x="2627" y="895"/>
                <a:ext cx="24" cy="15"/>
              </a:xfrm>
              <a:custGeom>
                <a:avLst/>
                <a:gdLst>
                  <a:gd name="T0" fmla="*/ 0 w 48"/>
                  <a:gd name="T1" fmla="*/ 31 h 31"/>
                  <a:gd name="T2" fmla="*/ 48 w 48"/>
                  <a:gd name="T3" fmla="*/ 0 h 31"/>
                  <a:gd name="T4" fmla="*/ 48 w 48"/>
                  <a:gd name="T5" fmla="*/ 0 h 31"/>
                  <a:gd name="T6" fmla="*/ 0 w 48"/>
                  <a:gd name="T7" fmla="*/ 31 h 31"/>
                </a:gdLst>
                <a:ahLst/>
                <a:cxnLst>
                  <a:cxn ang="0">
                    <a:pos x="T0" y="T1"/>
                  </a:cxn>
                  <a:cxn ang="0">
                    <a:pos x="T2" y="T3"/>
                  </a:cxn>
                  <a:cxn ang="0">
                    <a:pos x="T4" y="T5"/>
                  </a:cxn>
                  <a:cxn ang="0">
                    <a:pos x="T6" y="T7"/>
                  </a:cxn>
                </a:cxnLst>
                <a:rect l="0" t="0" r="r" b="b"/>
                <a:pathLst>
                  <a:path w="48" h="31">
                    <a:moveTo>
                      <a:pt x="0" y="31"/>
                    </a:moveTo>
                    <a:lnTo>
                      <a:pt x="48" y="0"/>
                    </a:lnTo>
                    <a:lnTo>
                      <a:pt x="48" y="0"/>
                    </a:lnTo>
                    <a:lnTo>
                      <a:pt x="0" y="31"/>
                    </a:lnTo>
                    <a:close/>
                  </a:path>
                </a:pathLst>
              </a:custGeom>
              <a:solidFill>
                <a:srgbClr val="ABABAB"/>
              </a:solidFill>
              <a:ln w="3175">
                <a:solidFill>
                  <a:srgbClr val="000000"/>
                </a:solidFill>
                <a:prstDash val="solid"/>
                <a:round/>
                <a:headEnd/>
                <a:tailEnd/>
              </a:ln>
            </p:spPr>
            <p:txBody>
              <a:bodyPr/>
              <a:lstStyle/>
              <a:p>
                <a:endParaRPr lang="en-AU"/>
              </a:p>
            </p:txBody>
          </p:sp>
          <p:sp>
            <p:nvSpPr>
              <p:cNvPr id="6014" name="Freeform 894"/>
              <p:cNvSpPr>
                <a:spLocks/>
              </p:cNvSpPr>
              <p:nvPr/>
            </p:nvSpPr>
            <p:spPr bwMode="auto">
              <a:xfrm>
                <a:off x="2597" y="895"/>
                <a:ext cx="12" cy="28"/>
              </a:xfrm>
              <a:custGeom>
                <a:avLst/>
                <a:gdLst>
                  <a:gd name="T0" fmla="*/ 0 w 25"/>
                  <a:gd name="T1" fmla="*/ 19 h 56"/>
                  <a:gd name="T2" fmla="*/ 0 w 25"/>
                  <a:gd name="T3" fmla="*/ 48 h 56"/>
                  <a:gd name="T4" fmla="*/ 0 w 25"/>
                  <a:gd name="T5" fmla="*/ 48 h 56"/>
                  <a:gd name="T6" fmla="*/ 0 w 25"/>
                  <a:gd name="T7" fmla="*/ 48 h 56"/>
                  <a:gd name="T8" fmla="*/ 4 w 25"/>
                  <a:gd name="T9" fmla="*/ 52 h 56"/>
                  <a:gd name="T10" fmla="*/ 4 w 25"/>
                  <a:gd name="T11" fmla="*/ 56 h 56"/>
                  <a:gd name="T12" fmla="*/ 21 w 25"/>
                  <a:gd name="T13" fmla="*/ 44 h 56"/>
                  <a:gd name="T14" fmla="*/ 21 w 25"/>
                  <a:gd name="T15" fmla="*/ 43 h 56"/>
                  <a:gd name="T16" fmla="*/ 21 w 25"/>
                  <a:gd name="T17" fmla="*/ 43 h 56"/>
                  <a:gd name="T18" fmla="*/ 21 w 25"/>
                  <a:gd name="T19" fmla="*/ 39 h 56"/>
                  <a:gd name="T20" fmla="*/ 21 w 25"/>
                  <a:gd name="T21" fmla="*/ 39 h 56"/>
                  <a:gd name="T22" fmla="*/ 25 w 25"/>
                  <a:gd name="T23" fmla="*/ 39 h 56"/>
                  <a:gd name="T24" fmla="*/ 25 w 25"/>
                  <a:gd name="T25" fmla="*/ 35 h 56"/>
                  <a:gd name="T26" fmla="*/ 25 w 25"/>
                  <a:gd name="T27" fmla="*/ 0 h 56"/>
                  <a:gd name="T28" fmla="*/ 0 w 25"/>
                  <a:gd name="T29" fmla="*/ 16 h 56"/>
                  <a:gd name="T30" fmla="*/ 0 w 25"/>
                  <a:gd name="T31"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56">
                    <a:moveTo>
                      <a:pt x="0" y="19"/>
                    </a:moveTo>
                    <a:lnTo>
                      <a:pt x="0" y="48"/>
                    </a:lnTo>
                    <a:lnTo>
                      <a:pt x="0" y="48"/>
                    </a:lnTo>
                    <a:lnTo>
                      <a:pt x="0" y="48"/>
                    </a:lnTo>
                    <a:lnTo>
                      <a:pt x="4" y="52"/>
                    </a:lnTo>
                    <a:lnTo>
                      <a:pt x="4" y="56"/>
                    </a:lnTo>
                    <a:lnTo>
                      <a:pt x="21" y="44"/>
                    </a:lnTo>
                    <a:lnTo>
                      <a:pt x="21" y="43"/>
                    </a:lnTo>
                    <a:lnTo>
                      <a:pt x="21" y="43"/>
                    </a:lnTo>
                    <a:lnTo>
                      <a:pt x="21" y="39"/>
                    </a:lnTo>
                    <a:lnTo>
                      <a:pt x="21" y="39"/>
                    </a:lnTo>
                    <a:lnTo>
                      <a:pt x="25" y="39"/>
                    </a:lnTo>
                    <a:lnTo>
                      <a:pt x="25" y="35"/>
                    </a:lnTo>
                    <a:lnTo>
                      <a:pt x="25" y="0"/>
                    </a:lnTo>
                    <a:lnTo>
                      <a:pt x="0" y="16"/>
                    </a:lnTo>
                    <a:lnTo>
                      <a:pt x="0" y="19"/>
                    </a:lnTo>
                    <a:close/>
                  </a:path>
                </a:pathLst>
              </a:custGeom>
              <a:solidFill>
                <a:srgbClr val="595959"/>
              </a:solidFill>
              <a:ln w="3175">
                <a:solidFill>
                  <a:srgbClr val="000000"/>
                </a:solidFill>
                <a:prstDash val="solid"/>
                <a:round/>
                <a:headEnd/>
                <a:tailEnd/>
              </a:ln>
            </p:spPr>
            <p:txBody>
              <a:bodyPr/>
              <a:lstStyle/>
              <a:p>
                <a:endParaRPr lang="en-AU"/>
              </a:p>
            </p:txBody>
          </p:sp>
          <p:sp>
            <p:nvSpPr>
              <p:cNvPr id="6015" name="Freeform 895"/>
              <p:cNvSpPr>
                <a:spLocks/>
              </p:cNvSpPr>
              <p:nvPr/>
            </p:nvSpPr>
            <p:spPr bwMode="auto">
              <a:xfrm>
                <a:off x="1880" y="897"/>
                <a:ext cx="787" cy="224"/>
              </a:xfrm>
              <a:custGeom>
                <a:avLst/>
                <a:gdLst>
                  <a:gd name="T0" fmla="*/ 1544 w 1574"/>
                  <a:gd name="T1" fmla="*/ 12 h 448"/>
                  <a:gd name="T2" fmla="*/ 1496 w 1574"/>
                  <a:gd name="T3" fmla="*/ 31 h 448"/>
                  <a:gd name="T4" fmla="*/ 1496 w 1574"/>
                  <a:gd name="T5" fmla="*/ 40 h 448"/>
                  <a:gd name="T6" fmla="*/ 1488 w 1574"/>
                  <a:gd name="T7" fmla="*/ 44 h 448"/>
                  <a:gd name="T8" fmla="*/ 1488 w 1574"/>
                  <a:gd name="T9" fmla="*/ 35 h 448"/>
                  <a:gd name="T10" fmla="*/ 1467 w 1574"/>
                  <a:gd name="T11" fmla="*/ 52 h 448"/>
                  <a:gd name="T12" fmla="*/ 1463 w 1574"/>
                  <a:gd name="T13" fmla="*/ 60 h 448"/>
                  <a:gd name="T14" fmla="*/ 1460 w 1574"/>
                  <a:gd name="T15" fmla="*/ 63 h 448"/>
                  <a:gd name="T16" fmla="*/ 1439 w 1574"/>
                  <a:gd name="T17" fmla="*/ 63 h 448"/>
                  <a:gd name="T18" fmla="*/ 1440 w 1574"/>
                  <a:gd name="T19" fmla="*/ 75 h 448"/>
                  <a:gd name="T20" fmla="*/ 1431 w 1574"/>
                  <a:gd name="T21" fmla="*/ 79 h 448"/>
                  <a:gd name="T22" fmla="*/ 1431 w 1574"/>
                  <a:gd name="T23" fmla="*/ 83 h 448"/>
                  <a:gd name="T24" fmla="*/ 1431 w 1574"/>
                  <a:gd name="T25" fmla="*/ 71 h 448"/>
                  <a:gd name="T26" fmla="*/ 1387 w 1574"/>
                  <a:gd name="T27" fmla="*/ 96 h 448"/>
                  <a:gd name="T28" fmla="*/ 1379 w 1574"/>
                  <a:gd name="T29" fmla="*/ 111 h 448"/>
                  <a:gd name="T30" fmla="*/ 1379 w 1574"/>
                  <a:gd name="T31" fmla="*/ 115 h 448"/>
                  <a:gd name="T32" fmla="*/ 1375 w 1574"/>
                  <a:gd name="T33" fmla="*/ 104 h 448"/>
                  <a:gd name="T34" fmla="*/ 1349 w 1574"/>
                  <a:gd name="T35" fmla="*/ 115 h 448"/>
                  <a:gd name="T36" fmla="*/ 1349 w 1574"/>
                  <a:gd name="T37" fmla="*/ 127 h 448"/>
                  <a:gd name="T38" fmla="*/ 1353 w 1574"/>
                  <a:gd name="T39" fmla="*/ 127 h 448"/>
                  <a:gd name="T40" fmla="*/ 1343 w 1574"/>
                  <a:gd name="T41" fmla="*/ 135 h 448"/>
                  <a:gd name="T42" fmla="*/ 1209 w 1574"/>
                  <a:gd name="T43" fmla="*/ 200 h 448"/>
                  <a:gd name="T44" fmla="*/ 1213 w 1574"/>
                  <a:gd name="T45" fmla="*/ 215 h 448"/>
                  <a:gd name="T46" fmla="*/ 1203 w 1574"/>
                  <a:gd name="T47" fmla="*/ 223 h 448"/>
                  <a:gd name="T48" fmla="*/ 1200 w 1574"/>
                  <a:gd name="T49" fmla="*/ 207 h 448"/>
                  <a:gd name="T50" fmla="*/ 1180 w 1574"/>
                  <a:gd name="T51" fmla="*/ 219 h 448"/>
                  <a:gd name="T52" fmla="*/ 1180 w 1574"/>
                  <a:gd name="T53" fmla="*/ 232 h 448"/>
                  <a:gd name="T54" fmla="*/ 1177 w 1574"/>
                  <a:gd name="T55" fmla="*/ 236 h 448"/>
                  <a:gd name="T56" fmla="*/ 1169 w 1574"/>
                  <a:gd name="T57" fmla="*/ 236 h 448"/>
                  <a:gd name="T58" fmla="*/ 1018 w 1574"/>
                  <a:gd name="T59" fmla="*/ 315 h 448"/>
                  <a:gd name="T60" fmla="*/ 391 w 1574"/>
                  <a:gd name="T61" fmla="*/ 148 h 448"/>
                  <a:gd name="T62" fmla="*/ 0 w 1574"/>
                  <a:gd name="T63" fmla="*/ 44 h 448"/>
                  <a:gd name="T64" fmla="*/ 916 w 1574"/>
                  <a:gd name="T65" fmla="*/ 378 h 448"/>
                  <a:gd name="T66" fmla="*/ 853 w 1574"/>
                  <a:gd name="T67" fmla="*/ 448 h 448"/>
                  <a:gd name="T68" fmla="*/ 1555 w 1574"/>
                  <a:gd name="T69"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4" h="448">
                    <a:moveTo>
                      <a:pt x="1551" y="8"/>
                    </a:moveTo>
                    <a:lnTo>
                      <a:pt x="1544" y="12"/>
                    </a:lnTo>
                    <a:lnTo>
                      <a:pt x="1544" y="0"/>
                    </a:lnTo>
                    <a:lnTo>
                      <a:pt x="1496" y="31"/>
                    </a:lnTo>
                    <a:lnTo>
                      <a:pt x="1496" y="39"/>
                    </a:lnTo>
                    <a:lnTo>
                      <a:pt x="1496" y="40"/>
                    </a:lnTo>
                    <a:lnTo>
                      <a:pt x="1492" y="44"/>
                    </a:lnTo>
                    <a:lnTo>
                      <a:pt x="1488" y="44"/>
                    </a:lnTo>
                    <a:lnTo>
                      <a:pt x="1488" y="44"/>
                    </a:lnTo>
                    <a:lnTo>
                      <a:pt x="1488" y="35"/>
                    </a:lnTo>
                    <a:lnTo>
                      <a:pt x="1467" y="44"/>
                    </a:lnTo>
                    <a:lnTo>
                      <a:pt x="1467" y="52"/>
                    </a:lnTo>
                    <a:lnTo>
                      <a:pt x="1471" y="56"/>
                    </a:lnTo>
                    <a:lnTo>
                      <a:pt x="1463" y="60"/>
                    </a:lnTo>
                    <a:lnTo>
                      <a:pt x="1460" y="63"/>
                    </a:lnTo>
                    <a:lnTo>
                      <a:pt x="1460" y="63"/>
                    </a:lnTo>
                    <a:lnTo>
                      <a:pt x="1460" y="52"/>
                    </a:lnTo>
                    <a:lnTo>
                      <a:pt x="1439" y="63"/>
                    </a:lnTo>
                    <a:lnTo>
                      <a:pt x="1439" y="71"/>
                    </a:lnTo>
                    <a:lnTo>
                      <a:pt x="1440" y="75"/>
                    </a:lnTo>
                    <a:lnTo>
                      <a:pt x="1435" y="79"/>
                    </a:lnTo>
                    <a:lnTo>
                      <a:pt x="1431" y="79"/>
                    </a:lnTo>
                    <a:lnTo>
                      <a:pt x="1431" y="79"/>
                    </a:lnTo>
                    <a:lnTo>
                      <a:pt x="1431" y="83"/>
                    </a:lnTo>
                    <a:lnTo>
                      <a:pt x="1431" y="79"/>
                    </a:lnTo>
                    <a:lnTo>
                      <a:pt x="1431" y="71"/>
                    </a:lnTo>
                    <a:lnTo>
                      <a:pt x="1408" y="79"/>
                    </a:lnTo>
                    <a:lnTo>
                      <a:pt x="1387" y="96"/>
                    </a:lnTo>
                    <a:lnTo>
                      <a:pt x="1387" y="108"/>
                    </a:lnTo>
                    <a:lnTo>
                      <a:pt x="1379" y="111"/>
                    </a:lnTo>
                    <a:lnTo>
                      <a:pt x="1379" y="111"/>
                    </a:lnTo>
                    <a:lnTo>
                      <a:pt x="1379" y="115"/>
                    </a:lnTo>
                    <a:lnTo>
                      <a:pt x="1375" y="111"/>
                    </a:lnTo>
                    <a:lnTo>
                      <a:pt x="1375" y="104"/>
                    </a:lnTo>
                    <a:lnTo>
                      <a:pt x="1375" y="104"/>
                    </a:lnTo>
                    <a:lnTo>
                      <a:pt x="1349" y="115"/>
                    </a:lnTo>
                    <a:lnTo>
                      <a:pt x="1349" y="127"/>
                    </a:lnTo>
                    <a:lnTo>
                      <a:pt x="1349" y="127"/>
                    </a:lnTo>
                    <a:lnTo>
                      <a:pt x="1353" y="127"/>
                    </a:lnTo>
                    <a:lnTo>
                      <a:pt x="1353" y="127"/>
                    </a:lnTo>
                    <a:lnTo>
                      <a:pt x="1347" y="135"/>
                    </a:lnTo>
                    <a:lnTo>
                      <a:pt x="1343" y="135"/>
                    </a:lnTo>
                    <a:lnTo>
                      <a:pt x="1343" y="123"/>
                    </a:lnTo>
                    <a:lnTo>
                      <a:pt x="1209" y="200"/>
                    </a:lnTo>
                    <a:lnTo>
                      <a:pt x="1213" y="215"/>
                    </a:lnTo>
                    <a:lnTo>
                      <a:pt x="1213" y="215"/>
                    </a:lnTo>
                    <a:lnTo>
                      <a:pt x="1203" y="223"/>
                    </a:lnTo>
                    <a:lnTo>
                      <a:pt x="1203" y="223"/>
                    </a:lnTo>
                    <a:lnTo>
                      <a:pt x="1200" y="219"/>
                    </a:lnTo>
                    <a:lnTo>
                      <a:pt x="1200" y="207"/>
                    </a:lnTo>
                    <a:lnTo>
                      <a:pt x="1188" y="215"/>
                    </a:lnTo>
                    <a:lnTo>
                      <a:pt x="1180" y="219"/>
                    </a:lnTo>
                    <a:lnTo>
                      <a:pt x="1180" y="232"/>
                    </a:lnTo>
                    <a:lnTo>
                      <a:pt x="1180" y="232"/>
                    </a:lnTo>
                    <a:lnTo>
                      <a:pt x="1180" y="232"/>
                    </a:lnTo>
                    <a:lnTo>
                      <a:pt x="1177" y="236"/>
                    </a:lnTo>
                    <a:lnTo>
                      <a:pt x="1173" y="236"/>
                    </a:lnTo>
                    <a:lnTo>
                      <a:pt x="1169" y="236"/>
                    </a:lnTo>
                    <a:lnTo>
                      <a:pt x="1169" y="227"/>
                    </a:lnTo>
                    <a:lnTo>
                      <a:pt x="1018" y="315"/>
                    </a:lnTo>
                    <a:lnTo>
                      <a:pt x="526" y="183"/>
                    </a:lnTo>
                    <a:lnTo>
                      <a:pt x="391" y="148"/>
                    </a:lnTo>
                    <a:lnTo>
                      <a:pt x="261" y="115"/>
                    </a:lnTo>
                    <a:lnTo>
                      <a:pt x="0" y="44"/>
                    </a:lnTo>
                    <a:lnTo>
                      <a:pt x="0" y="119"/>
                    </a:lnTo>
                    <a:lnTo>
                      <a:pt x="916" y="378"/>
                    </a:lnTo>
                    <a:lnTo>
                      <a:pt x="802" y="448"/>
                    </a:lnTo>
                    <a:lnTo>
                      <a:pt x="853" y="448"/>
                    </a:lnTo>
                    <a:lnTo>
                      <a:pt x="1574" y="4"/>
                    </a:lnTo>
                    <a:lnTo>
                      <a:pt x="1555" y="0"/>
                    </a:lnTo>
                    <a:lnTo>
                      <a:pt x="1551" y="8"/>
                    </a:lnTo>
                    <a:close/>
                  </a:path>
                </a:pathLst>
              </a:custGeom>
              <a:solidFill>
                <a:srgbClr val="FFFFFF"/>
              </a:solidFill>
              <a:ln w="3175">
                <a:solidFill>
                  <a:srgbClr val="000000"/>
                </a:solidFill>
                <a:prstDash val="solid"/>
                <a:round/>
                <a:headEnd/>
                <a:tailEnd/>
              </a:ln>
            </p:spPr>
            <p:txBody>
              <a:bodyPr/>
              <a:lstStyle/>
              <a:p>
                <a:endParaRPr lang="en-AU"/>
              </a:p>
            </p:txBody>
          </p:sp>
          <p:sp>
            <p:nvSpPr>
              <p:cNvPr id="6016" name="Freeform 896"/>
              <p:cNvSpPr>
                <a:spLocks/>
              </p:cNvSpPr>
              <p:nvPr/>
            </p:nvSpPr>
            <p:spPr bwMode="auto">
              <a:xfrm>
                <a:off x="2758" y="897"/>
                <a:ext cx="9" cy="10"/>
              </a:xfrm>
              <a:custGeom>
                <a:avLst/>
                <a:gdLst>
                  <a:gd name="T0" fmla="*/ 0 w 17"/>
                  <a:gd name="T1" fmla="*/ 8 h 19"/>
                  <a:gd name="T2" fmla="*/ 0 w 17"/>
                  <a:gd name="T3" fmla="*/ 12 h 19"/>
                  <a:gd name="T4" fmla="*/ 0 w 17"/>
                  <a:gd name="T5" fmla="*/ 4 h 19"/>
                  <a:gd name="T6" fmla="*/ 4 w 17"/>
                  <a:gd name="T7" fmla="*/ 8 h 19"/>
                  <a:gd name="T8" fmla="*/ 4 w 17"/>
                  <a:gd name="T9" fmla="*/ 15 h 19"/>
                  <a:gd name="T10" fmla="*/ 4 w 17"/>
                  <a:gd name="T11" fmla="*/ 19 h 19"/>
                  <a:gd name="T12" fmla="*/ 4 w 17"/>
                  <a:gd name="T13" fmla="*/ 19 h 19"/>
                  <a:gd name="T14" fmla="*/ 17 w 17"/>
                  <a:gd name="T15" fmla="*/ 19 h 19"/>
                  <a:gd name="T16" fmla="*/ 17 w 17"/>
                  <a:gd name="T17" fmla="*/ 15 h 19"/>
                  <a:gd name="T18" fmla="*/ 15 w 17"/>
                  <a:gd name="T19" fmla="*/ 19 h 19"/>
                  <a:gd name="T20" fmla="*/ 8 w 17"/>
                  <a:gd name="T21" fmla="*/ 19 h 19"/>
                  <a:gd name="T22" fmla="*/ 8 w 17"/>
                  <a:gd name="T23" fmla="*/ 15 h 19"/>
                  <a:gd name="T24" fmla="*/ 8 w 17"/>
                  <a:gd name="T25" fmla="*/ 15 h 19"/>
                  <a:gd name="T26" fmla="*/ 15 w 17"/>
                  <a:gd name="T27" fmla="*/ 15 h 19"/>
                  <a:gd name="T28" fmla="*/ 11 w 17"/>
                  <a:gd name="T29" fmla="*/ 8 h 19"/>
                  <a:gd name="T30" fmla="*/ 8 w 17"/>
                  <a:gd name="T31" fmla="*/ 4 h 19"/>
                  <a:gd name="T32" fmla="*/ 8 w 17"/>
                  <a:gd name="T33" fmla="*/ 0 h 19"/>
                  <a:gd name="T34" fmla="*/ 4 w 17"/>
                  <a:gd name="T35" fmla="*/ 0 h 19"/>
                  <a:gd name="T36" fmla="*/ 0 w 17"/>
                  <a:gd name="T37" fmla="*/ 0 h 19"/>
                  <a:gd name="T38" fmla="*/ 0 w 17"/>
                  <a:gd name="T3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9">
                    <a:moveTo>
                      <a:pt x="0" y="8"/>
                    </a:moveTo>
                    <a:lnTo>
                      <a:pt x="0" y="12"/>
                    </a:lnTo>
                    <a:lnTo>
                      <a:pt x="0" y="4"/>
                    </a:lnTo>
                    <a:lnTo>
                      <a:pt x="4" y="8"/>
                    </a:lnTo>
                    <a:lnTo>
                      <a:pt x="4" y="15"/>
                    </a:lnTo>
                    <a:lnTo>
                      <a:pt x="4" y="19"/>
                    </a:lnTo>
                    <a:lnTo>
                      <a:pt x="4" y="19"/>
                    </a:lnTo>
                    <a:lnTo>
                      <a:pt x="17" y="19"/>
                    </a:lnTo>
                    <a:lnTo>
                      <a:pt x="17" y="15"/>
                    </a:lnTo>
                    <a:lnTo>
                      <a:pt x="15" y="19"/>
                    </a:lnTo>
                    <a:lnTo>
                      <a:pt x="8" y="19"/>
                    </a:lnTo>
                    <a:lnTo>
                      <a:pt x="8" y="15"/>
                    </a:lnTo>
                    <a:lnTo>
                      <a:pt x="8" y="15"/>
                    </a:lnTo>
                    <a:lnTo>
                      <a:pt x="15" y="15"/>
                    </a:lnTo>
                    <a:lnTo>
                      <a:pt x="11" y="8"/>
                    </a:lnTo>
                    <a:lnTo>
                      <a:pt x="8" y="4"/>
                    </a:lnTo>
                    <a:lnTo>
                      <a:pt x="8" y="0"/>
                    </a:lnTo>
                    <a:lnTo>
                      <a:pt x="4" y="0"/>
                    </a:lnTo>
                    <a:lnTo>
                      <a:pt x="0" y="0"/>
                    </a:lnTo>
                    <a:lnTo>
                      <a:pt x="0" y="8"/>
                    </a:lnTo>
                    <a:close/>
                  </a:path>
                </a:pathLst>
              </a:custGeom>
              <a:solidFill>
                <a:srgbClr val="00FFFF"/>
              </a:solidFill>
              <a:ln w="3175">
                <a:solidFill>
                  <a:srgbClr val="000000"/>
                </a:solidFill>
                <a:prstDash val="solid"/>
                <a:round/>
                <a:headEnd/>
                <a:tailEnd/>
              </a:ln>
            </p:spPr>
            <p:txBody>
              <a:bodyPr/>
              <a:lstStyle/>
              <a:p>
                <a:endParaRPr lang="en-AU"/>
              </a:p>
            </p:txBody>
          </p:sp>
          <p:sp>
            <p:nvSpPr>
              <p:cNvPr id="6017" name="Freeform 897"/>
              <p:cNvSpPr>
                <a:spLocks/>
              </p:cNvSpPr>
              <p:nvPr/>
            </p:nvSpPr>
            <p:spPr bwMode="auto">
              <a:xfrm>
                <a:off x="2779" y="899"/>
                <a:ext cx="1" cy="6"/>
              </a:xfrm>
              <a:custGeom>
                <a:avLst/>
                <a:gdLst>
                  <a:gd name="T0" fmla="*/ 0 w 4"/>
                  <a:gd name="T1" fmla="*/ 11 h 11"/>
                  <a:gd name="T2" fmla="*/ 4 w 4"/>
                  <a:gd name="T3" fmla="*/ 11 h 11"/>
                  <a:gd name="T4" fmla="*/ 4 w 4"/>
                  <a:gd name="T5" fmla="*/ 11 h 11"/>
                  <a:gd name="T6" fmla="*/ 4 w 4"/>
                  <a:gd name="T7" fmla="*/ 4 h 11"/>
                  <a:gd name="T8" fmla="*/ 0 w 4"/>
                  <a:gd name="T9" fmla="*/ 0 h 11"/>
                  <a:gd name="T10" fmla="*/ 0 w 4"/>
                  <a:gd name="T11" fmla="*/ 4 h 11"/>
                  <a:gd name="T12" fmla="*/ 0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0" y="11"/>
                    </a:moveTo>
                    <a:lnTo>
                      <a:pt x="4" y="11"/>
                    </a:lnTo>
                    <a:lnTo>
                      <a:pt x="4" y="11"/>
                    </a:lnTo>
                    <a:lnTo>
                      <a:pt x="4" y="4"/>
                    </a:lnTo>
                    <a:lnTo>
                      <a:pt x="0" y="0"/>
                    </a:lnTo>
                    <a:lnTo>
                      <a:pt x="0" y="4"/>
                    </a:lnTo>
                    <a:lnTo>
                      <a:pt x="0" y="11"/>
                    </a:lnTo>
                    <a:close/>
                  </a:path>
                </a:pathLst>
              </a:custGeom>
              <a:solidFill>
                <a:srgbClr val="C2FFFF"/>
              </a:solidFill>
              <a:ln w="3175">
                <a:solidFill>
                  <a:srgbClr val="000000"/>
                </a:solidFill>
                <a:prstDash val="solid"/>
                <a:round/>
                <a:headEnd/>
                <a:tailEnd/>
              </a:ln>
            </p:spPr>
            <p:txBody>
              <a:bodyPr/>
              <a:lstStyle/>
              <a:p>
                <a:endParaRPr lang="en-AU"/>
              </a:p>
            </p:txBody>
          </p:sp>
          <p:sp>
            <p:nvSpPr>
              <p:cNvPr id="6018" name="Freeform 898"/>
              <p:cNvSpPr>
                <a:spLocks/>
              </p:cNvSpPr>
              <p:nvPr/>
            </p:nvSpPr>
            <p:spPr bwMode="auto">
              <a:xfrm>
                <a:off x="2769" y="901"/>
                <a:ext cx="6" cy="1"/>
              </a:xfrm>
              <a:custGeom>
                <a:avLst/>
                <a:gdLst>
                  <a:gd name="T0" fmla="*/ 11 w 11"/>
                  <a:gd name="T1" fmla="*/ 8 w 11"/>
                  <a:gd name="T2" fmla="*/ 0 w 11"/>
                  <a:gd name="T3" fmla="*/ 11 w 11"/>
                </a:gdLst>
                <a:ahLst/>
                <a:cxnLst>
                  <a:cxn ang="0">
                    <a:pos x="T0" y="0"/>
                  </a:cxn>
                  <a:cxn ang="0">
                    <a:pos x="T1" y="0"/>
                  </a:cxn>
                  <a:cxn ang="0">
                    <a:pos x="T2" y="0"/>
                  </a:cxn>
                  <a:cxn ang="0">
                    <a:pos x="T3" y="0"/>
                  </a:cxn>
                </a:cxnLst>
                <a:rect l="0" t="0" r="r" b="b"/>
                <a:pathLst>
                  <a:path w="11">
                    <a:moveTo>
                      <a:pt x="11" y="0"/>
                    </a:moveTo>
                    <a:lnTo>
                      <a:pt x="8" y="0"/>
                    </a:lnTo>
                    <a:lnTo>
                      <a:pt x="0" y="0"/>
                    </a:lnTo>
                    <a:lnTo>
                      <a:pt x="11" y="0"/>
                    </a:lnTo>
                    <a:close/>
                  </a:path>
                </a:pathLst>
              </a:custGeom>
              <a:solidFill>
                <a:srgbClr val="FFFFFF"/>
              </a:solidFill>
              <a:ln w="3175">
                <a:solidFill>
                  <a:srgbClr val="FFFFFF"/>
                </a:solidFill>
                <a:prstDash val="solid"/>
                <a:round/>
                <a:headEnd/>
                <a:tailEnd/>
              </a:ln>
            </p:spPr>
            <p:txBody>
              <a:bodyPr/>
              <a:lstStyle/>
              <a:p>
                <a:endParaRPr lang="en-AU"/>
              </a:p>
            </p:txBody>
          </p:sp>
          <p:sp>
            <p:nvSpPr>
              <p:cNvPr id="6019" name="Rectangle 899"/>
              <p:cNvSpPr>
                <a:spLocks noChangeArrowheads="1"/>
              </p:cNvSpPr>
              <p:nvPr/>
            </p:nvSpPr>
            <p:spPr bwMode="auto">
              <a:xfrm>
                <a:off x="2770" y="904"/>
                <a:ext cx="6" cy="2"/>
              </a:xfrm>
              <a:prstGeom prst="rect">
                <a:avLst/>
              </a:prstGeom>
              <a:solidFill>
                <a:srgbClr val="FFFFFF"/>
              </a:solidFill>
              <a:ln w="3175">
                <a:solidFill>
                  <a:srgbClr val="FFFFFF"/>
                </a:solidFill>
                <a:miter lim="800000"/>
                <a:headEnd/>
                <a:tailEnd/>
              </a:ln>
            </p:spPr>
            <p:txBody>
              <a:bodyPr/>
              <a:lstStyle/>
              <a:p>
                <a:endParaRPr lang="en-AU"/>
              </a:p>
            </p:txBody>
          </p:sp>
          <p:sp>
            <p:nvSpPr>
              <p:cNvPr id="6020" name="Rectangle 900"/>
              <p:cNvSpPr>
                <a:spLocks noChangeArrowheads="1"/>
              </p:cNvSpPr>
              <p:nvPr/>
            </p:nvSpPr>
            <p:spPr bwMode="auto">
              <a:xfrm>
                <a:off x="2758" y="903"/>
                <a:ext cx="0" cy="2"/>
              </a:xfrm>
              <a:prstGeom prst="rect">
                <a:avLst/>
              </a:prstGeom>
              <a:solidFill>
                <a:srgbClr val="3FFFFF"/>
              </a:solidFill>
              <a:ln w="3175">
                <a:solidFill>
                  <a:srgbClr val="000000"/>
                </a:solidFill>
                <a:miter lim="800000"/>
                <a:headEnd/>
                <a:tailEnd/>
              </a:ln>
            </p:spPr>
            <p:txBody>
              <a:bodyPr/>
              <a:lstStyle/>
              <a:p>
                <a:endParaRPr lang="en-AU"/>
              </a:p>
            </p:txBody>
          </p:sp>
          <p:sp>
            <p:nvSpPr>
              <p:cNvPr id="6021" name="Freeform 901"/>
              <p:cNvSpPr>
                <a:spLocks/>
              </p:cNvSpPr>
              <p:nvPr/>
            </p:nvSpPr>
            <p:spPr bwMode="auto">
              <a:xfrm>
                <a:off x="2593" y="905"/>
                <a:ext cx="2" cy="16"/>
              </a:xfrm>
              <a:custGeom>
                <a:avLst/>
                <a:gdLst>
                  <a:gd name="T0" fmla="*/ 4 w 4"/>
                  <a:gd name="T1" fmla="*/ 33 h 33"/>
                  <a:gd name="T2" fmla="*/ 4 w 4"/>
                  <a:gd name="T3" fmla="*/ 33 h 33"/>
                  <a:gd name="T4" fmla="*/ 4 w 4"/>
                  <a:gd name="T5" fmla="*/ 33 h 33"/>
                  <a:gd name="T6" fmla="*/ 4 w 4"/>
                  <a:gd name="T7" fmla="*/ 0 h 33"/>
                  <a:gd name="T8" fmla="*/ 0 w 4"/>
                  <a:gd name="T9" fmla="*/ 0 h 33"/>
                  <a:gd name="T10" fmla="*/ 4 w 4"/>
                  <a:gd name="T11" fmla="*/ 33 h 33"/>
                </a:gdLst>
                <a:ahLst/>
                <a:cxnLst>
                  <a:cxn ang="0">
                    <a:pos x="T0" y="T1"/>
                  </a:cxn>
                  <a:cxn ang="0">
                    <a:pos x="T2" y="T3"/>
                  </a:cxn>
                  <a:cxn ang="0">
                    <a:pos x="T4" y="T5"/>
                  </a:cxn>
                  <a:cxn ang="0">
                    <a:pos x="T6" y="T7"/>
                  </a:cxn>
                  <a:cxn ang="0">
                    <a:pos x="T8" y="T9"/>
                  </a:cxn>
                  <a:cxn ang="0">
                    <a:pos x="T10" y="T11"/>
                  </a:cxn>
                </a:cxnLst>
                <a:rect l="0" t="0" r="r" b="b"/>
                <a:pathLst>
                  <a:path w="4" h="33">
                    <a:moveTo>
                      <a:pt x="4" y="33"/>
                    </a:moveTo>
                    <a:lnTo>
                      <a:pt x="4" y="33"/>
                    </a:lnTo>
                    <a:lnTo>
                      <a:pt x="4" y="33"/>
                    </a:lnTo>
                    <a:lnTo>
                      <a:pt x="4" y="0"/>
                    </a:lnTo>
                    <a:lnTo>
                      <a:pt x="0" y="0"/>
                    </a:lnTo>
                    <a:lnTo>
                      <a:pt x="4" y="33"/>
                    </a:lnTo>
                    <a:close/>
                  </a:path>
                </a:pathLst>
              </a:custGeom>
              <a:solidFill>
                <a:srgbClr val="FFFFFF"/>
              </a:solidFill>
              <a:ln w="3175">
                <a:solidFill>
                  <a:srgbClr val="000000"/>
                </a:solidFill>
                <a:prstDash val="solid"/>
                <a:round/>
                <a:headEnd/>
                <a:tailEnd/>
              </a:ln>
            </p:spPr>
            <p:txBody>
              <a:bodyPr/>
              <a:lstStyle/>
              <a:p>
                <a:endParaRPr lang="en-AU"/>
              </a:p>
            </p:txBody>
          </p:sp>
          <p:sp>
            <p:nvSpPr>
              <p:cNvPr id="6022" name="Line 902"/>
              <p:cNvSpPr>
                <a:spLocks noChangeShapeType="1"/>
              </p:cNvSpPr>
              <p:nvPr/>
            </p:nvSpPr>
            <p:spPr bwMode="auto">
              <a:xfrm>
                <a:off x="2780" y="905"/>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6023" name="Freeform 903"/>
              <p:cNvSpPr>
                <a:spLocks/>
              </p:cNvSpPr>
              <p:nvPr/>
            </p:nvSpPr>
            <p:spPr bwMode="auto">
              <a:xfrm>
                <a:off x="2762" y="905"/>
                <a:ext cx="2" cy="1"/>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close/>
                  </a:path>
                </a:pathLst>
              </a:custGeom>
              <a:solidFill>
                <a:srgbClr val="FFFFFF"/>
              </a:solidFill>
              <a:ln w="3175">
                <a:solidFill>
                  <a:srgbClr val="FFFFFF"/>
                </a:solidFill>
                <a:prstDash val="solid"/>
                <a:round/>
                <a:headEnd/>
                <a:tailEnd/>
              </a:ln>
            </p:spPr>
            <p:txBody>
              <a:bodyPr/>
              <a:lstStyle/>
              <a:p>
                <a:endParaRPr lang="en-AU"/>
              </a:p>
            </p:txBody>
          </p:sp>
          <p:sp>
            <p:nvSpPr>
              <p:cNvPr id="6024" name="Freeform 904"/>
              <p:cNvSpPr>
                <a:spLocks/>
              </p:cNvSpPr>
              <p:nvPr/>
            </p:nvSpPr>
            <p:spPr bwMode="auto">
              <a:xfrm>
                <a:off x="2587" y="905"/>
                <a:ext cx="6" cy="26"/>
              </a:xfrm>
              <a:custGeom>
                <a:avLst/>
                <a:gdLst>
                  <a:gd name="T0" fmla="*/ 0 w 11"/>
                  <a:gd name="T1" fmla="*/ 4 h 52"/>
                  <a:gd name="T2" fmla="*/ 0 w 11"/>
                  <a:gd name="T3" fmla="*/ 52 h 52"/>
                  <a:gd name="T4" fmla="*/ 7 w 11"/>
                  <a:gd name="T5" fmla="*/ 48 h 52"/>
                  <a:gd name="T6" fmla="*/ 11 w 11"/>
                  <a:gd name="T7" fmla="*/ 37 h 52"/>
                  <a:gd name="T8" fmla="*/ 11 w 11"/>
                  <a:gd name="T9" fmla="*/ 0 h 52"/>
                  <a:gd name="T10" fmla="*/ 0 w 11"/>
                  <a:gd name="T11" fmla="*/ 4 h 52"/>
                </a:gdLst>
                <a:ahLst/>
                <a:cxnLst>
                  <a:cxn ang="0">
                    <a:pos x="T0" y="T1"/>
                  </a:cxn>
                  <a:cxn ang="0">
                    <a:pos x="T2" y="T3"/>
                  </a:cxn>
                  <a:cxn ang="0">
                    <a:pos x="T4" y="T5"/>
                  </a:cxn>
                  <a:cxn ang="0">
                    <a:pos x="T6" y="T7"/>
                  </a:cxn>
                  <a:cxn ang="0">
                    <a:pos x="T8" y="T9"/>
                  </a:cxn>
                  <a:cxn ang="0">
                    <a:pos x="T10" y="T11"/>
                  </a:cxn>
                </a:cxnLst>
                <a:rect l="0" t="0" r="r" b="b"/>
                <a:pathLst>
                  <a:path w="11" h="52">
                    <a:moveTo>
                      <a:pt x="0" y="4"/>
                    </a:moveTo>
                    <a:lnTo>
                      <a:pt x="0" y="52"/>
                    </a:lnTo>
                    <a:lnTo>
                      <a:pt x="7" y="48"/>
                    </a:lnTo>
                    <a:lnTo>
                      <a:pt x="11" y="37"/>
                    </a:lnTo>
                    <a:lnTo>
                      <a:pt x="11" y="0"/>
                    </a:lnTo>
                    <a:lnTo>
                      <a:pt x="0" y="4"/>
                    </a:lnTo>
                    <a:close/>
                  </a:path>
                </a:pathLst>
              </a:custGeom>
              <a:solidFill>
                <a:srgbClr val="595959"/>
              </a:solidFill>
              <a:ln w="3175">
                <a:solidFill>
                  <a:srgbClr val="000000"/>
                </a:solidFill>
                <a:prstDash val="solid"/>
                <a:round/>
                <a:headEnd/>
                <a:tailEnd/>
              </a:ln>
            </p:spPr>
            <p:txBody>
              <a:bodyPr/>
              <a:lstStyle/>
              <a:p>
                <a:endParaRPr lang="en-AU"/>
              </a:p>
            </p:txBody>
          </p:sp>
          <p:sp>
            <p:nvSpPr>
              <p:cNvPr id="6025" name="Freeform 905"/>
              <p:cNvSpPr>
                <a:spLocks/>
              </p:cNvSpPr>
              <p:nvPr/>
            </p:nvSpPr>
            <p:spPr bwMode="auto">
              <a:xfrm>
                <a:off x="2624" y="905"/>
                <a:ext cx="2" cy="12"/>
              </a:xfrm>
              <a:custGeom>
                <a:avLst/>
                <a:gdLst>
                  <a:gd name="T0" fmla="*/ 0 w 4"/>
                  <a:gd name="T1" fmla="*/ 4 h 25"/>
                  <a:gd name="T2" fmla="*/ 0 w 4"/>
                  <a:gd name="T3" fmla="*/ 12 h 25"/>
                  <a:gd name="T4" fmla="*/ 0 w 4"/>
                  <a:gd name="T5" fmla="*/ 25 h 25"/>
                  <a:gd name="T6" fmla="*/ 4 w 4"/>
                  <a:gd name="T7" fmla="*/ 25 h 25"/>
                  <a:gd name="T8" fmla="*/ 4 w 4"/>
                  <a:gd name="T9" fmla="*/ 24 h 25"/>
                  <a:gd name="T10" fmla="*/ 4 w 4"/>
                  <a:gd name="T11" fmla="*/ 0 h 25"/>
                  <a:gd name="T12" fmla="*/ 0 w 4"/>
                  <a:gd name="T13" fmla="*/ 0 h 25"/>
                  <a:gd name="T14" fmla="*/ 0 w 4"/>
                  <a:gd name="T15" fmla="*/ 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5">
                    <a:moveTo>
                      <a:pt x="0" y="4"/>
                    </a:moveTo>
                    <a:lnTo>
                      <a:pt x="0" y="12"/>
                    </a:lnTo>
                    <a:lnTo>
                      <a:pt x="0" y="25"/>
                    </a:lnTo>
                    <a:lnTo>
                      <a:pt x="4" y="25"/>
                    </a:lnTo>
                    <a:lnTo>
                      <a:pt x="4" y="24"/>
                    </a:lnTo>
                    <a:lnTo>
                      <a:pt x="4" y="0"/>
                    </a:lnTo>
                    <a:lnTo>
                      <a:pt x="0" y="0"/>
                    </a:lnTo>
                    <a:lnTo>
                      <a:pt x="0" y="4"/>
                    </a:lnTo>
                    <a:close/>
                  </a:path>
                </a:pathLst>
              </a:custGeom>
              <a:solidFill>
                <a:srgbClr val="FFFF00"/>
              </a:solidFill>
              <a:ln w="3175">
                <a:solidFill>
                  <a:srgbClr val="000000"/>
                </a:solidFill>
                <a:prstDash val="solid"/>
                <a:round/>
                <a:headEnd/>
                <a:tailEnd/>
              </a:ln>
            </p:spPr>
            <p:txBody>
              <a:bodyPr/>
              <a:lstStyle/>
              <a:p>
                <a:endParaRPr lang="en-AU"/>
              </a:p>
            </p:txBody>
          </p:sp>
          <p:sp>
            <p:nvSpPr>
              <p:cNvPr id="6026" name="Freeform 906"/>
              <p:cNvSpPr>
                <a:spLocks/>
              </p:cNvSpPr>
              <p:nvPr/>
            </p:nvSpPr>
            <p:spPr bwMode="auto">
              <a:xfrm>
                <a:off x="2779" y="907"/>
                <a:ext cx="1" cy="1"/>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solidFill>
                <a:srgbClr val="FFFFFF"/>
              </a:solidFill>
              <a:ln w="3175">
                <a:solidFill>
                  <a:srgbClr val="FFFFFF"/>
                </a:solidFill>
                <a:prstDash val="solid"/>
                <a:round/>
                <a:headEnd/>
                <a:tailEnd/>
              </a:ln>
            </p:spPr>
            <p:txBody>
              <a:bodyPr/>
              <a:lstStyle/>
              <a:p>
                <a:endParaRPr lang="en-AU"/>
              </a:p>
            </p:txBody>
          </p:sp>
          <p:sp>
            <p:nvSpPr>
              <p:cNvPr id="6027" name="Freeform 907"/>
              <p:cNvSpPr>
                <a:spLocks/>
              </p:cNvSpPr>
              <p:nvPr/>
            </p:nvSpPr>
            <p:spPr bwMode="auto">
              <a:xfrm>
                <a:off x="2532" y="909"/>
                <a:ext cx="53" cy="53"/>
              </a:xfrm>
              <a:custGeom>
                <a:avLst/>
                <a:gdLst>
                  <a:gd name="T0" fmla="*/ 0 w 107"/>
                  <a:gd name="T1" fmla="*/ 60 h 108"/>
                  <a:gd name="T2" fmla="*/ 4 w 107"/>
                  <a:gd name="T3" fmla="*/ 108 h 108"/>
                  <a:gd name="T4" fmla="*/ 38 w 107"/>
                  <a:gd name="T5" fmla="*/ 88 h 108"/>
                  <a:gd name="T6" fmla="*/ 38 w 107"/>
                  <a:gd name="T7" fmla="*/ 81 h 108"/>
                  <a:gd name="T8" fmla="*/ 42 w 107"/>
                  <a:gd name="T9" fmla="*/ 73 h 108"/>
                  <a:gd name="T10" fmla="*/ 44 w 107"/>
                  <a:gd name="T11" fmla="*/ 73 h 108"/>
                  <a:gd name="T12" fmla="*/ 44 w 107"/>
                  <a:gd name="T13" fmla="*/ 73 h 108"/>
                  <a:gd name="T14" fmla="*/ 44 w 107"/>
                  <a:gd name="T15" fmla="*/ 77 h 108"/>
                  <a:gd name="T16" fmla="*/ 44 w 107"/>
                  <a:gd name="T17" fmla="*/ 85 h 108"/>
                  <a:gd name="T18" fmla="*/ 70 w 107"/>
                  <a:gd name="T19" fmla="*/ 69 h 108"/>
                  <a:gd name="T20" fmla="*/ 70 w 107"/>
                  <a:gd name="T21" fmla="*/ 65 h 108"/>
                  <a:gd name="T22" fmla="*/ 70 w 107"/>
                  <a:gd name="T23" fmla="*/ 60 h 108"/>
                  <a:gd name="T24" fmla="*/ 78 w 107"/>
                  <a:gd name="T25" fmla="*/ 52 h 108"/>
                  <a:gd name="T26" fmla="*/ 78 w 107"/>
                  <a:gd name="T27" fmla="*/ 52 h 108"/>
                  <a:gd name="T28" fmla="*/ 82 w 107"/>
                  <a:gd name="T29" fmla="*/ 56 h 108"/>
                  <a:gd name="T30" fmla="*/ 82 w 107"/>
                  <a:gd name="T31" fmla="*/ 64 h 108"/>
                  <a:gd name="T32" fmla="*/ 107 w 107"/>
                  <a:gd name="T33" fmla="*/ 44 h 108"/>
                  <a:gd name="T34" fmla="*/ 107 w 107"/>
                  <a:gd name="T35" fmla="*/ 0 h 108"/>
                  <a:gd name="T36" fmla="*/ 4 w 107"/>
                  <a:gd name="T37" fmla="*/ 60 h 108"/>
                  <a:gd name="T38" fmla="*/ 0 w 107"/>
                  <a:gd name="T39"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108">
                    <a:moveTo>
                      <a:pt x="0" y="60"/>
                    </a:moveTo>
                    <a:lnTo>
                      <a:pt x="4" y="108"/>
                    </a:lnTo>
                    <a:lnTo>
                      <a:pt x="38" y="88"/>
                    </a:lnTo>
                    <a:lnTo>
                      <a:pt x="38" y="81"/>
                    </a:lnTo>
                    <a:lnTo>
                      <a:pt x="42" y="73"/>
                    </a:lnTo>
                    <a:lnTo>
                      <a:pt x="44" y="73"/>
                    </a:lnTo>
                    <a:lnTo>
                      <a:pt x="44" y="73"/>
                    </a:lnTo>
                    <a:lnTo>
                      <a:pt x="44" y="77"/>
                    </a:lnTo>
                    <a:lnTo>
                      <a:pt x="44" y="85"/>
                    </a:lnTo>
                    <a:lnTo>
                      <a:pt x="70" y="69"/>
                    </a:lnTo>
                    <a:lnTo>
                      <a:pt x="70" y="65"/>
                    </a:lnTo>
                    <a:lnTo>
                      <a:pt x="70" y="60"/>
                    </a:lnTo>
                    <a:lnTo>
                      <a:pt x="78" y="52"/>
                    </a:lnTo>
                    <a:lnTo>
                      <a:pt x="78" y="52"/>
                    </a:lnTo>
                    <a:lnTo>
                      <a:pt x="82" y="56"/>
                    </a:lnTo>
                    <a:lnTo>
                      <a:pt x="82" y="64"/>
                    </a:lnTo>
                    <a:lnTo>
                      <a:pt x="107" y="44"/>
                    </a:lnTo>
                    <a:lnTo>
                      <a:pt x="107" y="0"/>
                    </a:lnTo>
                    <a:lnTo>
                      <a:pt x="4" y="60"/>
                    </a:lnTo>
                    <a:lnTo>
                      <a:pt x="0" y="60"/>
                    </a:lnTo>
                    <a:close/>
                  </a:path>
                </a:pathLst>
              </a:custGeom>
              <a:solidFill>
                <a:srgbClr val="FFFFFF"/>
              </a:solidFill>
              <a:ln w="3175">
                <a:solidFill>
                  <a:srgbClr val="000000"/>
                </a:solidFill>
                <a:prstDash val="solid"/>
                <a:round/>
                <a:headEnd/>
                <a:tailEnd/>
              </a:ln>
            </p:spPr>
            <p:txBody>
              <a:bodyPr/>
              <a:lstStyle/>
              <a:p>
                <a:endParaRPr lang="en-AU"/>
              </a:p>
            </p:txBody>
          </p:sp>
          <p:sp>
            <p:nvSpPr>
              <p:cNvPr id="6028" name="Freeform 908"/>
              <p:cNvSpPr>
                <a:spLocks/>
              </p:cNvSpPr>
              <p:nvPr/>
            </p:nvSpPr>
            <p:spPr bwMode="auto">
              <a:xfrm>
                <a:off x="2762" y="909"/>
                <a:ext cx="20" cy="1"/>
              </a:xfrm>
              <a:custGeom>
                <a:avLst/>
                <a:gdLst>
                  <a:gd name="T0" fmla="*/ 24 w 40"/>
                  <a:gd name="T1" fmla="*/ 4 h 4"/>
                  <a:gd name="T2" fmla="*/ 40 w 40"/>
                  <a:gd name="T3" fmla="*/ 0 h 4"/>
                  <a:gd name="T4" fmla="*/ 40 w 40"/>
                  <a:gd name="T5" fmla="*/ 0 h 4"/>
                  <a:gd name="T6" fmla="*/ 0 w 40"/>
                  <a:gd name="T7" fmla="*/ 4 h 4"/>
                  <a:gd name="T8" fmla="*/ 24 w 40"/>
                  <a:gd name="T9" fmla="*/ 4 h 4"/>
                </a:gdLst>
                <a:ahLst/>
                <a:cxnLst>
                  <a:cxn ang="0">
                    <a:pos x="T0" y="T1"/>
                  </a:cxn>
                  <a:cxn ang="0">
                    <a:pos x="T2" y="T3"/>
                  </a:cxn>
                  <a:cxn ang="0">
                    <a:pos x="T4" y="T5"/>
                  </a:cxn>
                  <a:cxn ang="0">
                    <a:pos x="T6" y="T7"/>
                  </a:cxn>
                  <a:cxn ang="0">
                    <a:pos x="T8" y="T9"/>
                  </a:cxn>
                </a:cxnLst>
                <a:rect l="0" t="0" r="r" b="b"/>
                <a:pathLst>
                  <a:path w="40" h="4">
                    <a:moveTo>
                      <a:pt x="24" y="4"/>
                    </a:moveTo>
                    <a:lnTo>
                      <a:pt x="40" y="0"/>
                    </a:lnTo>
                    <a:lnTo>
                      <a:pt x="40" y="0"/>
                    </a:lnTo>
                    <a:lnTo>
                      <a:pt x="0" y="4"/>
                    </a:lnTo>
                    <a:lnTo>
                      <a:pt x="24" y="4"/>
                    </a:lnTo>
                    <a:close/>
                  </a:path>
                </a:pathLst>
              </a:custGeom>
              <a:solidFill>
                <a:srgbClr val="FFFFFF"/>
              </a:solidFill>
              <a:ln w="3175">
                <a:solidFill>
                  <a:srgbClr val="000000"/>
                </a:solidFill>
                <a:prstDash val="solid"/>
                <a:round/>
                <a:headEnd/>
                <a:tailEnd/>
              </a:ln>
            </p:spPr>
            <p:txBody>
              <a:bodyPr/>
              <a:lstStyle/>
              <a:p>
                <a:endParaRPr lang="en-AU"/>
              </a:p>
            </p:txBody>
          </p:sp>
          <p:sp>
            <p:nvSpPr>
              <p:cNvPr id="6029" name="Freeform 909"/>
              <p:cNvSpPr>
                <a:spLocks/>
              </p:cNvSpPr>
              <p:nvPr/>
            </p:nvSpPr>
            <p:spPr bwMode="auto">
              <a:xfrm>
                <a:off x="2613" y="910"/>
                <a:ext cx="10" cy="7"/>
              </a:xfrm>
              <a:custGeom>
                <a:avLst/>
                <a:gdLst>
                  <a:gd name="T0" fmla="*/ 19 w 19"/>
                  <a:gd name="T1" fmla="*/ 4 h 13"/>
                  <a:gd name="T2" fmla="*/ 19 w 19"/>
                  <a:gd name="T3" fmla="*/ 0 h 13"/>
                  <a:gd name="T4" fmla="*/ 0 w 19"/>
                  <a:gd name="T5" fmla="*/ 13 h 13"/>
                  <a:gd name="T6" fmla="*/ 19 w 19"/>
                  <a:gd name="T7" fmla="*/ 4 h 13"/>
                </a:gdLst>
                <a:ahLst/>
                <a:cxnLst>
                  <a:cxn ang="0">
                    <a:pos x="T0" y="T1"/>
                  </a:cxn>
                  <a:cxn ang="0">
                    <a:pos x="T2" y="T3"/>
                  </a:cxn>
                  <a:cxn ang="0">
                    <a:pos x="T4" y="T5"/>
                  </a:cxn>
                  <a:cxn ang="0">
                    <a:pos x="T6" y="T7"/>
                  </a:cxn>
                </a:cxnLst>
                <a:rect l="0" t="0" r="r" b="b"/>
                <a:pathLst>
                  <a:path w="19" h="13">
                    <a:moveTo>
                      <a:pt x="19" y="4"/>
                    </a:moveTo>
                    <a:lnTo>
                      <a:pt x="19" y="0"/>
                    </a:lnTo>
                    <a:lnTo>
                      <a:pt x="0" y="13"/>
                    </a:lnTo>
                    <a:lnTo>
                      <a:pt x="19" y="4"/>
                    </a:lnTo>
                    <a:close/>
                  </a:path>
                </a:pathLst>
              </a:custGeom>
              <a:solidFill>
                <a:srgbClr val="114FFB"/>
              </a:solidFill>
              <a:ln w="3175">
                <a:solidFill>
                  <a:srgbClr val="000000"/>
                </a:solidFill>
                <a:prstDash val="solid"/>
                <a:round/>
                <a:headEnd/>
                <a:tailEnd/>
              </a:ln>
            </p:spPr>
            <p:txBody>
              <a:bodyPr/>
              <a:lstStyle/>
              <a:p>
                <a:endParaRPr lang="en-AU"/>
              </a:p>
            </p:txBody>
          </p:sp>
          <p:sp>
            <p:nvSpPr>
              <p:cNvPr id="6030" name="Freeform 910"/>
              <p:cNvSpPr>
                <a:spLocks/>
              </p:cNvSpPr>
              <p:nvPr/>
            </p:nvSpPr>
            <p:spPr bwMode="auto">
              <a:xfrm>
                <a:off x="2609" y="914"/>
                <a:ext cx="2" cy="13"/>
              </a:xfrm>
              <a:custGeom>
                <a:avLst/>
                <a:gdLst>
                  <a:gd name="T0" fmla="*/ 0 w 3"/>
                  <a:gd name="T1" fmla="*/ 0 h 25"/>
                  <a:gd name="T2" fmla="*/ 0 w 3"/>
                  <a:gd name="T3" fmla="*/ 9 h 25"/>
                  <a:gd name="T4" fmla="*/ 3 w 3"/>
                  <a:gd name="T5" fmla="*/ 9 h 25"/>
                  <a:gd name="T6" fmla="*/ 0 w 3"/>
                  <a:gd name="T7" fmla="*/ 13 h 25"/>
                  <a:gd name="T8" fmla="*/ 0 w 3"/>
                  <a:gd name="T9" fmla="*/ 25 h 25"/>
                  <a:gd name="T10" fmla="*/ 3 w 3"/>
                  <a:gd name="T11" fmla="*/ 21 h 25"/>
                  <a:gd name="T12" fmla="*/ 3 w 3"/>
                  <a:gd name="T13" fmla="*/ 21 h 25"/>
                  <a:gd name="T14" fmla="*/ 3 w 3"/>
                  <a:gd name="T15" fmla="*/ 0 h 25"/>
                  <a:gd name="T16" fmla="*/ 3 w 3"/>
                  <a:gd name="T17" fmla="*/ 0 h 25"/>
                  <a:gd name="T18" fmla="*/ 0 w 3"/>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5">
                    <a:moveTo>
                      <a:pt x="0" y="0"/>
                    </a:moveTo>
                    <a:lnTo>
                      <a:pt x="0" y="9"/>
                    </a:lnTo>
                    <a:lnTo>
                      <a:pt x="3" y="9"/>
                    </a:lnTo>
                    <a:lnTo>
                      <a:pt x="0" y="13"/>
                    </a:lnTo>
                    <a:lnTo>
                      <a:pt x="0" y="25"/>
                    </a:lnTo>
                    <a:lnTo>
                      <a:pt x="3" y="21"/>
                    </a:lnTo>
                    <a:lnTo>
                      <a:pt x="3" y="21"/>
                    </a:lnTo>
                    <a:lnTo>
                      <a:pt x="3" y="0"/>
                    </a:lnTo>
                    <a:lnTo>
                      <a:pt x="3" y="0"/>
                    </a:lnTo>
                    <a:lnTo>
                      <a:pt x="0" y="0"/>
                    </a:lnTo>
                    <a:close/>
                  </a:path>
                </a:pathLst>
              </a:custGeom>
              <a:solidFill>
                <a:srgbClr val="FFFF00"/>
              </a:solidFill>
              <a:ln w="3175">
                <a:solidFill>
                  <a:srgbClr val="000000"/>
                </a:solidFill>
                <a:prstDash val="solid"/>
                <a:round/>
                <a:headEnd/>
                <a:tailEnd/>
              </a:ln>
            </p:spPr>
            <p:txBody>
              <a:bodyPr/>
              <a:lstStyle/>
              <a:p>
                <a:endParaRPr lang="en-AU"/>
              </a:p>
            </p:txBody>
          </p:sp>
          <p:sp>
            <p:nvSpPr>
              <p:cNvPr id="6031" name="Freeform 911"/>
              <p:cNvSpPr>
                <a:spLocks/>
              </p:cNvSpPr>
              <p:nvPr/>
            </p:nvSpPr>
            <p:spPr bwMode="auto">
              <a:xfrm>
                <a:off x="2599" y="919"/>
                <a:ext cx="8" cy="8"/>
              </a:xfrm>
              <a:custGeom>
                <a:avLst/>
                <a:gdLst>
                  <a:gd name="T0" fmla="*/ 0 w 17"/>
                  <a:gd name="T1" fmla="*/ 16 h 16"/>
                  <a:gd name="T2" fmla="*/ 0 w 17"/>
                  <a:gd name="T3" fmla="*/ 16 h 16"/>
                  <a:gd name="T4" fmla="*/ 17 w 17"/>
                  <a:gd name="T5" fmla="*/ 4 h 16"/>
                  <a:gd name="T6" fmla="*/ 17 w 17"/>
                  <a:gd name="T7" fmla="*/ 0 h 16"/>
                  <a:gd name="T8" fmla="*/ 0 w 17"/>
                  <a:gd name="T9" fmla="*/ 12 h 16"/>
                  <a:gd name="T10" fmla="*/ 0 w 17"/>
                  <a:gd name="T11" fmla="*/ 16 h 16"/>
                </a:gdLst>
                <a:ahLst/>
                <a:cxnLst>
                  <a:cxn ang="0">
                    <a:pos x="T0" y="T1"/>
                  </a:cxn>
                  <a:cxn ang="0">
                    <a:pos x="T2" y="T3"/>
                  </a:cxn>
                  <a:cxn ang="0">
                    <a:pos x="T4" y="T5"/>
                  </a:cxn>
                  <a:cxn ang="0">
                    <a:pos x="T6" y="T7"/>
                  </a:cxn>
                  <a:cxn ang="0">
                    <a:pos x="T8" y="T9"/>
                  </a:cxn>
                  <a:cxn ang="0">
                    <a:pos x="T10" y="T11"/>
                  </a:cxn>
                </a:cxnLst>
                <a:rect l="0" t="0" r="r" b="b"/>
                <a:pathLst>
                  <a:path w="17" h="16">
                    <a:moveTo>
                      <a:pt x="0" y="16"/>
                    </a:moveTo>
                    <a:lnTo>
                      <a:pt x="0" y="16"/>
                    </a:lnTo>
                    <a:lnTo>
                      <a:pt x="17" y="4"/>
                    </a:lnTo>
                    <a:lnTo>
                      <a:pt x="17" y="0"/>
                    </a:lnTo>
                    <a:lnTo>
                      <a:pt x="0" y="12"/>
                    </a:lnTo>
                    <a:lnTo>
                      <a:pt x="0" y="16"/>
                    </a:lnTo>
                    <a:close/>
                  </a:path>
                </a:pathLst>
              </a:custGeom>
              <a:solidFill>
                <a:srgbClr val="114FFB"/>
              </a:solidFill>
              <a:ln w="3175">
                <a:solidFill>
                  <a:srgbClr val="000000"/>
                </a:solidFill>
                <a:prstDash val="solid"/>
                <a:round/>
                <a:headEnd/>
                <a:tailEnd/>
              </a:ln>
            </p:spPr>
            <p:txBody>
              <a:bodyPr/>
              <a:lstStyle/>
              <a:p>
                <a:endParaRPr lang="en-AU"/>
              </a:p>
            </p:txBody>
          </p:sp>
          <p:sp>
            <p:nvSpPr>
              <p:cNvPr id="6032" name="Freeform 912"/>
              <p:cNvSpPr>
                <a:spLocks/>
              </p:cNvSpPr>
              <p:nvPr/>
            </p:nvSpPr>
            <p:spPr bwMode="auto">
              <a:xfrm>
                <a:off x="2595" y="923"/>
                <a:ext cx="2" cy="11"/>
              </a:xfrm>
              <a:custGeom>
                <a:avLst/>
                <a:gdLst>
                  <a:gd name="T0" fmla="*/ 0 w 4"/>
                  <a:gd name="T1" fmla="*/ 23 h 23"/>
                  <a:gd name="T2" fmla="*/ 4 w 4"/>
                  <a:gd name="T3" fmla="*/ 23 h 23"/>
                  <a:gd name="T4" fmla="*/ 4 w 4"/>
                  <a:gd name="T5" fmla="*/ 23 h 23"/>
                  <a:gd name="T6" fmla="*/ 4 w 4"/>
                  <a:gd name="T7" fmla="*/ 0 h 23"/>
                  <a:gd name="T8" fmla="*/ 0 w 4"/>
                  <a:gd name="T9" fmla="*/ 0 h 23"/>
                  <a:gd name="T10" fmla="*/ 0 w 4"/>
                  <a:gd name="T11" fmla="*/ 23 h 23"/>
                </a:gdLst>
                <a:ahLst/>
                <a:cxnLst>
                  <a:cxn ang="0">
                    <a:pos x="T0" y="T1"/>
                  </a:cxn>
                  <a:cxn ang="0">
                    <a:pos x="T2" y="T3"/>
                  </a:cxn>
                  <a:cxn ang="0">
                    <a:pos x="T4" y="T5"/>
                  </a:cxn>
                  <a:cxn ang="0">
                    <a:pos x="T6" y="T7"/>
                  </a:cxn>
                  <a:cxn ang="0">
                    <a:pos x="T8" y="T9"/>
                  </a:cxn>
                  <a:cxn ang="0">
                    <a:pos x="T10" y="T11"/>
                  </a:cxn>
                </a:cxnLst>
                <a:rect l="0" t="0" r="r" b="b"/>
                <a:pathLst>
                  <a:path w="4" h="23">
                    <a:moveTo>
                      <a:pt x="0" y="23"/>
                    </a:moveTo>
                    <a:lnTo>
                      <a:pt x="4" y="23"/>
                    </a:lnTo>
                    <a:lnTo>
                      <a:pt x="4" y="23"/>
                    </a:lnTo>
                    <a:lnTo>
                      <a:pt x="4" y="0"/>
                    </a:lnTo>
                    <a:lnTo>
                      <a:pt x="0" y="0"/>
                    </a:lnTo>
                    <a:lnTo>
                      <a:pt x="0" y="23"/>
                    </a:lnTo>
                    <a:close/>
                  </a:path>
                </a:pathLst>
              </a:custGeom>
              <a:solidFill>
                <a:srgbClr val="FFFF00"/>
              </a:solidFill>
              <a:ln w="3175">
                <a:solidFill>
                  <a:srgbClr val="000000"/>
                </a:solidFill>
                <a:prstDash val="solid"/>
                <a:round/>
                <a:headEnd/>
                <a:tailEnd/>
              </a:ln>
            </p:spPr>
            <p:txBody>
              <a:bodyPr/>
              <a:lstStyle/>
              <a:p>
                <a:endParaRPr lang="en-AU"/>
              </a:p>
            </p:txBody>
          </p:sp>
          <p:sp>
            <p:nvSpPr>
              <p:cNvPr id="6033" name="Freeform 913"/>
              <p:cNvSpPr>
                <a:spLocks/>
              </p:cNvSpPr>
              <p:nvPr/>
            </p:nvSpPr>
            <p:spPr bwMode="auto">
              <a:xfrm>
                <a:off x="2573" y="929"/>
                <a:ext cx="22" cy="14"/>
              </a:xfrm>
              <a:custGeom>
                <a:avLst/>
                <a:gdLst>
                  <a:gd name="T0" fmla="*/ 0 w 44"/>
                  <a:gd name="T1" fmla="*/ 25 h 29"/>
                  <a:gd name="T2" fmla="*/ 0 w 44"/>
                  <a:gd name="T3" fmla="*/ 29 h 29"/>
                  <a:gd name="T4" fmla="*/ 40 w 44"/>
                  <a:gd name="T5" fmla="*/ 4 h 29"/>
                  <a:gd name="T6" fmla="*/ 40 w 44"/>
                  <a:gd name="T7" fmla="*/ 4 h 29"/>
                  <a:gd name="T8" fmla="*/ 44 w 44"/>
                  <a:gd name="T9" fmla="*/ 0 h 29"/>
                  <a:gd name="T10" fmla="*/ 32 w 44"/>
                  <a:gd name="T11" fmla="*/ 4 h 29"/>
                  <a:gd name="T12" fmla="*/ 0 w 44"/>
                  <a:gd name="T13" fmla="*/ 25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0" y="25"/>
                    </a:moveTo>
                    <a:lnTo>
                      <a:pt x="0" y="29"/>
                    </a:lnTo>
                    <a:lnTo>
                      <a:pt x="40" y="4"/>
                    </a:lnTo>
                    <a:lnTo>
                      <a:pt x="40" y="4"/>
                    </a:lnTo>
                    <a:lnTo>
                      <a:pt x="44" y="0"/>
                    </a:lnTo>
                    <a:lnTo>
                      <a:pt x="32" y="4"/>
                    </a:lnTo>
                    <a:lnTo>
                      <a:pt x="0" y="25"/>
                    </a:lnTo>
                    <a:close/>
                  </a:path>
                </a:pathLst>
              </a:custGeom>
              <a:solidFill>
                <a:srgbClr val="114FFB"/>
              </a:solidFill>
              <a:ln w="3175">
                <a:solidFill>
                  <a:srgbClr val="000000"/>
                </a:solidFill>
                <a:prstDash val="solid"/>
                <a:round/>
                <a:headEnd/>
                <a:tailEnd/>
              </a:ln>
            </p:spPr>
            <p:txBody>
              <a:bodyPr/>
              <a:lstStyle/>
              <a:p>
                <a:endParaRPr lang="en-AU"/>
              </a:p>
            </p:txBody>
          </p:sp>
          <p:sp>
            <p:nvSpPr>
              <p:cNvPr id="6034" name="Freeform 914"/>
              <p:cNvSpPr>
                <a:spLocks/>
              </p:cNvSpPr>
              <p:nvPr/>
            </p:nvSpPr>
            <p:spPr bwMode="auto">
              <a:xfrm>
                <a:off x="2258" y="933"/>
                <a:ext cx="8" cy="36"/>
              </a:xfrm>
              <a:custGeom>
                <a:avLst/>
                <a:gdLst>
                  <a:gd name="T0" fmla="*/ 0 w 15"/>
                  <a:gd name="T1" fmla="*/ 73 h 73"/>
                  <a:gd name="T2" fmla="*/ 15 w 15"/>
                  <a:gd name="T3" fmla="*/ 65 h 73"/>
                  <a:gd name="T4" fmla="*/ 15 w 15"/>
                  <a:gd name="T5" fmla="*/ 4 h 73"/>
                  <a:gd name="T6" fmla="*/ 15 w 15"/>
                  <a:gd name="T7" fmla="*/ 4 h 73"/>
                  <a:gd name="T8" fmla="*/ 15 w 15"/>
                  <a:gd name="T9" fmla="*/ 4 h 73"/>
                  <a:gd name="T10" fmla="*/ 0 w 15"/>
                  <a:gd name="T11" fmla="*/ 0 h 73"/>
                  <a:gd name="T12" fmla="*/ 0 w 15"/>
                  <a:gd name="T13" fmla="*/ 0 h 73"/>
                  <a:gd name="T14" fmla="*/ 0 w 15"/>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73">
                    <a:moveTo>
                      <a:pt x="0" y="73"/>
                    </a:moveTo>
                    <a:lnTo>
                      <a:pt x="15" y="65"/>
                    </a:lnTo>
                    <a:lnTo>
                      <a:pt x="15" y="4"/>
                    </a:lnTo>
                    <a:lnTo>
                      <a:pt x="15" y="4"/>
                    </a:lnTo>
                    <a:lnTo>
                      <a:pt x="15" y="4"/>
                    </a:lnTo>
                    <a:lnTo>
                      <a:pt x="0" y="0"/>
                    </a:lnTo>
                    <a:lnTo>
                      <a:pt x="0" y="0"/>
                    </a:lnTo>
                    <a:lnTo>
                      <a:pt x="0" y="73"/>
                    </a:lnTo>
                    <a:close/>
                  </a:path>
                </a:pathLst>
              </a:custGeom>
              <a:solidFill>
                <a:srgbClr val="ABABAB"/>
              </a:solidFill>
              <a:ln w="3175">
                <a:solidFill>
                  <a:srgbClr val="000000"/>
                </a:solidFill>
                <a:prstDash val="solid"/>
                <a:round/>
                <a:headEnd/>
                <a:tailEnd/>
              </a:ln>
            </p:spPr>
            <p:txBody>
              <a:bodyPr/>
              <a:lstStyle/>
              <a:p>
                <a:endParaRPr lang="en-AU"/>
              </a:p>
            </p:txBody>
          </p:sp>
          <p:sp>
            <p:nvSpPr>
              <p:cNvPr id="6035" name="Freeform 915"/>
              <p:cNvSpPr>
                <a:spLocks/>
              </p:cNvSpPr>
              <p:nvPr/>
            </p:nvSpPr>
            <p:spPr bwMode="auto">
              <a:xfrm>
                <a:off x="2260" y="934"/>
                <a:ext cx="61" cy="52"/>
              </a:xfrm>
              <a:custGeom>
                <a:avLst/>
                <a:gdLst>
                  <a:gd name="T0" fmla="*/ 15 w 120"/>
                  <a:gd name="T1" fmla="*/ 61 h 104"/>
                  <a:gd name="T2" fmla="*/ 15 w 120"/>
                  <a:gd name="T3" fmla="*/ 65 h 104"/>
                  <a:gd name="T4" fmla="*/ 0 w 120"/>
                  <a:gd name="T5" fmla="*/ 69 h 104"/>
                  <a:gd name="T6" fmla="*/ 116 w 120"/>
                  <a:gd name="T7" fmla="*/ 104 h 104"/>
                  <a:gd name="T8" fmla="*/ 120 w 120"/>
                  <a:gd name="T9" fmla="*/ 25 h 104"/>
                  <a:gd name="T10" fmla="*/ 17 w 120"/>
                  <a:gd name="T11" fmla="*/ 0 h 104"/>
                  <a:gd name="T12" fmla="*/ 15 w 120"/>
                  <a:gd name="T13" fmla="*/ 0 h 104"/>
                  <a:gd name="T14" fmla="*/ 15 w 120"/>
                  <a:gd name="T15" fmla="*/ 61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04">
                    <a:moveTo>
                      <a:pt x="15" y="61"/>
                    </a:moveTo>
                    <a:lnTo>
                      <a:pt x="15" y="65"/>
                    </a:lnTo>
                    <a:lnTo>
                      <a:pt x="0" y="69"/>
                    </a:lnTo>
                    <a:lnTo>
                      <a:pt x="116" y="104"/>
                    </a:lnTo>
                    <a:lnTo>
                      <a:pt x="120" y="25"/>
                    </a:lnTo>
                    <a:lnTo>
                      <a:pt x="17" y="0"/>
                    </a:lnTo>
                    <a:lnTo>
                      <a:pt x="15" y="0"/>
                    </a:lnTo>
                    <a:lnTo>
                      <a:pt x="15" y="61"/>
                    </a:lnTo>
                    <a:close/>
                  </a:path>
                </a:pathLst>
              </a:custGeom>
              <a:solidFill>
                <a:srgbClr val="595959"/>
              </a:solidFill>
              <a:ln w="3175">
                <a:solidFill>
                  <a:srgbClr val="000000"/>
                </a:solidFill>
                <a:prstDash val="solid"/>
                <a:round/>
                <a:headEnd/>
                <a:tailEnd/>
              </a:ln>
            </p:spPr>
            <p:txBody>
              <a:bodyPr/>
              <a:lstStyle/>
              <a:p>
                <a:endParaRPr lang="en-AU"/>
              </a:p>
            </p:txBody>
          </p:sp>
          <p:sp>
            <p:nvSpPr>
              <p:cNvPr id="6036" name="Freeform 916"/>
              <p:cNvSpPr>
                <a:spLocks/>
              </p:cNvSpPr>
              <p:nvPr/>
            </p:nvSpPr>
            <p:spPr bwMode="auto">
              <a:xfrm>
                <a:off x="2569" y="938"/>
                <a:ext cx="2" cy="15"/>
              </a:xfrm>
              <a:custGeom>
                <a:avLst/>
                <a:gdLst>
                  <a:gd name="T0" fmla="*/ 0 w 4"/>
                  <a:gd name="T1" fmla="*/ 28 h 28"/>
                  <a:gd name="T2" fmla="*/ 4 w 4"/>
                  <a:gd name="T3" fmla="*/ 25 h 28"/>
                  <a:gd name="T4" fmla="*/ 4 w 4"/>
                  <a:gd name="T5" fmla="*/ 0 h 28"/>
                  <a:gd name="T6" fmla="*/ 0 w 4"/>
                  <a:gd name="T7" fmla="*/ 0 h 28"/>
                  <a:gd name="T8" fmla="*/ 0 w 4"/>
                  <a:gd name="T9" fmla="*/ 28 h 28"/>
                </a:gdLst>
                <a:ahLst/>
                <a:cxnLst>
                  <a:cxn ang="0">
                    <a:pos x="T0" y="T1"/>
                  </a:cxn>
                  <a:cxn ang="0">
                    <a:pos x="T2" y="T3"/>
                  </a:cxn>
                  <a:cxn ang="0">
                    <a:pos x="T4" y="T5"/>
                  </a:cxn>
                  <a:cxn ang="0">
                    <a:pos x="T6" y="T7"/>
                  </a:cxn>
                  <a:cxn ang="0">
                    <a:pos x="T8" y="T9"/>
                  </a:cxn>
                </a:cxnLst>
                <a:rect l="0" t="0" r="r" b="b"/>
                <a:pathLst>
                  <a:path w="4" h="28">
                    <a:moveTo>
                      <a:pt x="0" y="28"/>
                    </a:moveTo>
                    <a:lnTo>
                      <a:pt x="4" y="25"/>
                    </a:lnTo>
                    <a:lnTo>
                      <a:pt x="4" y="0"/>
                    </a:lnTo>
                    <a:lnTo>
                      <a:pt x="0" y="0"/>
                    </a:lnTo>
                    <a:lnTo>
                      <a:pt x="0" y="28"/>
                    </a:lnTo>
                    <a:close/>
                  </a:path>
                </a:pathLst>
              </a:custGeom>
              <a:solidFill>
                <a:srgbClr val="FFFF00"/>
              </a:solidFill>
              <a:ln w="3175">
                <a:solidFill>
                  <a:srgbClr val="000000"/>
                </a:solidFill>
                <a:prstDash val="solid"/>
                <a:round/>
                <a:headEnd/>
                <a:tailEnd/>
              </a:ln>
            </p:spPr>
            <p:txBody>
              <a:bodyPr/>
              <a:lstStyle/>
              <a:p>
                <a:endParaRPr lang="en-AU"/>
              </a:p>
            </p:txBody>
          </p:sp>
          <p:sp>
            <p:nvSpPr>
              <p:cNvPr id="6037" name="Freeform 917"/>
              <p:cNvSpPr>
                <a:spLocks/>
              </p:cNvSpPr>
              <p:nvPr/>
            </p:nvSpPr>
            <p:spPr bwMode="auto">
              <a:xfrm>
                <a:off x="2525" y="938"/>
                <a:ext cx="7" cy="27"/>
              </a:xfrm>
              <a:custGeom>
                <a:avLst/>
                <a:gdLst>
                  <a:gd name="T0" fmla="*/ 0 w 14"/>
                  <a:gd name="T1" fmla="*/ 9 h 53"/>
                  <a:gd name="T2" fmla="*/ 0 w 14"/>
                  <a:gd name="T3" fmla="*/ 53 h 53"/>
                  <a:gd name="T4" fmla="*/ 10 w 14"/>
                  <a:gd name="T5" fmla="*/ 52 h 53"/>
                  <a:gd name="T6" fmla="*/ 14 w 14"/>
                  <a:gd name="T7" fmla="*/ 48 h 53"/>
                  <a:gd name="T8" fmla="*/ 14 w 14"/>
                  <a:gd name="T9" fmla="*/ 0 h 53"/>
                  <a:gd name="T10" fmla="*/ 4 w 14"/>
                  <a:gd name="T11" fmla="*/ 5 h 53"/>
                  <a:gd name="T12" fmla="*/ 0 w 14"/>
                  <a:gd name="T13" fmla="*/ 9 h 53"/>
                </a:gdLst>
                <a:ahLst/>
                <a:cxnLst>
                  <a:cxn ang="0">
                    <a:pos x="T0" y="T1"/>
                  </a:cxn>
                  <a:cxn ang="0">
                    <a:pos x="T2" y="T3"/>
                  </a:cxn>
                  <a:cxn ang="0">
                    <a:pos x="T4" y="T5"/>
                  </a:cxn>
                  <a:cxn ang="0">
                    <a:pos x="T6" y="T7"/>
                  </a:cxn>
                  <a:cxn ang="0">
                    <a:pos x="T8" y="T9"/>
                  </a:cxn>
                  <a:cxn ang="0">
                    <a:pos x="T10" y="T11"/>
                  </a:cxn>
                  <a:cxn ang="0">
                    <a:pos x="T12" y="T13"/>
                  </a:cxn>
                </a:cxnLst>
                <a:rect l="0" t="0" r="r" b="b"/>
                <a:pathLst>
                  <a:path w="14" h="53">
                    <a:moveTo>
                      <a:pt x="0" y="9"/>
                    </a:moveTo>
                    <a:lnTo>
                      <a:pt x="0" y="53"/>
                    </a:lnTo>
                    <a:lnTo>
                      <a:pt x="10" y="52"/>
                    </a:lnTo>
                    <a:lnTo>
                      <a:pt x="14" y="48"/>
                    </a:lnTo>
                    <a:lnTo>
                      <a:pt x="14" y="0"/>
                    </a:lnTo>
                    <a:lnTo>
                      <a:pt x="4" y="5"/>
                    </a:lnTo>
                    <a:lnTo>
                      <a:pt x="0" y="9"/>
                    </a:lnTo>
                    <a:close/>
                  </a:path>
                </a:pathLst>
              </a:custGeom>
              <a:solidFill>
                <a:srgbClr val="595959"/>
              </a:solidFill>
              <a:ln w="3175">
                <a:solidFill>
                  <a:srgbClr val="000000"/>
                </a:solidFill>
                <a:prstDash val="solid"/>
                <a:round/>
                <a:headEnd/>
                <a:tailEnd/>
              </a:ln>
            </p:spPr>
            <p:txBody>
              <a:bodyPr/>
              <a:lstStyle/>
              <a:p>
                <a:endParaRPr lang="en-AU"/>
              </a:p>
            </p:txBody>
          </p:sp>
          <p:sp>
            <p:nvSpPr>
              <p:cNvPr id="6038" name="Freeform 918"/>
              <p:cNvSpPr>
                <a:spLocks/>
              </p:cNvSpPr>
              <p:nvPr/>
            </p:nvSpPr>
            <p:spPr bwMode="auto">
              <a:xfrm>
                <a:off x="2518" y="943"/>
                <a:ext cx="5" cy="28"/>
              </a:xfrm>
              <a:custGeom>
                <a:avLst/>
                <a:gdLst>
                  <a:gd name="T0" fmla="*/ 0 w 11"/>
                  <a:gd name="T1" fmla="*/ 56 h 56"/>
                  <a:gd name="T2" fmla="*/ 11 w 11"/>
                  <a:gd name="T3" fmla="*/ 52 h 56"/>
                  <a:gd name="T4" fmla="*/ 11 w 11"/>
                  <a:gd name="T5" fmla="*/ 0 h 56"/>
                  <a:gd name="T6" fmla="*/ 0 w 11"/>
                  <a:gd name="T7" fmla="*/ 8 h 56"/>
                  <a:gd name="T8" fmla="*/ 0 w 11"/>
                  <a:gd name="T9" fmla="*/ 56 h 56"/>
                </a:gdLst>
                <a:ahLst/>
                <a:cxnLst>
                  <a:cxn ang="0">
                    <a:pos x="T0" y="T1"/>
                  </a:cxn>
                  <a:cxn ang="0">
                    <a:pos x="T2" y="T3"/>
                  </a:cxn>
                  <a:cxn ang="0">
                    <a:pos x="T4" y="T5"/>
                  </a:cxn>
                  <a:cxn ang="0">
                    <a:pos x="T6" y="T7"/>
                  </a:cxn>
                  <a:cxn ang="0">
                    <a:pos x="T8" y="T9"/>
                  </a:cxn>
                </a:cxnLst>
                <a:rect l="0" t="0" r="r" b="b"/>
                <a:pathLst>
                  <a:path w="11" h="56">
                    <a:moveTo>
                      <a:pt x="0" y="56"/>
                    </a:moveTo>
                    <a:lnTo>
                      <a:pt x="11" y="52"/>
                    </a:lnTo>
                    <a:lnTo>
                      <a:pt x="11" y="0"/>
                    </a:lnTo>
                    <a:lnTo>
                      <a:pt x="0" y="8"/>
                    </a:lnTo>
                    <a:lnTo>
                      <a:pt x="0" y="56"/>
                    </a:lnTo>
                    <a:close/>
                  </a:path>
                </a:pathLst>
              </a:custGeom>
              <a:solidFill>
                <a:srgbClr val="FFFFFF"/>
              </a:solidFill>
              <a:ln w="3175">
                <a:solidFill>
                  <a:srgbClr val="000000"/>
                </a:solidFill>
                <a:prstDash val="solid"/>
                <a:round/>
                <a:headEnd/>
                <a:tailEnd/>
              </a:ln>
            </p:spPr>
            <p:txBody>
              <a:bodyPr/>
              <a:lstStyle/>
              <a:p>
                <a:endParaRPr lang="en-AU"/>
              </a:p>
            </p:txBody>
          </p:sp>
          <p:sp>
            <p:nvSpPr>
              <p:cNvPr id="6039" name="Freeform 919"/>
              <p:cNvSpPr>
                <a:spLocks/>
              </p:cNvSpPr>
              <p:nvPr/>
            </p:nvSpPr>
            <p:spPr bwMode="auto">
              <a:xfrm>
                <a:off x="2554" y="945"/>
                <a:ext cx="13" cy="8"/>
              </a:xfrm>
              <a:custGeom>
                <a:avLst/>
                <a:gdLst>
                  <a:gd name="T0" fmla="*/ 0 w 26"/>
                  <a:gd name="T1" fmla="*/ 15 h 15"/>
                  <a:gd name="T2" fmla="*/ 19 w 26"/>
                  <a:gd name="T3" fmla="*/ 4 h 15"/>
                  <a:gd name="T4" fmla="*/ 26 w 26"/>
                  <a:gd name="T5" fmla="*/ 0 h 15"/>
                  <a:gd name="T6" fmla="*/ 26 w 26"/>
                  <a:gd name="T7" fmla="*/ 0 h 15"/>
                  <a:gd name="T8" fmla="*/ 0 w 26"/>
                  <a:gd name="T9" fmla="*/ 12 h 15"/>
                  <a:gd name="T10" fmla="*/ 0 w 26"/>
                  <a:gd name="T11" fmla="*/ 15 h 15"/>
                </a:gdLst>
                <a:ahLst/>
                <a:cxnLst>
                  <a:cxn ang="0">
                    <a:pos x="T0" y="T1"/>
                  </a:cxn>
                  <a:cxn ang="0">
                    <a:pos x="T2" y="T3"/>
                  </a:cxn>
                  <a:cxn ang="0">
                    <a:pos x="T4" y="T5"/>
                  </a:cxn>
                  <a:cxn ang="0">
                    <a:pos x="T6" y="T7"/>
                  </a:cxn>
                  <a:cxn ang="0">
                    <a:pos x="T8" y="T9"/>
                  </a:cxn>
                  <a:cxn ang="0">
                    <a:pos x="T10" y="T11"/>
                  </a:cxn>
                </a:cxnLst>
                <a:rect l="0" t="0" r="r" b="b"/>
                <a:pathLst>
                  <a:path w="26" h="15">
                    <a:moveTo>
                      <a:pt x="0" y="15"/>
                    </a:moveTo>
                    <a:lnTo>
                      <a:pt x="19" y="4"/>
                    </a:lnTo>
                    <a:lnTo>
                      <a:pt x="26" y="0"/>
                    </a:lnTo>
                    <a:lnTo>
                      <a:pt x="26" y="0"/>
                    </a:lnTo>
                    <a:lnTo>
                      <a:pt x="0" y="12"/>
                    </a:lnTo>
                    <a:lnTo>
                      <a:pt x="0" y="15"/>
                    </a:lnTo>
                    <a:close/>
                  </a:path>
                </a:pathLst>
              </a:custGeom>
              <a:solidFill>
                <a:srgbClr val="114FFB"/>
              </a:solidFill>
              <a:ln w="3175">
                <a:solidFill>
                  <a:srgbClr val="000000"/>
                </a:solidFill>
                <a:prstDash val="solid"/>
                <a:round/>
                <a:headEnd/>
                <a:tailEnd/>
              </a:ln>
            </p:spPr>
            <p:txBody>
              <a:bodyPr/>
              <a:lstStyle/>
              <a:p>
                <a:endParaRPr lang="en-AU"/>
              </a:p>
            </p:txBody>
          </p:sp>
          <p:sp>
            <p:nvSpPr>
              <p:cNvPr id="6040" name="Freeform 920"/>
              <p:cNvSpPr>
                <a:spLocks/>
              </p:cNvSpPr>
              <p:nvPr/>
            </p:nvSpPr>
            <p:spPr bwMode="auto">
              <a:xfrm>
                <a:off x="2321" y="947"/>
                <a:ext cx="101" cy="37"/>
              </a:xfrm>
              <a:custGeom>
                <a:avLst/>
                <a:gdLst>
                  <a:gd name="T0" fmla="*/ 0 w 203"/>
                  <a:gd name="T1" fmla="*/ 27 h 75"/>
                  <a:gd name="T2" fmla="*/ 195 w 203"/>
                  <a:gd name="T3" fmla="*/ 75 h 75"/>
                  <a:gd name="T4" fmla="*/ 203 w 203"/>
                  <a:gd name="T5" fmla="*/ 75 h 75"/>
                  <a:gd name="T6" fmla="*/ 203 w 203"/>
                  <a:gd name="T7" fmla="*/ 75 h 75"/>
                  <a:gd name="T8" fmla="*/ 203 w 203"/>
                  <a:gd name="T9" fmla="*/ 44 h 75"/>
                  <a:gd name="T10" fmla="*/ 4 w 203"/>
                  <a:gd name="T11" fmla="*/ 0 h 75"/>
                  <a:gd name="T12" fmla="*/ 0 w 203"/>
                  <a:gd name="T13" fmla="*/ 0 h 75"/>
                  <a:gd name="T14" fmla="*/ 0 w 203"/>
                  <a:gd name="T15" fmla="*/ 27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75">
                    <a:moveTo>
                      <a:pt x="0" y="27"/>
                    </a:moveTo>
                    <a:lnTo>
                      <a:pt x="195" y="75"/>
                    </a:lnTo>
                    <a:lnTo>
                      <a:pt x="203" y="75"/>
                    </a:lnTo>
                    <a:lnTo>
                      <a:pt x="203" y="75"/>
                    </a:lnTo>
                    <a:lnTo>
                      <a:pt x="203" y="44"/>
                    </a:lnTo>
                    <a:lnTo>
                      <a:pt x="4" y="0"/>
                    </a:lnTo>
                    <a:lnTo>
                      <a:pt x="0" y="0"/>
                    </a:lnTo>
                    <a:lnTo>
                      <a:pt x="0" y="27"/>
                    </a:lnTo>
                    <a:close/>
                  </a:path>
                </a:pathLst>
              </a:custGeom>
              <a:solidFill>
                <a:srgbClr val="595959"/>
              </a:solidFill>
              <a:ln w="3175">
                <a:solidFill>
                  <a:srgbClr val="000000"/>
                </a:solidFill>
                <a:prstDash val="solid"/>
                <a:round/>
                <a:headEnd/>
                <a:tailEnd/>
              </a:ln>
            </p:spPr>
            <p:txBody>
              <a:bodyPr/>
              <a:lstStyle/>
              <a:p>
                <a:endParaRPr lang="en-AU"/>
              </a:p>
            </p:txBody>
          </p:sp>
          <p:sp>
            <p:nvSpPr>
              <p:cNvPr id="6041" name="Freeform 921"/>
              <p:cNvSpPr>
                <a:spLocks/>
              </p:cNvSpPr>
              <p:nvPr/>
            </p:nvSpPr>
            <p:spPr bwMode="auto">
              <a:xfrm>
                <a:off x="2553" y="947"/>
                <a:ext cx="1" cy="15"/>
              </a:xfrm>
              <a:custGeom>
                <a:avLst/>
                <a:gdLst>
                  <a:gd name="T0" fmla="*/ 31 h 31"/>
                  <a:gd name="T1" fmla="*/ 31 h 31"/>
                  <a:gd name="T2" fmla="*/ 0 h 31"/>
                  <a:gd name="T3" fmla="*/ 4 h 31"/>
                  <a:gd name="T4" fmla="*/ 31 h 31"/>
                </a:gdLst>
                <a:ahLst/>
                <a:cxnLst>
                  <a:cxn ang="0">
                    <a:pos x="0" y="T0"/>
                  </a:cxn>
                  <a:cxn ang="0">
                    <a:pos x="0" y="T1"/>
                  </a:cxn>
                  <a:cxn ang="0">
                    <a:pos x="0" y="T2"/>
                  </a:cxn>
                  <a:cxn ang="0">
                    <a:pos x="0" y="T3"/>
                  </a:cxn>
                  <a:cxn ang="0">
                    <a:pos x="0" y="T4"/>
                  </a:cxn>
                </a:cxnLst>
                <a:rect l="0" t="0" r="r" b="b"/>
                <a:pathLst>
                  <a:path h="31">
                    <a:moveTo>
                      <a:pt x="0" y="31"/>
                    </a:moveTo>
                    <a:lnTo>
                      <a:pt x="0" y="31"/>
                    </a:lnTo>
                    <a:lnTo>
                      <a:pt x="0" y="0"/>
                    </a:lnTo>
                    <a:lnTo>
                      <a:pt x="0" y="4"/>
                    </a:lnTo>
                    <a:lnTo>
                      <a:pt x="0" y="31"/>
                    </a:lnTo>
                    <a:close/>
                  </a:path>
                </a:pathLst>
              </a:custGeom>
              <a:solidFill>
                <a:srgbClr val="FFFF00"/>
              </a:solidFill>
              <a:ln w="3175">
                <a:solidFill>
                  <a:srgbClr val="000000"/>
                </a:solidFill>
                <a:prstDash val="solid"/>
                <a:round/>
                <a:headEnd/>
                <a:tailEnd/>
              </a:ln>
            </p:spPr>
            <p:txBody>
              <a:bodyPr/>
              <a:lstStyle/>
              <a:p>
                <a:endParaRPr lang="en-AU"/>
              </a:p>
            </p:txBody>
          </p:sp>
          <p:sp>
            <p:nvSpPr>
              <p:cNvPr id="6042" name="Freeform 922"/>
              <p:cNvSpPr>
                <a:spLocks/>
              </p:cNvSpPr>
              <p:nvPr/>
            </p:nvSpPr>
            <p:spPr bwMode="auto">
              <a:xfrm>
                <a:off x="2499" y="949"/>
                <a:ext cx="17" cy="34"/>
              </a:xfrm>
              <a:custGeom>
                <a:avLst/>
                <a:gdLst>
                  <a:gd name="T0" fmla="*/ 0 w 32"/>
                  <a:gd name="T1" fmla="*/ 19 h 67"/>
                  <a:gd name="T2" fmla="*/ 0 w 32"/>
                  <a:gd name="T3" fmla="*/ 67 h 67"/>
                  <a:gd name="T4" fmla="*/ 32 w 32"/>
                  <a:gd name="T5" fmla="*/ 48 h 67"/>
                  <a:gd name="T6" fmla="*/ 32 w 32"/>
                  <a:gd name="T7" fmla="*/ 44 h 67"/>
                  <a:gd name="T8" fmla="*/ 32 w 32"/>
                  <a:gd name="T9" fmla="*/ 0 h 67"/>
                  <a:gd name="T10" fmla="*/ 0 w 32"/>
                  <a:gd name="T11" fmla="*/ 15 h 67"/>
                  <a:gd name="T12" fmla="*/ 0 w 32"/>
                  <a:gd name="T13" fmla="*/ 19 h 67"/>
                </a:gdLst>
                <a:ahLst/>
                <a:cxnLst>
                  <a:cxn ang="0">
                    <a:pos x="T0" y="T1"/>
                  </a:cxn>
                  <a:cxn ang="0">
                    <a:pos x="T2" y="T3"/>
                  </a:cxn>
                  <a:cxn ang="0">
                    <a:pos x="T4" y="T5"/>
                  </a:cxn>
                  <a:cxn ang="0">
                    <a:pos x="T6" y="T7"/>
                  </a:cxn>
                  <a:cxn ang="0">
                    <a:pos x="T8" y="T9"/>
                  </a:cxn>
                  <a:cxn ang="0">
                    <a:pos x="T10" y="T11"/>
                  </a:cxn>
                  <a:cxn ang="0">
                    <a:pos x="T12" y="T13"/>
                  </a:cxn>
                </a:cxnLst>
                <a:rect l="0" t="0" r="r" b="b"/>
                <a:pathLst>
                  <a:path w="32" h="67">
                    <a:moveTo>
                      <a:pt x="0" y="19"/>
                    </a:moveTo>
                    <a:lnTo>
                      <a:pt x="0" y="67"/>
                    </a:lnTo>
                    <a:lnTo>
                      <a:pt x="32" y="48"/>
                    </a:lnTo>
                    <a:lnTo>
                      <a:pt x="32" y="44"/>
                    </a:lnTo>
                    <a:lnTo>
                      <a:pt x="32" y="0"/>
                    </a:lnTo>
                    <a:lnTo>
                      <a:pt x="0" y="15"/>
                    </a:lnTo>
                    <a:lnTo>
                      <a:pt x="0" y="19"/>
                    </a:lnTo>
                    <a:close/>
                  </a:path>
                </a:pathLst>
              </a:custGeom>
              <a:solidFill>
                <a:srgbClr val="595959"/>
              </a:solidFill>
              <a:ln w="3175">
                <a:solidFill>
                  <a:srgbClr val="000000"/>
                </a:solidFill>
                <a:prstDash val="solid"/>
                <a:round/>
                <a:headEnd/>
                <a:tailEnd/>
              </a:ln>
            </p:spPr>
            <p:txBody>
              <a:bodyPr/>
              <a:lstStyle/>
              <a:p>
                <a:endParaRPr lang="en-AU"/>
              </a:p>
            </p:txBody>
          </p:sp>
          <p:sp>
            <p:nvSpPr>
              <p:cNvPr id="6043" name="Freeform 923"/>
              <p:cNvSpPr>
                <a:spLocks/>
              </p:cNvSpPr>
              <p:nvPr/>
            </p:nvSpPr>
            <p:spPr bwMode="auto">
              <a:xfrm>
                <a:off x="2484" y="955"/>
                <a:ext cx="67" cy="40"/>
              </a:xfrm>
              <a:custGeom>
                <a:avLst/>
                <a:gdLst>
                  <a:gd name="T0" fmla="*/ 4 w 134"/>
                  <a:gd name="T1" fmla="*/ 77 h 81"/>
                  <a:gd name="T2" fmla="*/ 0 w 134"/>
                  <a:gd name="T3" fmla="*/ 81 h 81"/>
                  <a:gd name="T4" fmla="*/ 0 w 134"/>
                  <a:gd name="T5" fmla="*/ 81 h 81"/>
                  <a:gd name="T6" fmla="*/ 134 w 134"/>
                  <a:gd name="T7" fmla="*/ 4 h 81"/>
                  <a:gd name="T8" fmla="*/ 134 w 134"/>
                  <a:gd name="T9" fmla="*/ 0 h 81"/>
                  <a:gd name="T10" fmla="*/ 130 w 134"/>
                  <a:gd name="T11" fmla="*/ 4 h 81"/>
                  <a:gd name="T12" fmla="*/ 4 w 134"/>
                  <a:gd name="T13" fmla="*/ 77 h 81"/>
                </a:gdLst>
                <a:ahLst/>
                <a:cxnLst>
                  <a:cxn ang="0">
                    <a:pos x="T0" y="T1"/>
                  </a:cxn>
                  <a:cxn ang="0">
                    <a:pos x="T2" y="T3"/>
                  </a:cxn>
                  <a:cxn ang="0">
                    <a:pos x="T4" y="T5"/>
                  </a:cxn>
                  <a:cxn ang="0">
                    <a:pos x="T6" y="T7"/>
                  </a:cxn>
                  <a:cxn ang="0">
                    <a:pos x="T8" y="T9"/>
                  </a:cxn>
                  <a:cxn ang="0">
                    <a:pos x="T10" y="T11"/>
                  </a:cxn>
                  <a:cxn ang="0">
                    <a:pos x="T12" y="T13"/>
                  </a:cxn>
                </a:cxnLst>
                <a:rect l="0" t="0" r="r" b="b"/>
                <a:pathLst>
                  <a:path w="134" h="81">
                    <a:moveTo>
                      <a:pt x="4" y="77"/>
                    </a:moveTo>
                    <a:lnTo>
                      <a:pt x="0" y="81"/>
                    </a:lnTo>
                    <a:lnTo>
                      <a:pt x="0" y="81"/>
                    </a:lnTo>
                    <a:lnTo>
                      <a:pt x="134" y="4"/>
                    </a:lnTo>
                    <a:lnTo>
                      <a:pt x="134" y="0"/>
                    </a:lnTo>
                    <a:lnTo>
                      <a:pt x="130" y="4"/>
                    </a:lnTo>
                    <a:lnTo>
                      <a:pt x="4" y="77"/>
                    </a:lnTo>
                    <a:close/>
                  </a:path>
                </a:pathLst>
              </a:custGeom>
              <a:solidFill>
                <a:srgbClr val="114FFB"/>
              </a:solidFill>
              <a:ln w="3175">
                <a:solidFill>
                  <a:srgbClr val="000000"/>
                </a:solidFill>
                <a:prstDash val="solid"/>
                <a:round/>
                <a:headEnd/>
                <a:tailEnd/>
              </a:ln>
            </p:spPr>
            <p:txBody>
              <a:bodyPr/>
              <a:lstStyle/>
              <a:p>
                <a:endParaRPr lang="en-AU"/>
              </a:p>
            </p:txBody>
          </p:sp>
          <p:sp>
            <p:nvSpPr>
              <p:cNvPr id="6044" name="Freeform 924"/>
              <p:cNvSpPr>
                <a:spLocks/>
              </p:cNvSpPr>
              <p:nvPr/>
            </p:nvSpPr>
            <p:spPr bwMode="auto">
              <a:xfrm>
                <a:off x="1880" y="960"/>
                <a:ext cx="454" cy="161"/>
              </a:xfrm>
              <a:custGeom>
                <a:avLst/>
                <a:gdLst>
                  <a:gd name="T0" fmla="*/ 0 w 909"/>
                  <a:gd name="T1" fmla="*/ 321 h 321"/>
                  <a:gd name="T2" fmla="*/ 790 w 909"/>
                  <a:gd name="T3" fmla="*/ 321 h 321"/>
                  <a:gd name="T4" fmla="*/ 909 w 909"/>
                  <a:gd name="T5" fmla="*/ 251 h 321"/>
                  <a:gd name="T6" fmla="*/ 0 w 909"/>
                  <a:gd name="T7" fmla="*/ 0 h 321"/>
                  <a:gd name="T8" fmla="*/ 0 w 909"/>
                  <a:gd name="T9" fmla="*/ 321 h 321"/>
                </a:gdLst>
                <a:ahLst/>
                <a:cxnLst>
                  <a:cxn ang="0">
                    <a:pos x="T0" y="T1"/>
                  </a:cxn>
                  <a:cxn ang="0">
                    <a:pos x="T2" y="T3"/>
                  </a:cxn>
                  <a:cxn ang="0">
                    <a:pos x="T4" y="T5"/>
                  </a:cxn>
                  <a:cxn ang="0">
                    <a:pos x="T6" y="T7"/>
                  </a:cxn>
                  <a:cxn ang="0">
                    <a:pos x="T8" y="T9"/>
                  </a:cxn>
                </a:cxnLst>
                <a:rect l="0" t="0" r="r" b="b"/>
                <a:pathLst>
                  <a:path w="909" h="321">
                    <a:moveTo>
                      <a:pt x="0" y="321"/>
                    </a:moveTo>
                    <a:lnTo>
                      <a:pt x="790" y="321"/>
                    </a:lnTo>
                    <a:lnTo>
                      <a:pt x="909" y="251"/>
                    </a:lnTo>
                    <a:lnTo>
                      <a:pt x="0" y="0"/>
                    </a:lnTo>
                    <a:lnTo>
                      <a:pt x="0" y="321"/>
                    </a:lnTo>
                    <a:close/>
                  </a:path>
                </a:pathLst>
              </a:custGeom>
              <a:solidFill>
                <a:srgbClr val="114FFB"/>
              </a:solidFill>
              <a:ln w="3175">
                <a:solidFill>
                  <a:srgbClr val="000000"/>
                </a:solidFill>
                <a:prstDash val="solid"/>
                <a:round/>
                <a:headEnd/>
                <a:tailEnd/>
              </a:ln>
            </p:spPr>
            <p:txBody>
              <a:bodyPr/>
              <a:lstStyle/>
              <a:p>
                <a:endParaRPr lang="en-AU"/>
              </a:p>
            </p:txBody>
          </p:sp>
          <p:sp>
            <p:nvSpPr>
              <p:cNvPr id="6045" name="Freeform 925"/>
              <p:cNvSpPr>
                <a:spLocks/>
              </p:cNvSpPr>
              <p:nvPr/>
            </p:nvSpPr>
            <p:spPr bwMode="auto">
              <a:xfrm>
                <a:off x="2424" y="959"/>
                <a:ext cx="73" cy="68"/>
              </a:xfrm>
              <a:custGeom>
                <a:avLst/>
                <a:gdLst>
                  <a:gd name="T0" fmla="*/ 72 w 147"/>
                  <a:gd name="T1" fmla="*/ 36 h 136"/>
                  <a:gd name="T2" fmla="*/ 44 w 147"/>
                  <a:gd name="T3" fmla="*/ 33 h 136"/>
                  <a:gd name="T4" fmla="*/ 3 w 147"/>
                  <a:gd name="T5" fmla="*/ 56 h 136"/>
                  <a:gd name="T6" fmla="*/ 0 w 147"/>
                  <a:gd name="T7" fmla="*/ 136 h 136"/>
                  <a:gd name="T8" fmla="*/ 0 w 147"/>
                  <a:gd name="T9" fmla="*/ 136 h 136"/>
                  <a:gd name="T10" fmla="*/ 3 w 147"/>
                  <a:gd name="T11" fmla="*/ 136 h 136"/>
                  <a:gd name="T12" fmla="*/ 80 w 147"/>
                  <a:gd name="T13" fmla="*/ 88 h 136"/>
                  <a:gd name="T14" fmla="*/ 80 w 147"/>
                  <a:gd name="T15" fmla="*/ 77 h 136"/>
                  <a:gd name="T16" fmla="*/ 88 w 147"/>
                  <a:gd name="T17" fmla="*/ 73 h 136"/>
                  <a:gd name="T18" fmla="*/ 88 w 147"/>
                  <a:gd name="T19" fmla="*/ 73 h 136"/>
                  <a:gd name="T20" fmla="*/ 91 w 147"/>
                  <a:gd name="T21" fmla="*/ 77 h 136"/>
                  <a:gd name="T22" fmla="*/ 91 w 147"/>
                  <a:gd name="T23" fmla="*/ 84 h 136"/>
                  <a:gd name="T24" fmla="*/ 111 w 147"/>
                  <a:gd name="T25" fmla="*/ 73 h 136"/>
                  <a:gd name="T26" fmla="*/ 111 w 147"/>
                  <a:gd name="T27" fmla="*/ 60 h 136"/>
                  <a:gd name="T28" fmla="*/ 120 w 147"/>
                  <a:gd name="T29" fmla="*/ 56 h 136"/>
                  <a:gd name="T30" fmla="*/ 120 w 147"/>
                  <a:gd name="T31" fmla="*/ 56 h 136"/>
                  <a:gd name="T32" fmla="*/ 124 w 147"/>
                  <a:gd name="T33" fmla="*/ 65 h 136"/>
                  <a:gd name="T34" fmla="*/ 147 w 147"/>
                  <a:gd name="T35" fmla="*/ 52 h 136"/>
                  <a:gd name="T36" fmla="*/ 147 w 147"/>
                  <a:gd name="T37" fmla="*/ 0 h 136"/>
                  <a:gd name="T38" fmla="*/ 76 w 147"/>
                  <a:gd name="T39" fmla="*/ 36 h 136"/>
                  <a:gd name="T40" fmla="*/ 72 w 147"/>
                  <a:gd name="T41" fmla="*/ 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136">
                    <a:moveTo>
                      <a:pt x="72" y="36"/>
                    </a:moveTo>
                    <a:lnTo>
                      <a:pt x="44" y="33"/>
                    </a:lnTo>
                    <a:lnTo>
                      <a:pt x="3" y="56"/>
                    </a:lnTo>
                    <a:lnTo>
                      <a:pt x="0" y="136"/>
                    </a:lnTo>
                    <a:lnTo>
                      <a:pt x="0" y="136"/>
                    </a:lnTo>
                    <a:lnTo>
                      <a:pt x="3" y="136"/>
                    </a:lnTo>
                    <a:lnTo>
                      <a:pt x="80" y="88"/>
                    </a:lnTo>
                    <a:lnTo>
                      <a:pt x="80" y="77"/>
                    </a:lnTo>
                    <a:lnTo>
                      <a:pt x="88" y="73"/>
                    </a:lnTo>
                    <a:lnTo>
                      <a:pt x="88" y="73"/>
                    </a:lnTo>
                    <a:lnTo>
                      <a:pt x="91" y="77"/>
                    </a:lnTo>
                    <a:lnTo>
                      <a:pt x="91" y="84"/>
                    </a:lnTo>
                    <a:lnTo>
                      <a:pt x="111" y="73"/>
                    </a:lnTo>
                    <a:lnTo>
                      <a:pt x="111" y="60"/>
                    </a:lnTo>
                    <a:lnTo>
                      <a:pt x="120" y="56"/>
                    </a:lnTo>
                    <a:lnTo>
                      <a:pt x="120" y="56"/>
                    </a:lnTo>
                    <a:lnTo>
                      <a:pt x="124" y="65"/>
                    </a:lnTo>
                    <a:lnTo>
                      <a:pt x="147" y="52"/>
                    </a:lnTo>
                    <a:lnTo>
                      <a:pt x="147" y="0"/>
                    </a:lnTo>
                    <a:lnTo>
                      <a:pt x="76" y="36"/>
                    </a:lnTo>
                    <a:lnTo>
                      <a:pt x="72" y="36"/>
                    </a:lnTo>
                    <a:close/>
                  </a:path>
                </a:pathLst>
              </a:custGeom>
              <a:solidFill>
                <a:srgbClr val="FFFFFF"/>
              </a:solidFill>
              <a:ln w="3175">
                <a:solidFill>
                  <a:srgbClr val="000000"/>
                </a:solidFill>
                <a:prstDash val="solid"/>
                <a:round/>
                <a:headEnd/>
                <a:tailEnd/>
              </a:ln>
            </p:spPr>
            <p:txBody>
              <a:bodyPr/>
              <a:lstStyle/>
              <a:p>
                <a:endParaRPr lang="en-AU"/>
              </a:p>
            </p:txBody>
          </p:sp>
          <p:sp>
            <p:nvSpPr>
              <p:cNvPr id="6046" name="Freeform 926"/>
              <p:cNvSpPr>
                <a:spLocks/>
              </p:cNvSpPr>
              <p:nvPr/>
            </p:nvSpPr>
            <p:spPr bwMode="auto">
              <a:xfrm>
                <a:off x="2321" y="962"/>
                <a:ext cx="103" cy="65"/>
              </a:xfrm>
              <a:custGeom>
                <a:avLst/>
                <a:gdLst>
                  <a:gd name="T0" fmla="*/ 0 w 207"/>
                  <a:gd name="T1" fmla="*/ 80 h 128"/>
                  <a:gd name="T2" fmla="*/ 96 w 207"/>
                  <a:gd name="T3" fmla="*/ 101 h 128"/>
                  <a:gd name="T4" fmla="*/ 203 w 207"/>
                  <a:gd name="T5" fmla="*/ 128 h 128"/>
                  <a:gd name="T6" fmla="*/ 207 w 207"/>
                  <a:gd name="T7" fmla="*/ 52 h 128"/>
                  <a:gd name="T8" fmla="*/ 203 w 207"/>
                  <a:gd name="T9" fmla="*/ 48 h 128"/>
                  <a:gd name="T10" fmla="*/ 78 w 207"/>
                  <a:gd name="T11" fmla="*/ 17 h 128"/>
                  <a:gd name="T12" fmla="*/ 0 w 207"/>
                  <a:gd name="T13" fmla="*/ 0 h 128"/>
                  <a:gd name="T14" fmla="*/ 0 w 207"/>
                  <a:gd name="T15" fmla="*/ 0 h 128"/>
                  <a:gd name="T16" fmla="*/ 0 w 207"/>
                  <a:gd name="T17" fmla="*/ 8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28">
                    <a:moveTo>
                      <a:pt x="0" y="80"/>
                    </a:moveTo>
                    <a:lnTo>
                      <a:pt x="96" y="101"/>
                    </a:lnTo>
                    <a:lnTo>
                      <a:pt x="203" y="128"/>
                    </a:lnTo>
                    <a:lnTo>
                      <a:pt x="207" y="52"/>
                    </a:lnTo>
                    <a:lnTo>
                      <a:pt x="203" y="48"/>
                    </a:lnTo>
                    <a:lnTo>
                      <a:pt x="78" y="17"/>
                    </a:lnTo>
                    <a:lnTo>
                      <a:pt x="0" y="0"/>
                    </a:lnTo>
                    <a:lnTo>
                      <a:pt x="0" y="0"/>
                    </a:lnTo>
                    <a:lnTo>
                      <a:pt x="0" y="80"/>
                    </a:lnTo>
                    <a:close/>
                  </a:path>
                </a:pathLst>
              </a:custGeom>
              <a:solidFill>
                <a:srgbClr val="838383"/>
              </a:solidFill>
              <a:ln w="3175">
                <a:solidFill>
                  <a:srgbClr val="000000"/>
                </a:solidFill>
                <a:prstDash val="solid"/>
                <a:round/>
                <a:headEnd/>
                <a:tailEnd/>
              </a:ln>
            </p:spPr>
            <p:txBody>
              <a:bodyPr/>
              <a:lstStyle/>
              <a:p>
                <a:endParaRPr lang="en-AU"/>
              </a:p>
            </p:txBody>
          </p:sp>
          <p:sp>
            <p:nvSpPr>
              <p:cNvPr id="6047" name="Freeform 927"/>
              <p:cNvSpPr>
                <a:spLocks/>
              </p:cNvSpPr>
              <p:nvPr/>
            </p:nvSpPr>
            <p:spPr bwMode="auto">
              <a:xfrm>
                <a:off x="2424" y="969"/>
                <a:ext cx="18" cy="15"/>
              </a:xfrm>
              <a:custGeom>
                <a:avLst/>
                <a:gdLst>
                  <a:gd name="T0" fmla="*/ 0 w 36"/>
                  <a:gd name="T1" fmla="*/ 31 h 31"/>
                  <a:gd name="T2" fmla="*/ 3 w 36"/>
                  <a:gd name="T3" fmla="*/ 31 h 31"/>
                  <a:gd name="T4" fmla="*/ 36 w 36"/>
                  <a:gd name="T5" fmla="*/ 12 h 31"/>
                  <a:gd name="T6" fmla="*/ 3 w 36"/>
                  <a:gd name="T7" fmla="*/ 0 h 31"/>
                  <a:gd name="T8" fmla="*/ 3 w 36"/>
                  <a:gd name="T9" fmla="*/ 0 h 31"/>
                  <a:gd name="T10" fmla="*/ 0 w 36"/>
                  <a:gd name="T11" fmla="*/ 31 h 31"/>
                </a:gdLst>
                <a:ahLst/>
                <a:cxnLst>
                  <a:cxn ang="0">
                    <a:pos x="T0" y="T1"/>
                  </a:cxn>
                  <a:cxn ang="0">
                    <a:pos x="T2" y="T3"/>
                  </a:cxn>
                  <a:cxn ang="0">
                    <a:pos x="T4" y="T5"/>
                  </a:cxn>
                  <a:cxn ang="0">
                    <a:pos x="T6" y="T7"/>
                  </a:cxn>
                  <a:cxn ang="0">
                    <a:pos x="T8" y="T9"/>
                  </a:cxn>
                  <a:cxn ang="0">
                    <a:pos x="T10" y="T11"/>
                  </a:cxn>
                </a:cxnLst>
                <a:rect l="0" t="0" r="r" b="b"/>
                <a:pathLst>
                  <a:path w="36" h="31">
                    <a:moveTo>
                      <a:pt x="0" y="31"/>
                    </a:moveTo>
                    <a:lnTo>
                      <a:pt x="3" y="31"/>
                    </a:lnTo>
                    <a:lnTo>
                      <a:pt x="36" y="12"/>
                    </a:lnTo>
                    <a:lnTo>
                      <a:pt x="3" y="0"/>
                    </a:lnTo>
                    <a:lnTo>
                      <a:pt x="3" y="0"/>
                    </a:lnTo>
                    <a:lnTo>
                      <a:pt x="0" y="31"/>
                    </a:lnTo>
                    <a:close/>
                  </a:path>
                </a:pathLst>
              </a:custGeom>
              <a:solidFill>
                <a:srgbClr val="595959"/>
              </a:solidFill>
              <a:ln w="3175">
                <a:solidFill>
                  <a:srgbClr val="000000"/>
                </a:solidFill>
                <a:prstDash val="solid"/>
                <a:round/>
                <a:headEnd/>
                <a:tailEnd/>
              </a:ln>
            </p:spPr>
            <p:txBody>
              <a:bodyPr/>
              <a:lstStyle/>
              <a:p>
                <a:endParaRPr lang="en-AU"/>
              </a:p>
            </p:txBody>
          </p:sp>
          <p:sp>
            <p:nvSpPr>
              <p:cNvPr id="6048" name="Freeform 928"/>
              <p:cNvSpPr>
                <a:spLocks/>
              </p:cNvSpPr>
              <p:nvPr/>
            </p:nvSpPr>
            <p:spPr bwMode="auto">
              <a:xfrm>
                <a:off x="2225" y="971"/>
                <a:ext cx="91" cy="32"/>
              </a:xfrm>
              <a:custGeom>
                <a:avLst/>
                <a:gdLst>
                  <a:gd name="T0" fmla="*/ 0 w 181"/>
                  <a:gd name="T1" fmla="*/ 35 h 63"/>
                  <a:gd name="T2" fmla="*/ 122 w 181"/>
                  <a:gd name="T3" fmla="*/ 63 h 63"/>
                  <a:gd name="T4" fmla="*/ 181 w 181"/>
                  <a:gd name="T5" fmla="*/ 31 h 63"/>
                  <a:gd name="T6" fmla="*/ 67 w 181"/>
                  <a:gd name="T7" fmla="*/ 0 h 63"/>
                  <a:gd name="T8" fmla="*/ 59 w 181"/>
                  <a:gd name="T9" fmla="*/ 0 h 63"/>
                  <a:gd name="T10" fmla="*/ 0 w 181"/>
                  <a:gd name="T11" fmla="*/ 35 h 63"/>
                </a:gdLst>
                <a:ahLst/>
                <a:cxnLst>
                  <a:cxn ang="0">
                    <a:pos x="T0" y="T1"/>
                  </a:cxn>
                  <a:cxn ang="0">
                    <a:pos x="T2" y="T3"/>
                  </a:cxn>
                  <a:cxn ang="0">
                    <a:pos x="T4" y="T5"/>
                  </a:cxn>
                  <a:cxn ang="0">
                    <a:pos x="T6" y="T7"/>
                  </a:cxn>
                  <a:cxn ang="0">
                    <a:pos x="T8" y="T9"/>
                  </a:cxn>
                  <a:cxn ang="0">
                    <a:pos x="T10" y="T11"/>
                  </a:cxn>
                </a:cxnLst>
                <a:rect l="0" t="0" r="r" b="b"/>
                <a:pathLst>
                  <a:path w="181" h="63">
                    <a:moveTo>
                      <a:pt x="0" y="35"/>
                    </a:moveTo>
                    <a:lnTo>
                      <a:pt x="122" y="63"/>
                    </a:lnTo>
                    <a:lnTo>
                      <a:pt x="181" y="31"/>
                    </a:lnTo>
                    <a:lnTo>
                      <a:pt x="67" y="0"/>
                    </a:lnTo>
                    <a:lnTo>
                      <a:pt x="59" y="0"/>
                    </a:lnTo>
                    <a:lnTo>
                      <a:pt x="0" y="35"/>
                    </a:lnTo>
                    <a:close/>
                  </a:path>
                </a:pathLst>
              </a:custGeom>
              <a:solidFill>
                <a:srgbClr val="ABABAB"/>
              </a:solidFill>
              <a:ln w="3175">
                <a:solidFill>
                  <a:srgbClr val="000000"/>
                </a:solidFill>
                <a:prstDash val="solid"/>
                <a:round/>
                <a:headEnd/>
                <a:tailEnd/>
              </a:ln>
            </p:spPr>
            <p:txBody>
              <a:bodyPr/>
              <a:lstStyle/>
              <a:p>
                <a:endParaRPr lang="en-AU"/>
              </a:p>
            </p:txBody>
          </p:sp>
          <p:sp>
            <p:nvSpPr>
              <p:cNvPr id="6049" name="Freeform 929"/>
              <p:cNvSpPr>
                <a:spLocks/>
              </p:cNvSpPr>
              <p:nvPr/>
            </p:nvSpPr>
            <p:spPr bwMode="auto">
              <a:xfrm>
                <a:off x="2286" y="988"/>
                <a:ext cx="33" cy="29"/>
              </a:xfrm>
              <a:custGeom>
                <a:avLst/>
                <a:gdLst>
                  <a:gd name="T0" fmla="*/ 0 w 65"/>
                  <a:gd name="T1" fmla="*/ 57 h 57"/>
                  <a:gd name="T2" fmla="*/ 0 w 65"/>
                  <a:gd name="T3" fmla="*/ 57 h 57"/>
                  <a:gd name="T4" fmla="*/ 65 w 65"/>
                  <a:gd name="T5" fmla="*/ 24 h 57"/>
                  <a:gd name="T6" fmla="*/ 65 w 65"/>
                  <a:gd name="T7" fmla="*/ 0 h 57"/>
                  <a:gd name="T8" fmla="*/ 0 w 65"/>
                  <a:gd name="T9" fmla="*/ 32 h 57"/>
                  <a:gd name="T10" fmla="*/ 0 w 65"/>
                  <a:gd name="T11" fmla="*/ 57 h 57"/>
                </a:gdLst>
                <a:ahLst/>
                <a:cxnLst>
                  <a:cxn ang="0">
                    <a:pos x="T0" y="T1"/>
                  </a:cxn>
                  <a:cxn ang="0">
                    <a:pos x="T2" y="T3"/>
                  </a:cxn>
                  <a:cxn ang="0">
                    <a:pos x="T4" y="T5"/>
                  </a:cxn>
                  <a:cxn ang="0">
                    <a:pos x="T6" y="T7"/>
                  </a:cxn>
                  <a:cxn ang="0">
                    <a:pos x="T8" y="T9"/>
                  </a:cxn>
                  <a:cxn ang="0">
                    <a:pos x="T10" y="T11"/>
                  </a:cxn>
                </a:cxnLst>
                <a:rect l="0" t="0" r="r" b="b"/>
                <a:pathLst>
                  <a:path w="65" h="57">
                    <a:moveTo>
                      <a:pt x="0" y="57"/>
                    </a:moveTo>
                    <a:lnTo>
                      <a:pt x="0" y="57"/>
                    </a:lnTo>
                    <a:lnTo>
                      <a:pt x="65" y="24"/>
                    </a:lnTo>
                    <a:lnTo>
                      <a:pt x="65" y="0"/>
                    </a:lnTo>
                    <a:lnTo>
                      <a:pt x="0" y="32"/>
                    </a:lnTo>
                    <a:lnTo>
                      <a:pt x="0" y="57"/>
                    </a:lnTo>
                    <a:close/>
                  </a:path>
                </a:pathLst>
              </a:custGeom>
              <a:solidFill>
                <a:srgbClr val="FFFFFF"/>
              </a:solidFill>
              <a:ln w="3175">
                <a:solidFill>
                  <a:srgbClr val="000000"/>
                </a:solidFill>
                <a:prstDash val="solid"/>
                <a:round/>
                <a:headEnd/>
                <a:tailEnd/>
              </a:ln>
            </p:spPr>
            <p:txBody>
              <a:bodyPr/>
              <a:lstStyle/>
              <a:p>
                <a:endParaRPr lang="en-AU"/>
              </a:p>
            </p:txBody>
          </p:sp>
          <p:sp>
            <p:nvSpPr>
              <p:cNvPr id="6050" name="Freeform 930"/>
              <p:cNvSpPr>
                <a:spLocks/>
              </p:cNvSpPr>
              <p:nvPr/>
            </p:nvSpPr>
            <p:spPr bwMode="auto">
              <a:xfrm>
                <a:off x="2482" y="988"/>
                <a:ext cx="1" cy="17"/>
              </a:xfrm>
              <a:custGeom>
                <a:avLst/>
                <a:gdLst>
                  <a:gd name="T0" fmla="*/ 32 h 32"/>
                  <a:gd name="T1" fmla="*/ 32 h 32"/>
                  <a:gd name="T2" fmla="*/ 0 h 32"/>
                  <a:gd name="T3" fmla="*/ 1 h 32"/>
                  <a:gd name="T4" fmla="*/ 32 h 32"/>
                </a:gdLst>
                <a:ahLst/>
                <a:cxnLst>
                  <a:cxn ang="0">
                    <a:pos x="0" y="T0"/>
                  </a:cxn>
                  <a:cxn ang="0">
                    <a:pos x="0" y="T1"/>
                  </a:cxn>
                  <a:cxn ang="0">
                    <a:pos x="0" y="T2"/>
                  </a:cxn>
                  <a:cxn ang="0">
                    <a:pos x="0" y="T3"/>
                  </a:cxn>
                  <a:cxn ang="0">
                    <a:pos x="0" y="T4"/>
                  </a:cxn>
                </a:cxnLst>
                <a:rect l="0" t="0" r="r" b="b"/>
                <a:pathLst>
                  <a:path h="32">
                    <a:moveTo>
                      <a:pt x="0" y="32"/>
                    </a:moveTo>
                    <a:lnTo>
                      <a:pt x="0" y="32"/>
                    </a:lnTo>
                    <a:lnTo>
                      <a:pt x="0" y="0"/>
                    </a:lnTo>
                    <a:lnTo>
                      <a:pt x="0" y="1"/>
                    </a:lnTo>
                    <a:lnTo>
                      <a:pt x="0" y="32"/>
                    </a:lnTo>
                    <a:close/>
                  </a:path>
                </a:pathLst>
              </a:custGeom>
              <a:solidFill>
                <a:srgbClr val="FFFF00"/>
              </a:solidFill>
              <a:ln w="3175">
                <a:solidFill>
                  <a:srgbClr val="000000"/>
                </a:solidFill>
                <a:prstDash val="solid"/>
                <a:round/>
                <a:headEnd/>
                <a:tailEnd/>
              </a:ln>
            </p:spPr>
            <p:txBody>
              <a:bodyPr/>
              <a:lstStyle/>
              <a:p>
                <a:endParaRPr lang="en-AU"/>
              </a:p>
            </p:txBody>
          </p:sp>
          <p:sp>
            <p:nvSpPr>
              <p:cNvPr id="6051" name="Freeform 931"/>
              <p:cNvSpPr>
                <a:spLocks/>
              </p:cNvSpPr>
              <p:nvPr/>
            </p:nvSpPr>
            <p:spPr bwMode="auto">
              <a:xfrm>
                <a:off x="2223" y="988"/>
                <a:ext cx="61" cy="29"/>
              </a:xfrm>
              <a:custGeom>
                <a:avLst/>
                <a:gdLst>
                  <a:gd name="T0" fmla="*/ 0 w 122"/>
                  <a:gd name="T1" fmla="*/ 28 h 57"/>
                  <a:gd name="T2" fmla="*/ 122 w 122"/>
                  <a:gd name="T3" fmla="*/ 57 h 57"/>
                  <a:gd name="T4" fmla="*/ 122 w 122"/>
                  <a:gd name="T5" fmla="*/ 32 h 57"/>
                  <a:gd name="T6" fmla="*/ 0 w 122"/>
                  <a:gd name="T7" fmla="*/ 0 h 57"/>
                  <a:gd name="T8" fmla="*/ 0 w 122"/>
                  <a:gd name="T9" fmla="*/ 1 h 57"/>
                  <a:gd name="T10" fmla="*/ 0 w 122"/>
                  <a:gd name="T11" fmla="*/ 28 h 57"/>
                </a:gdLst>
                <a:ahLst/>
                <a:cxnLst>
                  <a:cxn ang="0">
                    <a:pos x="T0" y="T1"/>
                  </a:cxn>
                  <a:cxn ang="0">
                    <a:pos x="T2" y="T3"/>
                  </a:cxn>
                  <a:cxn ang="0">
                    <a:pos x="T4" y="T5"/>
                  </a:cxn>
                  <a:cxn ang="0">
                    <a:pos x="T6" y="T7"/>
                  </a:cxn>
                  <a:cxn ang="0">
                    <a:pos x="T8" y="T9"/>
                  </a:cxn>
                  <a:cxn ang="0">
                    <a:pos x="T10" y="T11"/>
                  </a:cxn>
                </a:cxnLst>
                <a:rect l="0" t="0" r="r" b="b"/>
                <a:pathLst>
                  <a:path w="122" h="57">
                    <a:moveTo>
                      <a:pt x="0" y="28"/>
                    </a:moveTo>
                    <a:lnTo>
                      <a:pt x="122" y="57"/>
                    </a:lnTo>
                    <a:lnTo>
                      <a:pt x="122" y="32"/>
                    </a:lnTo>
                    <a:lnTo>
                      <a:pt x="0" y="0"/>
                    </a:lnTo>
                    <a:lnTo>
                      <a:pt x="0" y="1"/>
                    </a:lnTo>
                    <a:lnTo>
                      <a:pt x="0" y="28"/>
                    </a:lnTo>
                    <a:close/>
                  </a:path>
                </a:pathLst>
              </a:custGeom>
              <a:solidFill>
                <a:srgbClr val="838383"/>
              </a:solidFill>
              <a:ln w="3175">
                <a:solidFill>
                  <a:srgbClr val="000000"/>
                </a:solidFill>
                <a:prstDash val="solid"/>
                <a:round/>
                <a:headEnd/>
                <a:tailEnd/>
              </a:ln>
            </p:spPr>
            <p:txBody>
              <a:bodyPr/>
              <a:lstStyle/>
              <a:p>
                <a:endParaRPr lang="en-AU"/>
              </a:p>
            </p:txBody>
          </p:sp>
          <p:sp>
            <p:nvSpPr>
              <p:cNvPr id="6052" name="Freeform 932"/>
              <p:cNvSpPr>
                <a:spLocks/>
              </p:cNvSpPr>
              <p:nvPr/>
            </p:nvSpPr>
            <p:spPr bwMode="auto">
              <a:xfrm>
                <a:off x="2470" y="997"/>
                <a:ext cx="9" cy="8"/>
              </a:xfrm>
              <a:custGeom>
                <a:avLst/>
                <a:gdLst>
                  <a:gd name="T0" fmla="*/ 0 w 20"/>
                  <a:gd name="T1" fmla="*/ 15 h 15"/>
                  <a:gd name="T2" fmla="*/ 20 w 20"/>
                  <a:gd name="T3" fmla="*/ 0 h 15"/>
                  <a:gd name="T4" fmla="*/ 20 w 20"/>
                  <a:gd name="T5" fmla="*/ 0 h 15"/>
                  <a:gd name="T6" fmla="*/ 0 w 20"/>
                  <a:gd name="T7" fmla="*/ 11 h 15"/>
                  <a:gd name="T8" fmla="*/ 0 w 20"/>
                  <a:gd name="T9" fmla="*/ 15 h 15"/>
                </a:gdLst>
                <a:ahLst/>
                <a:cxnLst>
                  <a:cxn ang="0">
                    <a:pos x="T0" y="T1"/>
                  </a:cxn>
                  <a:cxn ang="0">
                    <a:pos x="T2" y="T3"/>
                  </a:cxn>
                  <a:cxn ang="0">
                    <a:pos x="T4" y="T5"/>
                  </a:cxn>
                  <a:cxn ang="0">
                    <a:pos x="T6" y="T7"/>
                  </a:cxn>
                  <a:cxn ang="0">
                    <a:pos x="T8" y="T9"/>
                  </a:cxn>
                </a:cxnLst>
                <a:rect l="0" t="0" r="r" b="b"/>
                <a:pathLst>
                  <a:path w="20" h="15">
                    <a:moveTo>
                      <a:pt x="0" y="15"/>
                    </a:moveTo>
                    <a:lnTo>
                      <a:pt x="20" y="0"/>
                    </a:lnTo>
                    <a:lnTo>
                      <a:pt x="20" y="0"/>
                    </a:lnTo>
                    <a:lnTo>
                      <a:pt x="0" y="11"/>
                    </a:lnTo>
                    <a:lnTo>
                      <a:pt x="0" y="15"/>
                    </a:lnTo>
                    <a:close/>
                  </a:path>
                </a:pathLst>
              </a:custGeom>
              <a:solidFill>
                <a:srgbClr val="114FFB"/>
              </a:solidFill>
              <a:ln w="3175">
                <a:solidFill>
                  <a:srgbClr val="000000"/>
                </a:solidFill>
                <a:prstDash val="solid"/>
                <a:round/>
                <a:headEnd/>
                <a:tailEnd/>
              </a:ln>
            </p:spPr>
            <p:txBody>
              <a:bodyPr/>
              <a:lstStyle/>
              <a:p>
                <a:endParaRPr lang="en-AU"/>
              </a:p>
            </p:txBody>
          </p:sp>
          <p:sp>
            <p:nvSpPr>
              <p:cNvPr id="6053" name="Rectangle 933"/>
              <p:cNvSpPr>
                <a:spLocks noChangeArrowheads="1"/>
              </p:cNvSpPr>
              <p:nvPr/>
            </p:nvSpPr>
            <p:spPr bwMode="auto">
              <a:xfrm>
                <a:off x="2467" y="998"/>
                <a:ext cx="0" cy="14"/>
              </a:xfrm>
              <a:prstGeom prst="rect">
                <a:avLst/>
              </a:prstGeom>
              <a:solidFill>
                <a:srgbClr val="FFFF00"/>
              </a:solidFill>
              <a:ln w="3175">
                <a:solidFill>
                  <a:srgbClr val="000000"/>
                </a:solidFill>
                <a:miter lim="800000"/>
                <a:headEnd/>
                <a:tailEnd/>
              </a:ln>
            </p:spPr>
            <p:txBody>
              <a:bodyPr/>
              <a:lstStyle/>
              <a:p>
                <a:endParaRPr lang="en-AU"/>
              </a:p>
            </p:txBody>
          </p:sp>
          <p:sp>
            <p:nvSpPr>
              <p:cNvPr id="6054" name="Freeform 934"/>
              <p:cNvSpPr>
                <a:spLocks/>
              </p:cNvSpPr>
              <p:nvPr/>
            </p:nvSpPr>
            <p:spPr bwMode="auto">
              <a:xfrm>
                <a:off x="2585" y="1095"/>
                <a:ext cx="166" cy="26"/>
              </a:xfrm>
              <a:custGeom>
                <a:avLst/>
                <a:gdLst>
                  <a:gd name="T0" fmla="*/ 0 w 331"/>
                  <a:gd name="T1" fmla="*/ 52 h 52"/>
                  <a:gd name="T2" fmla="*/ 331 w 331"/>
                  <a:gd name="T3" fmla="*/ 52 h 52"/>
                  <a:gd name="T4" fmla="*/ 166 w 331"/>
                  <a:gd name="T5" fmla="*/ 7 h 52"/>
                  <a:gd name="T6" fmla="*/ 143 w 331"/>
                  <a:gd name="T7" fmla="*/ 4 h 52"/>
                  <a:gd name="T8" fmla="*/ 118 w 331"/>
                  <a:gd name="T9" fmla="*/ 0 h 52"/>
                  <a:gd name="T10" fmla="*/ 103 w 331"/>
                  <a:gd name="T11" fmla="*/ 4 h 52"/>
                  <a:gd name="T12" fmla="*/ 88 w 331"/>
                  <a:gd name="T13" fmla="*/ 4 h 52"/>
                  <a:gd name="T14" fmla="*/ 74 w 331"/>
                  <a:gd name="T15" fmla="*/ 7 h 52"/>
                  <a:gd name="T16" fmla="*/ 59 w 331"/>
                  <a:gd name="T17" fmla="*/ 15 h 52"/>
                  <a:gd name="T18" fmla="*/ 44 w 331"/>
                  <a:gd name="T19" fmla="*/ 19 h 52"/>
                  <a:gd name="T20" fmla="*/ 28 w 331"/>
                  <a:gd name="T21" fmla="*/ 30 h 52"/>
                  <a:gd name="T22" fmla="*/ 15 w 331"/>
                  <a:gd name="T23" fmla="*/ 36 h 52"/>
                  <a:gd name="T24" fmla="*/ 0 w 331"/>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52">
                    <a:moveTo>
                      <a:pt x="0" y="52"/>
                    </a:moveTo>
                    <a:lnTo>
                      <a:pt x="331" y="52"/>
                    </a:lnTo>
                    <a:lnTo>
                      <a:pt x="166" y="7"/>
                    </a:lnTo>
                    <a:lnTo>
                      <a:pt x="143" y="4"/>
                    </a:lnTo>
                    <a:lnTo>
                      <a:pt x="118" y="0"/>
                    </a:lnTo>
                    <a:lnTo>
                      <a:pt x="103" y="4"/>
                    </a:lnTo>
                    <a:lnTo>
                      <a:pt x="88" y="4"/>
                    </a:lnTo>
                    <a:lnTo>
                      <a:pt x="74" y="7"/>
                    </a:lnTo>
                    <a:lnTo>
                      <a:pt x="59" y="15"/>
                    </a:lnTo>
                    <a:lnTo>
                      <a:pt x="44" y="19"/>
                    </a:lnTo>
                    <a:lnTo>
                      <a:pt x="28" y="30"/>
                    </a:lnTo>
                    <a:lnTo>
                      <a:pt x="15" y="36"/>
                    </a:lnTo>
                    <a:lnTo>
                      <a:pt x="0" y="52"/>
                    </a:lnTo>
                    <a:close/>
                  </a:path>
                </a:pathLst>
              </a:custGeom>
              <a:solidFill>
                <a:srgbClr val="114FFB"/>
              </a:solidFill>
              <a:ln w="3175">
                <a:solidFill>
                  <a:srgbClr val="000000"/>
                </a:solidFill>
                <a:prstDash val="solid"/>
                <a:round/>
                <a:headEnd/>
                <a:tailEnd/>
              </a:ln>
            </p:spPr>
            <p:txBody>
              <a:bodyPr/>
              <a:lstStyle/>
              <a:p>
                <a:endParaRPr lang="en-AU"/>
              </a:p>
            </p:txBody>
          </p:sp>
        </p:grpSp>
        <p:grpSp>
          <p:nvGrpSpPr>
            <p:cNvPr id="6087" name="Group 967"/>
            <p:cNvGrpSpPr>
              <a:grpSpLocks/>
            </p:cNvGrpSpPr>
            <p:nvPr/>
          </p:nvGrpSpPr>
          <p:grpSpPr bwMode="auto">
            <a:xfrm>
              <a:off x="326" y="959"/>
              <a:ext cx="813" cy="241"/>
              <a:chOff x="581" y="766"/>
              <a:chExt cx="813" cy="241"/>
            </a:xfrm>
          </p:grpSpPr>
          <p:sp>
            <p:nvSpPr>
              <p:cNvPr id="6056" name="Freeform 936"/>
              <p:cNvSpPr>
                <a:spLocks/>
              </p:cNvSpPr>
              <p:nvPr/>
            </p:nvSpPr>
            <p:spPr bwMode="auto">
              <a:xfrm>
                <a:off x="581" y="766"/>
                <a:ext cx="590" cy="161"/>
              </a:xfrm>
              <a:custGeom>
                <a:avLst/>
                <a:gdLst>
                  <a:gd name="T0" fmla="*/ 1092 w 1180"/>
                  <a:gd name="T1" fmla="*/ 323 h 323"/>
                  <a:gd name="T2" fmla="*/ 1180 w 1180"/>
                  <a:gd name="T3" fmla="*/ 323 h 323"/>
                  <a:gd name="T4" fmla="*/ 1180 w 1180"/>
                  <a:gd name="T5" fmla="*/ 0 h 323"/>
                  <a:gd name="T6" fmla="*/ 0 w 1180"/>
                  <a:gd name="T7" fmla="*/ 0 h 323"/>
                  <a:gd name="T8" fmla="*/ 0 w 1180"/>
                  <a:gd name="T9" fmla="*/ 323 h 323"/>
                  <a:gd name="T10" fmla="*/ 1092 w 1180"/>
                  <a:gd name="T11" fmla="*/ 323 h 323"/>
                </a:gdLst>
                <a:ahLst/>
                <a:cxnLst>
                  <a:cxn ang="0">
                    <a:pos x="T0" y="T1"/>
                  </a:cxn>
                  <a:cxn ang="0">
                    <a:pos x="T2" y="T3"/>
                  </a:cxn>
                  <a:cxn ang="0">
                    <a:pos x="T4" y="T5"/>
                  </a:cxn>
                  <a:cxn ang="0">
                    <a:pos x="T6" y="T7"/>
                  </a:cxn>
                  <a:cxn ang="0">
                    <a:pos x="T8" y="T9"/>
                  </a:cxn>
                  <a:cxn ang="0">
                    <a:pos x="T10" y="T11"/>
                  </a:cxn>
                </a:cxnLst>
                <a:rect l="0" t="0" r="r" b="b"/>
                <a:pathLst>
                  <a:path w="1180" h="323">
                    <a:moveTo>
                      <a:pt x="1092" y="323"/>
                    </a:moveTo>
                    <a:lnTo>
                      <a:pt x="1180" y="323"/>
                    </a:lnTo>
                    <a:lnTo>
                      <a:pt x="1180" y="0"/>
                    </a:lnTo>
                    <a:lnTo>
                      <a:pt x="0" y="0"/>
                    </a:lnTo>
                    <a:lnTo>
                      <a:pt x="0" y="323"/>
                    </a:lnTo>
                    <a:lnTo>
                      <a:pt x="1092" y="323"/>
                    </a:lnTo>
                    <a:close/>
                  </a:path>
                </a:pathLst>
              </a:custGeom>
              <a:solidFill>
                <a:srgbClr val="FFFFFF"/>
              </a:solidFill>
              <a:ln w="3175">
                <a:solidFill>
                  <a:srgbClr val="000000"/>
                </a:solidFill>
                <a:prstDash val="solid"/>
                <a:round/>
                <a:headEnd/>
                <a:tailEnd/>
              </a:ln>
            </p:spPr>
            <p:txBody>
              <a:bodyPr/>
              <a:lstStyle/>
              <a:p>
                <a:endParaRPr lang="en-AU"/>
              </a:p>
            </p:txBody>
          </p:sp>
          <p:sp>
            <p:nvSpPr>
              <p:cNvPr id="6057" name="Freeform 937"/>
              <p:cNvSpPr>
                <a:spLocks/>
              </p:cNvSpPr>
              <p:nvPr/>
            </p:nvSpPr>
            <p:spPr bwMode="auto">
              <a:xfrm>
                <a:off x="1093" y="927"/>
                <a:ext cx="34" cy="9"/>
              </a:xfrm>
              <a:custGeom>
                <a:avLst/>
                <a:gdLst>
                  <a:gd name="T0" fmla="*/ 0 w 69"/>
                  <a:gd name="T1" fmla="*/ 19 h 19"/>
                  <a:gd name="T2" fmla="*/ 0 w 69"/>
                  <a:gd name="T3" fmla="*/ 0 h 19"/>
                  <a:gd name="T4" fmla="*/ 69 w 69"/>
                  <a:gd name="T5" fmla="*/ 0 h 19"/>
                  <a:gd name="T6" fmla="*/ 69 w 69"/>
                  <a:gd name="T7" fmla="*/ 11 h 19"/>
                  <a:gd name="T8" fmla="*/ 0 w 69"/>
                  <a:gd name="T9" fmla="*/ 19 h 19"/>
                </a:gdLst>
                <a:ahLst/>
                <a:cxnLst>
                  <a:cxn ang="0">
                    <a:pos x="T0" y="T1"/>
                  </a:cxn>
                  <a:cxn ang="0">
                    <a:pos x="T2" y="T3"/>
                  </a:cxn>
                  <a:cxn ang="0">
                    <a:pos x="T4" y="T5"/>
                  </a:cxn>
                  <a:cxn ang="0">
                    <a:pos x="T6" y="T7"/>
                  </a:cxn>
                  <a:cxn ang="0">
                    <a:pos x="T8" y="T9"/>
                  </a:cxn>
                </a:cxnLst>
                <a:rect l="0" t="0" r="r" b="b"/>
                <a:pathLst>
                  <a:path w="69" h="19">
                    <a:moveTo>
                      <a:pt x="0" y="19"/>
                    </a:moveTo>
                    <a:lnTo>
                      <a:pt x="0" y="0"/>
                    </a:lnTo>
                    <a:lnTo>
                      <a:pt x="69" y="0"/>
                    </a:lnTo>
                    <a:lnTo>
                      <a:pt x="69" y="11"/>
                    </a:lnTo>
                    <a:lnTo>
                      <a:pt x="0" y="19"/>
                    </a:lnTo>
                    <a:close/>
                  </a:path>
                </a:pathLst>
              </a:custGeom>
              <a:solidFill>
                <a:srgbClr val="000000"/>
              </a:solidFill>
              <a:ln w="3175">
                <a:solidFill>
                  <a:srgbClr val="000000"/>
                </a:solidFill>
                <a:prstDash val="solid"/>
                <a:round/>
                <a:headEnd/>
                <a:tailEnd/>
              </a:ln>
            </p:spPr>
            <p:txBody>
              <a:bodyPr/>
              <a:lstStyle/>
              <a:p>
                <a:endParaRPr lang="en-AU"/>
              </a:p>
            </p:txBody>
          </p:sp>
          <p:sp>
            <p:nvSpPr>
              <p:cNvPr id="6058" name="Freeform 938"/>
              <p:cNvSpPr>
                <a:spLocks/>
              </p:cNvSpPr>
              <p:nvPr/>
            </p:nvSpPr>
            <p:spPr bwMode="auto">
              <a:xfrm>
                <a:off x="589" y="927"/>
                <a:ext cx="287" cy="66"/>
              </a:xfrm>
              <a:custGeom>
                <a:avLst/>
                <a:gdLst>
                  <a:gd name="T0" fmla="*/ 573 w 573"/>
                  <a:gd name="T1" fmla="*/ 40 h 132"/>
                  <a:gd name="T2" fmla="*/ 378 w 573"/>
                  <a:gd name="T3" fmla="*/ 40 h 132"/>
                  <a:gd name="T4" fmla="*/ 371 w 573"/>
                  <a:gd name="T5" fmla="*/ 36 h 132"/>
                  <a:gd name="T6" fmla="*/ 363 w 573"/>
                  <a:gd name="T7" fmla="*/ 28 h 132"/>
                  <a:gd name="T8" fmla="*/ 359 w 573"/>
                  <a:gd name="T9" fmla="*/ 25 h 132"/>
                  <a:gd name="T10" fmla="*/ 352 w 573"/>
                  <a:gd name="T11" fmla="*/ 23 h 132"/>
                  <a:gd name="T12" fmla="*/ 344 w 573"/>
                  <a:gd name="T13" fmla="*/ 23 h 132"/>
                  <a:gd name="T14" fmla="*/ 334 w 573"/>
                  <a:gd name="T15" fmla="*/ 19 h 132"/>
                  <a:gd name="T16" fmla="*/ 327 w 573"/>
                  <a:gd name="T17" fmla="*/ 19 h 132"/>
                  <a:gd name="T18" fmla="*/ 319 w 573"/>
                  <a:gd name="T19" fmla="*/ 19 h 132"/>
                  <a:gd name="T20" fmla="*/ 311 w 573"/>
                  <a:gd name="T21" fmla="*/ 19 h 132"/>
                  <a:gd name="T22" fmla="*/ 304 w 573"/>
                  <a:gd name="T23" fmla="*/ 23 h 132"/>
                  <a:gd name="T24" fmla="*/ 296 w 573"/>
                  <a:gd name="T25" fmla="*/ 23 h 132"/>
                  <a:gd name="T26" fmla="*/ 290 w 573"/>
                  <a:gd name="T27" fmla="*/ 25 h 132"/>
                  <a:gd name="T28" fmla="*/ 279 w 573"/>
                  <a:gd name="T29" fmla="*/ 28 h 132"/>
                  <a:gd name="T30" fmla="*/ 275 w 573"/>
                  <a:gd name="T31" fmla="*/ 36 h 132"/>
                  <a:gd name="T32" fmla="*/ 267 w 573"/>
                  <a:gd name="T33" fmla="*/ 40 h 132"/>
                  <a:gd name="T34" fmla="*/ 264 w 573"/>
                  <a:gd name="T35" fmla="*/ 48 h 132"/>
                  <a:gd name="T36" fmla="*/ 256 w 573"/>
                  <a:gd name="T37" fmla="*/ 55 h 132"/>
                  <a:gd name="T38" fmla="*/ 252 w 573"/>
                  <a:gd name="T39" fmla="*/ 59 h 132"/>
                  <a:gd name="T40" fmla="*/ 252 w 573"/>
                  <a:gd name="T41" fmla="*/ 63 h 132"/>
                  <a:gd name="T42" fmla="*/ 252 w 573"/>
                  <a:gd name="T43" fmla="*/ 63 h 132"/>
                  <a:gd name="T44" fmla="*/ 246 w 573"/>
                  <a:gd name="T45" fmla="*/ 55 h 132"/>
                  <a:gd name="T46" fmla="*/ 243 w 573"/>
                  <a:gd name="T47" fmla="*/ 48 h 132"/>
                  <a:gd name="T48" fmla="*/ 239 w 573"/>
                  <a:gd name="T49" fmla="*/ 40 h 132"/>
                  <a:gd name="T50" fmla="*/ 231 w 573"/>
                  <a:gd name="T51" fmla="*/ 36 h 132"/>
                  <a:gd name="T52" fmla="*/ 223 w 573"/>
                  <a:gd name="T53" fmla="*/ 28 h 132"/>
                  <a:gd name="T54" fmla="*/ 220 w 573"/>
                  <a:gd name="T55" fmla="*/ 25 h 132"/>
                  <a:gd name="T56" fmla="*/ 212 w 573"/>
                  <a:gd name="T57" fmla="*/ 23 h 132"/>
                  <a:gd name="T58" fmla="*/ 200 w 573"/>
                  <a:gd name="T59" fmla="*/ 23 h 132"/>
                  <a:gd name="T60" fmla="*/ 195 w 573"/>
                  <a:gd name="T61" fmla="*/ 19 h 132"/>
                  <a:gd name="T62" fmla="*/ 187 w 573"/>
                  <a:gd name="T63" fmla="*/ 19 h 132"/>
                  <a:gd name="T64" fmla="*/ 179 w 573"/>
                  <a:gd name="T65" fmla="*/ 19 h 132"/>
                  <a:gd name="T66" fmla="*/ 168 w 573"/>
                  <a:gd name="T67" fmla="*/ 19 h 132"/>
                  <a:gd name="T68" fmla="*/ 160 w 573"/>
                  <a:gd name="T69" fmla="*/ 23 h 132"/>
                  <a:gd name="T70" fmla="*/ 156 w 573"/>
                  <a:gd name="T71" fmla="*/ 23 h 132"/>
                  <a:gd name="T72" fmla="*/ 147 w 573"/>
                  <a:gd name="T73" fmla="*/ 25 h 132"/>
                  <a:gd name="T74" fmla="*/ 139 w 573"/>
                  <a:gd name="T75" fmla="*/ 28 h 132"/>
                  <a:gd name="T76" fmla="*/ 135 w 573"/>
                  <a:gd name="T77" fmla="*/ 36 h 132"/>
                  <a:gd name="T78" fmla="*/ 128 w 573"/>
                  <a:gd name="T79" fmla="*/ 40 h 132"/>
                  <a:gd name="T80" fmla="*/ 105 w 573"/>
                  <a:gd name="T81" fmla="*/ 40 h 132"/>
                  <a:gd name="T82" fmla="*/ 105 w 573"/>
                  <a:gd name="T83" fmla="*/ 132 h 132"/>
                  <a:gd name="T84" fmla="*/ 103 w 573"/>
                  <a:gd name="T85" fmla="*/ 132 h 132"/>
                  <a:gd name="T86" fmla="*/ 103 w 573"/>
                  <a:gd name="T87" fmla="*/ 40 h 132"/>
                  <a:gd name="T88" fmla="*/ 9 w 573"/>
                  <a:gd name="T89" fmla="*/ 40 h 132"/>
                  <a:gd name="T90" fmla="*/ 9 w 573"/>
                  <a:gd name="T91" fmla="*/ 92 h 132"/>
                  <a:gd name="T92" fmla="*/ 0 w 573"/>
                  <a:gd name="T93" fmla="*/ 92 h 132"/>
                  <a:gd name="T94" fmla="*/ 0 w 573"/>
                  <a:gd name="T95" fmla="*/ 0 h 132"/>
                  <a:gd name="T96" fmla="*/ 573 w 573"/>
                  <a:gd name="T97" fmla="*/ 0 h 132"/>
                  <a:gd name="T98" fmla="*/ 573 w 573"/>
                  <a:gd name="T9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3" h="132">
                    <a:moveTo>
                      <a:pt x="573" y="40"/>
                    </a:moveTo>
                    <a:lnTo>
                      <a:pt x="378" y="40"/>
                    </a:lnTo>
                    <a:lnTo>
                      <a:pt x="371" y="36"/>
                    </a:lnTo>
                    <a:lnTo>
                      <a:pt x="363" y="28"/>
                    </a:lnTo>
                    <a:lnTo>
                      <a:pt x="359" y="25"/>
                    </a:lnTo>
                    <a:lnTo>
                      <a:pt x="352" y="23"/>
                    </a:lnTo>
                    <a:lnTo>
                      <a:pt x="344" y="23"/>
                    </a:lnTo>
                    <a:lnTo>
                      <a:pt x="334" y="19"/>
                    </a:lnTo>
                    <a:lnTo>
                      <a:pt x="327" y="19"/>
                    </a:lnTo>
                    <a:lnTo>
                      <a:pt x="319" y="19"/>
                    </a:lnTo>
                    <a:lnTo>
                      <a:pt x="311" y="19"/>
                    </a:lnTo>
                    <a:lnTo>
                      <a:pt x="304" y="23"/>
                    </a:lnTo>
                    <a:lnTo>
                      <a:pt x="296" y="23"/>
                    </a:lnTo>
                    <a:lnTo>
                      <a:pt x="290" y="25"/>
                    </a:lnTo>
                    <a:lnTo>
                      <a:pt x="279" y="28"/>
                    </a:lnTo>
                    <a:lnTo>
                      <a:pt x="275" y="36"/>
                    </a:lnTo>
                    <a:lnTo>
                      <a:pt x="267" y="40"/>
                    </a:lnTo>
                    <a:lnTo>
                      <a:pt x="264" y="48"/>
                    </a:lnTo>
                    <a:lnTo>
                      <a:pt x="256" y="55"/>
                    </a:lnTo>
                    <a:lnTo>
                      <a:pt x="252" y="59"/>
                    </a:lnTo>
                    <a:lnTo>
                      <a:pt x="252" y="63"/>
                    </a:lnTo>
                    <a:lnTo>
                      <a:pt x="252" y="63"/>
                    </a:lnTo>
                    <a:lnTo>
                      <a:pt x="246" y="55"/>
                    </a:lnTo>
                    <a:lnTo>
                      <a:pt x="243" y="48"/>
                    </a:lnTo>
                    <a:lnTo>
                      <a:pt x="239" y="40"/>
                    </a:lnTo>
                    <a:lnTo>
                      <a:pt x="231" y="36"/>
                    </a:lnTo>
                    <a:lnTo>
                      <a:pt x="223" y="28"/>
                    </a:lnTo>
                    <a:lnTo>
                      <a:pt x="220" y="25"/>
                    </a:lnTo>
                    <a:lnTo>
                      <a:pt x="212" y="23"/>
                    </a:lnTo>
                    <a:lnTo>
                      <a:pt x="200" y="23"/>
                    </a:lnTo>
                    <a:lnTo>
                      <a:pt x="195" y="19"/>
                    </a:lnTo>
                    <a:lnTo>
                      <a:pt x="187" y="19"/>
                    </a:lnTo>
                    <a:lnTo>
                      <a:pt x="179" y="19"/>
                    </a:lnTo>
                    <a:lnTo>
                      <a:pt x="168" y="19"/>
                    </a:lnTo>
                    <a:lnTo>
                      <a:pt x="160" y="23"/>
                    </a:lnTo>
                    <a:lnTo>
                      <a:pt x="156" y="23"/>
                    </a:lnTo>
                    <a:lnTo>
                      <a:pt x="147" y="25"/>
                    </a:lnTo>
                    <a:lnTo>
                      <a:pt x="139" y="28"/>
                    </a:lnTo>
                    <a:lnTo>
                      <a:pt x="135" y="36"/>
                    </a:lnTo>
                    <a:lnTo>
                      <a:pt x="128" y="40"/>
                    </a:lnTo>
                    <a:lnTo>
                      <a:pt x="105" y="40"/>
                    </a:lnTo>
                    <a:lnTo>
                      <a:pt x="105" y="132"/>
                    </a:lnTo>
                    <a:lnTo>
                      <a:pt x="103" y="132"/>
                    </a:lnTo>
                    <a:lnTo>
                      <a:pt x="103" y="40"/>
                    </a:lnTo>
                    <a:lnTo>
                      <a:pt x="9" y="40"/>
                    </a:lnTo>
                    <a:lnTo>
                      <a:pt x="9" y="92"/>
                    </a:lnTo>
                    <a:lnTo>
                      <a:pt x="0" y="92"/>
                    </a:lnTo>
                    <a:lnTo>
                      <a:pt x="0" y="0"/>
                    </a:lnTo>
                    <a:lnTo>
                      <a:pt x="573" y="0"/>
                    </a:lnTo>
                    <a:lnTo>
                      <a:pt x="573" y="40"/>
                    </a:lnTo>
                    <a:close/>
                  </a:path>
                </a:pathLst>
              </a:custGeom>
              <a:solidFill>
                <a:srgbClr val="000000"/>
              </a:solidFill>
              <a:ln w="3175">
                <a:solidFill>
                  <a:srgbClr val="000000"/>
                </a:solidFill>
                <a:prstDash val="solid"/>
                <a:round/>
                <a:headEnd/>
                <a:tailEnd/>
              </a:ln>
            </p:spPr>
            <p:txBody>
              <a:bodyPr/>
              <a:lstStyle/>
              <a:p>
                <a:endParaRPr lang="en-AU"/>
              </a:p>
            </p:txBody>
          </p:sp>
          <p:sp>
            <p:nvSpPr>
              <p:cNvPr id="6059" name="Freeform 939"/>
              <p:cNvSpPr>
                <a:spLocks/>
              </p:cNvSpPr>
              <p:nvPr/>
            </p:nvSpPr>
            <p:spPr bwMode="auto">
              <a:xfrm>
                <a:off x="1028" y="949"/>
                <a:ext cx="11" cy="46"/>
              </a:xfrm>
              <a:custGeom>
                <a:avLst/>
                <a:gdLst>
                  <a:gd name="T0" fmla="*/ 4 w 23"/>
                  <a:gd name="T1" fmla="*/ 92 h 92"/>
                  <a:gd name="T2" fmla="*/ 0 w 23"/>
                  <a:gd name="T3" fmla="*/ 92 h 92"/>
                  <a:gd name="T4" fmla="*/ 0 w 23"/>
                  <a:gd name="T5" fmla="*/ 0 h 92"/>
                  <a:gd name="T6" fmla="*/ 23 w 23"/>
                  <a:gd name="T7" fmla="*/ 0 h 92"/>
                  <a:gd name="T8" fmla="*/ 16 w 23"/>
                  <a:gd name="T9" fmla="*/ 7 h 92"/>
                  <a:gd name="T10" fmla="*/ 12 w 23"/>
                  <a:gd name="T11" fmla="*/ 11 h 92"/>
                  <a:gd name="T12" fmla="*/ 8 w 23"/>
                  <a:gd name="T13" fmla="*/ 19 h 92"/>
                  <a:gd name="T14" fmla="*/ 4 w 23"/>
                  <a:gd name="T15" fmla="*/ 27 h 92"/>
                  <a:gd name="T16" fmla="*/ 4 w 23"/>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92">
                    <a:moveTo>
                      <a:pt x="4" y="92"/>
                    </a:moveTo>
                    <a:lnTo>
                      <a:pt x="0" y="92"/>
                    </a:lnTo>
                    <a:lnTo>
                      <a:pt x="0" y="0"/>
                    </a:lnTo>
                    <a:lnTo>
                      <a:pt x="23" y="0"/>
                    </a:lnTo>
                    <a:lnTo>
                      <a:pt x="16" y="7"/>
                    </a:lnTo>
                    <a:lnTo>
                      <a:pt x="12" y="11"/>
                    </a:lnTo>
                    <a:lnTo>
                      <a:pt x="8" y="19"/>
                    </a:lnTo>
                    <a:lnTo>
                      <a:pt x="4" y="27"/>
                    </a:lnTo>
                    <a:lnTo>
                      <a:pt x="4" y="92"/>
                    </a:lnTo>
                    <a:close/>
                  </a:path>
                </a:pathLst>
              </a:custGeom>
              <a:solidFill>
                <a:srgbClr val="000000"/>
              </a:solidFill>
              <a:ln w="3175">
                <a:solidFill>
                  <a:srgbClr val="000000"/>
                </a:solidFill>
                <a:prstDash val="solid"/>
                <a:round/>
                <a:headEnd/>
                <a:tailEnd/>
              </a:ln>
            </p:spPr>
            <p:txBody>
              <a:bodyPr/>
              <a:lstStyle/>
              <a:p>
                <a:endParaRPr lang="en-AU"/>
              </a:p>
            </p:txBody>
          </p:sp>
          <p:sp>
            <p:nvSpPr>
              <p:cNvPr id="6060" name="Freeform 940"/>
              <p:cNvSpPr>
                <a:spLocks/>
              </p:cNvSpPr>
              <p:nvPr/>
            </p:nvSpPr>
            <p:spPr bwMode="auto">
              <a:xfrm>
                <a:off x="1083" y="933"/>
                <a:ext cx="56" cy="29"/>
              </a:xfrm>
              <a:custGeom>
                <a:avLst/>
                <a:gdLst>
                  <a:gd name="T0" fmla="*/ 4 w 111"/>
                  <a:gd name="T1" fmla="*/ 8 h 60"/>
                  <a:gd name="T2" fmla="*/ 0 w 111"/>
                  <a:gd name="T3" fmla="*/ 14 h 60"/>
                  <a:gd name="T4" fmla="*/ 8 w 111"/>
                  <a:gd name="T5" fmla="*/ 17 h 60"/>
                  <a:gd name="T6" fmla="*/ 16 w 111"/>
                  <a:gd name="T7" fmla="*/ 25 h 60"/>
                  <a:gd name="T8" fmla="*/ 23 w 111"/>
                  <a:gd name="T9" fmla="*/ 33 h 60"/>
                  <a:gd name="T10" fmla="*/ 25 w 111"/>
                  <a:gd name="T11" fmla="*/ 40 h 60"/>
                  <a:gd name="T12" fmla="*/ 29 w 111"/>
                  <a:gd name="T13" fmla="*/ 44 h 60"/>
                  <a:gd name="T14" fmla="*/ 33 w 111"/>
                  <a:gd name="T15" fmla="*/ 52 h 60"/>
                  <a:gd name="T16" fmla="*/ 37 w 111"/>
                  <a:gd name="T17" fmla="*/ 60 h 60"/>
                  <a:gd name="T18" fmla="*/ 37 w 111"/>
                  <a:gd name="T19" fmla="*/ 52 h 60"/>
                  <a:gd name="T20" fmla="*/ 41 w 111"/>
                  <a:gd name="T21" fmla="*/ 48 h 60"/>
                  <a:gd name="T22" fmla="*/ 48 w 111"/>
                  <a:gd name="T23" fmla="*/ 40 h 60"/>
                  <a:gd name="T24" fmla="*/ 56 w 111"/>
                  <a:gd name="T25" fmla="*/ 33 h 60"/>
                  <a:gd name="T26" fmla="*/ 60 w 111"/>
                  <a:gd name="T27" fmla="*/ 25 h 60"/>
                  <a:gd name="T28" fmla="*/ 67 w 111"/>
                  <a:gd name="T29" fmla="*/ 21 h 60"/>
                  <a:gd name="T30" fmla="*/ 73 w 111"/>
                  <a:gd name="T31" fmla="*/ 17 h 60"/>
                  <a:gd name="T32" fmla="*/ 81 w 111"/>
                  <a:gd name="T33" fmla="*/ 14 h 60"/>
                  <a:gd name="T34" fmla="*/ 85 w 111"/>
                  <a:gd name="T35" fmla="*/ 12 h 60"/>
                  <a:gd name="T36" fmla="*/ 96 w 111"/>
                  <a:gd name="T37" fmla="*/ 8 h 60"/>
                  <a:gd name="T38" fmla="*/ 104 w 111"/>
                  <a:gd name="T39" fmla="*/ 8 h 60"/>
                  <a:gd name="T40" fmla="*/ 111 w 111"/>
                  <a:gd name="T41" fmla="*/ 8 h 60"/>
                  <a:gd name="T42" fmla="*/ 111 w 111"/>
                  <a:gd name="T43" fmla="*/ 0 h 60"/>
                  <a:gd name="T44" fmla="*/ 4 w 111"/>
                  <a:gd name="T45"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60">
                    <a:moveTo>
                      <a:pt x="4" y="8"/>
                    </a:moveTo>
                    <a:lnTo>
                      <a:pt x="0" y="14"/>
                    </a:lnTo>
                    <a:lnTo>
                      <a:pt x="8" y="17"/>
                    </a:lnTo>
                    <a:lnTo>
                      <a:pt x="16" y="25"/>
                    </a:lnTo>
                    <a:lnTo>
                      <a:pt x="23" y="33"/>
                    </a:lnTo>
                    <a:lnTo>
                      <a:pt x="25" y="40"/>
                    </a:lnTo>
                    <a:lnTo>
                      <a:pt x="29" y="44"/>
                    </a:lnTo>
                    <a:lnTo>
                      <a:pt x="33" y="52"/>
                    </a:lnTo>
                    <a:lnTo>
                      <a:pt x="37" y="60"/>
                    </a:lnTo>
                    <a:lnTo>
                      <a:pt x="37" y="52"/>
                    </a:lnTo>
                    <a:lnTo>
                      <a:pt x="41" y="48"/>
                    </a:lnTo>
                    <a:lnTo>
                      <a:pt x="48" y="40"/>
                    </a:lnTo>
                    <a:lnTo>
                      <a:pt x="56" y="33"/>
                    </a:lnTo>
                    <a:lnTo>
                      <a:pt x="60" y="25"/>
                    </a:lnTo>
                    <a:lnTo>
                      <a:pt x="67" y="21"/>
                    </a:lnTo>
                    <a:lnTo>
                      <a:pt x="73" y="17"/>
                    </a:lnTo>
                    <a:lnTo>
                      <a:pt x="81" y="14"/>
                    </a:lnTo>
                    <a:lnTo>
                      <a:pt x="85" y="12"/>
                    </a:lnTo>
                    <a:lnTo>
                      <a:pt x="96" y="8"/>
                    </a:lnTo>
                    <a:lnTo>
                      <a:pt x="104" y="8"/>
                    </a:lnTo>
                    <a:lnTo>
                      <a:pt x="111" y="8"/>
                    </a:lnTo>
                    <a:lnTo>
                      <a:pt x="111" y="0"/>
                    </a:lnTo>
                    <a:lnTo>
                      <a:pt x="4" y="8"/>
                    </a:lnTo>
                    <a:close/>
                  </a:path>
                </a:pathLst>
              </a:custGeom>
              <a:solidFill>
                <a:srgbClr val="000000"/>
              </a:solidFill>
              <a:ln w="3175">
                <a:solidFill>
                  <a:srgbClr val="000000"/>
                </a:solidFill>
                <a:prstDash val="solid"/>
                <a:round/>
                <a:headEnd/>
                <a:tailEnd/>
              </a:ln>
            </p:spPr>
            <p:txBody>
              <a:bodyPr/>
              <a:lstStyle/>
              <a:p>
                <a:endParaRPr lang="en-AU"/>
              </a:p>
            </p:txBody>
          </p:sp>
          <p:sp>
            <p:nvSpPr>
              <p:cNvPr id="6061" name="Freeform 941"/>
              <p:cNvSpPr>
                <a:spLocks/>
              </p:cNvSpPr>
              <p:nvPr/>
            </p:nvSpPr>
            <p:spPr bwMode="auto">
              <a:xfrm>
                <a:off x="1306" y="959"/>
                <a:ext cx="32" cy="31"/>
              </a:xfrm>
              <a:custGeom>
                <a:avLst/>
                <a:gdLst>
                  <a:gd name="T0" fmla="*/ 61 w 65"/>
                  <a:gd name="T1" fmla="*/ 15 h 63"/>
                  <a:gd name="T2" fmla="*/ 61 w 65"/>
                  <a:gd name="T3" fmla="*/ 21 h 63"/>
                  <a:gd name="T4" fmla="*/ 65 w 65"/>
                  <a:gd name="T5" fmla="*/ 25 h 63"/>
                  <a:gd name="T6" fmla="*/ 65 w 65"/>
                  <a:gd name="T7" fmla="*/ 29 h 63"/>
                  <a:gd name="T8" fmla="*/ 65 w 65"/>
                  <a:gd name="T9" fmla="*/ 36 h 63"/>
                  <a:gd name="T10" fmla="*/ 61 w 65"/>
                  <a:gd name="T11" fmla="*/ 40 h 63"/>
                  <a:gd name="T12" fmla="*/ 61 w 65"/>
                  <a:gd name="T13" fmla="*/ 44 h 63"/>
                  <a:gd name="T14" fmla="*/ 57 w 65"/>
                  <a:gd name="T15" fmla="*/ 48 h 63"/>
                  <a:gd name="T16" fmla="*/ 55 w 65"/>
                  <a:gd name="T17" fmla="*/ 56 h 63"/>
                  <a:gd name="T18" fmla="*/ 52 w 65"/>
                  <a:gd name="T19" fmla="*/ 60 h 63"/>
                  <a:gd name="T20" fmla="*/ 48 w 65"/>
                  <a:gd name="T21" fmla="*/ 60 h 63"/>
                  <a:gd name="T22" fmla="*/ 40 w 65"/>
                  <a:gd name="T23" fmla="*/ 63 h 63"/>
                  <a:gd name="T24" fmla="*/ 32 w 65"/>
                  <a:gd name="T25" fmla="*/ 63 h 63"/>
                  <a:gd name="T26" fmla="*/ 29 w 65"/>
                  <a:gd name="T27" fmla="*/ 63 h 63"/>
                  <a:gd name="T28" fmla="*/ 25 w 65"/>
                  <a:gd name="T29" fmla="*/ 60 h 63"/>
                  <a:gd name="T30" fmla="*/ 17 w 65"/>
                  <a:gd name="T31" fmla="*/ 60 h 63"/>
                  <a:gd name="T32" fmla="*/ 13 w 65"/>
                  <a:gd name="T33" fmla="*/ 56 h 63"/>
                  <a:gd name="T34" fmla="*/ 10 w 65"/>
                  <a:gd name="T35" fmla="*/ 56 h 63"/>
                  <a:gd name="T36" fmla="*/ 8 w 65"/>
                  <a:gd name="T37" fmla="*/ 48 h 63"/>
                  <a:gd name="T38" fmla="*/ 4 w 65"/>
                  <a:gd name="T39" fmla="*/ 44 h 63"/>
                  <a:gd name="T40" fmla="*/ 4 w 65"/>
                  <a:gd name="T41" fmla="*/ 40 h 63"/>
                  <a:gd name="T42" fmla="*/ 0 w 65"/>
                  <a:gd name="T43" fmla="*/ 33 h 63"/>
                  <a:gd name="T44" fmla="*/ 0 w 65"/>
                  <a:gd name="T45" fmla="*/ 29 h 63"/>
                  <a:gd name="T46" fmla="*/ 0 w 65"/>
                  <a:gd name="T47" fmla="*/ 25 h 63"/>
                  <a:gd name="T48" fmla="*/ 4 w 65"/>
                  <a:gd name="T49" fmla="*/ 17 h 63"/>
                  <a:gd name="T50" fmla="*/ 8 w 65"/>
                  <a:gd name="T51" fmla="*/ 15 h 63"/>
                  <a:gd name="T52" fmla="*/ 8 w 65"/>
                  <a:gd name="T53" fmla="*/ 12 h 63"/>
                  <a:gd name="T54" fmla="*/ 10 w 65"/>
                  <a:gd name="T55" fmla="*/ 8 h 63"/>
                  <a:gd name="T56" fmla="*/ 13 w 65"/>
                  <a:gd name="T57" fmla="*/ 4 h 63"/>
                  <a:gd name="T58" fmla="*/ 17 w 65"/>
                  <a:gd name="T59" fmla="*/ 0 h 63"/>
                  <a:gd name="T60" fmla="*/ 25 w 65"/>
                  <a:gd name="T61" fmla="*/ 0 h 63"/>
                  <a:gd name="T62" fmla="*/ 29 w 65"/>
                  <a:gd name="T63" fmla="*/ 0 h 63"/>
                  <a:gd name="T64" fmla="*/ 36 w 65"/>
                  <a:gd name="T65" fmla="*/ 0 h 63"/>
                  <a:gd name="T66" fmla="*/ 40 w 65"/>
                  <a:gd name="T67" fmla="*/ 0 h 63"/>
                  <a:gd name="T68" fmla="*/ 48 w 65"/>
                  <a:gd name="T69" fmla="*/ 0 h 63"/>
                  <a:gd name="T70" fmla="*/ 52 w 65"/>
                  <a:gd name="T71" fmla="*/ 4 h 63"/>
                  <a:gd name="T72" fmla="*/ 55 w 65"/>
                  <a:gd name="T73" fmla="*/ 8 h 63"/>
                  <a:gd name="T74" fmla="*/ 57 w 65"/>
                  <a:gd name="T75" fmla="*/ 12 h 63"/>
                  <a:gd name="T76" fmla="*/ 61 w 65"/>
                  <a:gd name="T77"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63">
                    <a:moveTo>
                      <a:pt x="61" y="15"/>
                    </a:moveTo>
                    <a:lnTo>
                      <a:pt x="61" y="21"/>
                    </a:lnTo>
                    <a:lnTo>
                      <a:pt x="65" y="25"/>
                    </a:lnTo>
                    <a:lnTo>
                      <a:pt x="65" y="29"/>
                    </a:lnTo>
                    <a:lnTo>
                      <a:pt x="65" y="36"/>
                    </a:lnTo>
                    <a:lnTo>
                      <a:pt x="61" y="40"/>
                    </a:lnTo>
                    <a:lnTo>
                      <a:pt x="61" y="44"/>
                    </a:lnTo>
                    <a:lnTo>
                      <a:pt x="57" y="48"/>
                    </a:lnTo>
                    <a:lnTo>
                      <a:pt x="55" y="56"/>
                    </a:lnTo>
                    <a:lnTo>
                      <a:pt x="52" y="60"/>
                    </a:lnTo>
                    <a:lnTo>
                      <a:pt x="48" y="60"/>
                    </a:lnTo>
                    <a:lnTo>
                      <a:pt x="40" y="63"/>
                    </a:lnTo>
                    <a:lnTo>
                      <a:pt x="32" y="63"/>
                    </a:lnTo>
                    <a:lnTo>
                      <a:pt x="29" y="63"/>
                    </a:lnTo>
                    <a:lnTo>
                      <a:pt x="25" y="60"/>
                    </a:lnTo>
                    <a:lnTo>
                      <a:pt x="17" y="60"/>
                    </a:lnTo>
                    <a:lnTo>
                      <a:pt x="13" y="56"/>
                    </a:lnTo>
                    <a:lnTo>
                      <a:pt x="10" y="56"/>
                    </a:lnTo>
                    <a:lnTo>
                      <a:pt x="8" y="48"/>
                    </a:lnTo>
                    <a:lnTo>
                      <a:pt x="4" y="44"/>
                    </a:lnTo>
                    <a:lnTo>
                      <a:pt x="4" y="40"/>
                    </a:lnTo>
                    <a:lnTo>
                      <a:pt x="0" y="33"/>
                    </a:lnTo>
                    <a:lnTo>
                      <a:pt x="0" y="29"/>
                    </a:lnTo>
                    <a:lnTo>
                      <a:pt x="0" y="25"/>
                    </a:lnTo>
                    <a:lnTo>
                      <a:pt x="4" y="17"/>
                    </a:lnTo>
                    <a:lnTo>
                      <a:pt x="8" y="15"/>
                    </a:lnTo>
                    <a:lnTo>
                      <a:pt x="8" y="12"/>
                    </a:lnTo>
                    <a:lnTo>
                      <a:pt x="10" y="8"/>
                    </a:lnTo>
                    <a:lnTo>
                      <a:pt x="13" y="4"/>
                    </a:lnTo>
                    <a:lnTo>
                      <a:pt x="17" y="0"/>
                    </a:lnTo>
                    <a:lnTo>
                      <a:pt x="25" y="0"/>
                    </a:lnTo>
                    <a:lnTo>
                      <a:pt x="29" y="0"/>
                    </a:lnTo>
                    <a:lnTo>
                      <a:pt x="36" y="0"/>
                    </a:lnTo>
                    <a:lnTo>
                      <a:pt x="40" y="0"/>
                    </a:lnTo>
                    <a:lnTo>
                      <a:pt x="48" y="0"/>
                    </a:lnTo>
                    <a:lnTo>
                      <a:pt x="52" y="4"/>
                    </a:lnTo>
                    <a:lnTo>
                      <a:pt x="55" y="8"/>
                    </a:lnTo>
                    <a:lnTo>
                      <a:pt x="57" y="12"/>
                    </a:lnTo>
                    <a:lnTo>
                      <a:pt x="61" y="15"/>
                    </a:lnTo>
                    <a:close/>
                  </a:path>
                </a:pathLst>
              </a:custGeom>
              <a:solidFill>
                <a:srgbClr val="FFFFFF"/>
              </a:solidFill>
              <a:ln w="3175">
                <a:solidFill>
                  <a:srgbClr val="000000"/>
                </a:solidFill>
                <a:prstDash val="solid"/>
                <a:round/>
                <a:headEnd/>
                <a:tailEnd/>
              </a:ln>
            </p:spPr>
            <p:txBody>
              <a:bodyPr/>
              <a:lstStyle/>
              <a:p>
                <a:endParaRPr lang="en-AU"/>
              </a:p>
            </p:txBody>
          </p:sp>
          <p:sp>
            <p:nvSpPr>
              <p:cNvPr id="6062" name="Freeform 942"/>
              <p:cNvSpPr>
                <a:spLocks/>
              </p:cNvSpPr>
              <p:nvPr/>
            </p:nvSpPr>
            <p:spPr bwMode="auto">
              <a:xfrm>
                <a:off x="1317" y="967"/>
                <a:ext cx="11" cy="12"/>
              </a:xfrm>
              <a:custGeom>
                <a:avLst/>
                <a:gdLst>
                  <a:gd name="T0" fmla="*/ 0 w 23"/>
                  <a:gd name="T1" fmla="*/ 8 h 23"/>
                  <a:gd name="T2" fmla="*/ 0 w 23"/>
                  <a:gd name="T3" fmla="*/ 8 h 23"/>
                  <a:gd name="T4" fmla="*/ 4 w 23"/>
                  <a:gd name="T5" fmla="*/ 4 h 23"/>
                  <a:gd name="T6" fmla="*/ 8 w 23"/>
                  <a:gd name="T7" fmla="*/ 4 h 23"/>
                  <a:gd name="T8" fmla="*/ 8 w 23"/>
                  <a:gd name="T9" fmla="*/ 0 h 23"/>
                  <a:gd name="T10" fmla="*/ 11 w 23"/>
                  <a:gd name="T11" fmla="*/ 0 h 23"/>
                  <a:gd name="T12" fmla="*/ 15 w 23"/>
                  <a:gd name="T13" fmla="*/ 0 h 23"/>
                  <a:gd name="T14" fmla="*/ 19 w 23"/>
                  <a:gd name="T15" fmla="*/ 4 h 23"/>
                  <a:gd name="T16" fmla="*/ 19 w 23"/>
                  <a:gd name="T17" fmla="*/ 8 h 23"/>
                  <a:gd name="T18" fmla="*/ 23 w 23"/>
                  <a:gd name="T19" fmla="*/ 8 h 23"/>
                  <a:gd name="T20" fmla="*/ 23 w 23"/>
                  <a:gd name="T21" fmla="*/ 12 h 23"/>
                  <a:gd name="T22" fmla="*/ 23 w 23"/>
                  <a:gd name="T23" fmla="*/ 16 h 23"/>
                  <a:gd name="T24" fmla="*/ 19 w 23"/>
                  <a:gd name="T25" fmla="*/ 19 h 23"/>
                  <a:gd name="T26" fmla="*/ 19 w 23"/>
                  <a:gd name="T27" fmla="*/ 19 h 23"/>
                  <a:gd name="T28" fmla="*/ 15 w 23"/>
                  <a:gd name="T29" fmla="*/ 23 h 23"/>
                  <a:gd name="T30" fmla="*/ 11 w 23"/>
                  <a:gd name="T31" fmla="*/ 23 h 23"/>
                  <a:gd name="T32" fmla="*/ 11 w 23"/>
                  <a:gd name="T33" fmla="*/ 23 h 23"/>
                  <a:gd name="T34" fmla="*/ 8 w 23"/>
                  <a:gd name="T35" fmla="*/ 23 h 23"/>
                  <a:gd name="T36" fmla="*/ 4 w 23"/>
                  <a:gd name="T37" fmla="*/ 19 h 23"/>
                  <a:gd name="T38" fmla="*/ 0 w 23"/>
                  <a:gd name="T39" fmla="*/ 19 h 23"/>
                  <a:gd name="T40" fmla="*/ 0 w 23"/>
                  <a:gd name="T41" fmla="*/ 16 h 23"/>
                  <a:gd name="T42" fmla="*/ 0 w 23"/>
                  <a:gd name="T43" fmla="*/ 12 h 23"/>
                  <a:gd name="T44" fmla="*/ 0 w 23"/>
                  <a:gd name="T4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3">
                    <a:moveTo>
                      <a:pt x="0" y="8"/>
                    </a:moveTo>
                    <a:lnTo>
                      <a:pt x="0" y="8"/>
                    </a:lnTo>
                    <a:lnTo>
                      <a:pt x="4" y="4"/>
                    </a:lnTo>
                    <a:lnTo>
                      <a:pt x="8" y="4"/>
                    </a:lnTo>
                    <a:lnTo>
                      <a:pt x="8" y="0"/>
                    </a:lnTo>
                    <a:lnTo>
                      <a:pt x="11" y="0"/>
                    </a:lnTo>
                    <a:lnTo>
                      <a:pt x="15" y="0"/>
                    </a:lnTo>
                    <a:lnTo>
                      <a:pt x="19" y="4"/>
                    </a:lnTo>
                    <a:lnTo>
                      <a:pt x="19" y="8"/>
                    </a:lnTo>
                    <a:lnTo>
                      <a:pt x="23" y="8"/>
                    </a:lnTo>
                    <a:lnTo>
                      <a:pt x="23" y="12"/>
                    </a:lnTo>
                    <a:lnTo>
                      <a:pt x="23" y="16"/>
                    </a:lnTo>
                    <a:lnTo>
                      <a:pt x="19" y="19"/>
                    </a:lnTo>
                    <a:lnTo>
                      <a:pt x="19" y="19"/>
                    </a:lnTo>
                    <a:lnTo>
                      <a:pt x="15" y="23"/>
                    </a:lnTo>
                    <a:lnTo>
                      <a:pt x="11" y="23"/>
                    </a:lnTo>
                    <a:lnTo>
                      <a:pt x="11" y="23"/>
                    </a:lnTo>
                    <a:lnTo>
                      <a:pt x="8" y="23"/>
                    </a:lnTo>
                    <a:lnTo>
                      <a:pt x="4" y="19"/>
                    </a:lnTo>
                    <a:lnTo>
                      <a:pt x="0" y="19"/>
                    </a:lnTo>
                    <a:lnTo>
                      <a:pt x="0" y="16"/>
                    </a:lnTo>
                    <a:lnTo>
                      <a:pt x="0" y="12"/>
                    </a:lnTo>
                    <a:lnTo>
                      <a:pt x="0" y="8"/>
                    </a:lnTo>
                    <a:close/>
                  </a:path>
                </a:pathLst>
              </a:custGeom>
              <a:solidFill>
                <a:srgbClr val="000000"/>
              </a:solidFill>
              <a:ln w="3175">
                <a:solidFill>
                  <a:srgbClr val="000000"/>
                </a:solidFill>
                <a:prstDash val="solid"/>
                <a:round/>
                <a:headEnd/>
                <a:tailEnd/>
              </a:ln>
            </p:spPr>
            <p:txBody>
              <a:bodyPr/>
              <a:lstStyle/>
              <a:p>
                <a:endParaRPr lang="en-AU"/>
              </a:p>
            </p:txBody>
          </p:sp>
          <p:sp>
            <p:nvSpPr>
              <p:cNvPr id="6063" name="Freeform 943"/>
              <p:cNvSpPr>
                <a:spLocks/>
              </p:cNvSpPr>
              <p:nvPr/>
            </p:nvSpPr>
            <p:spPr bwMode="auto">
              <a:xfrm>
                <a:off x="1291" y="941"/>
                <a:ext cx="63" cy="64"/>
              </a:xfrm>
              <a:custGeom>
                <a:avLst/>
                <a:gdLst>
                  <a:gd name="T0" fmla="*/ 31 w 127"/>
                  <a:gd name="T1" fmla="*/ 68 h 127"/>
                  <a:gd name="T2" fmla="*/ 35 w 127"/>
                  <a:gd name="T3" fmla="*/ 79 h 127"/>
                  <a:gd name="T4" fmla="*/ 41 w 127"/>
                  <a:gd name="T5" fmla="*/ 91 h 127"/>
                  <a:gd name="T6" fmla="*/ 48 w 127"/>
                  <a:gd name="T7" fmla="*/ 95 h 127"/>
                  <a:gd name="T8" fmla="*/ 60 w 127"/>
                  <a:gd name="T9" fmla="*/ 98 h 127"/>
                  <a:gd name="T10" fmla="*/ 71 w 127"/>
                  <a:gd name="T11" fmla="*/ 98 h 127"/>
                  <a:gd name="T12" fmla="*/ 79 w 127"/>
                  <a:gd name="T13" fmla="*/ 95 h 127"/>
                  <a:gd name="T14" fmla="*/ 88 w 127"/>
                  <a:gd name="T15" fmla="*/ 83 h 127"/>
                  <a:gd name="T16" fmla="*/ 92 w 127"/>
                  <a:gd name="T17" fmla="*/ 75 h 127"/>
                  <a:gd name="T18" fmla="*/ 96 w 127"/>
                  <a:gd name="T19" fmla="*/ 64 h 127"/>
                  <a:gd name="T20" fmla="*/ 92 w 127"/>
                  <a:gd name="T21" fmla="*/ 56 h 127"/>
                  <a:gd name="T22" fmla="*/ 88 w 127"/>
                  <a:gd name="T23" fmla="*/ 47 h 127"/>
                  <a:gd name="T24" fmla="*/ 83 w 127"/>
                  <a:gd name="T25" fmla="*/ 39 h 127"/>
                  <a:gd name="T26" fmla="*/ 71 w 127"/>
                  <a:gd name="T27" fmla="*/ 35 h 127"/>
                  <a:gd name="T28" fmla="*/ 60 w 127"/>
                  <a:gd name="T29" fmla="*/ 35 h 127"/>
                  <a:gd name="T30" fmla="*/ 48 w 127"/>
                  <a:gd name="T31" fmla="*/ 35 h 127"/>
                  <a:gd name="T32" fmla="*/ 41 w 127"/>
                  <a:gd name="T33" fmla="*/ 43 h 127"/>
                  <a:gd name="T34" fmla="*/ 39 w 127"/>
                  <a:gd name="T35" fmla="*/ 50 h 127"/>
                  <a:gd name="T36" fmla="*/ 31 w 127"/>
                  <a:gd name="T37" fmla="*/ 60 h 127"/>
                  <a:gd name="T38" fmla="*/ 0 w 127"/>
                  <a:gd name="T39" fmla="*/ 64 h 127"/>
                  <a:gd name="T40" fmla="*/ 0 w 127"/>
                  <a:gd name="T41" fmla="*/ 50 h 127"/>
                  <a:gd name="T42" fmla="*/ 8 w 127"/>
                  <a:gd name="T43" fmla="*/ 35 h 127"/>
                  <a:gd name="T44" fmla="*/ 16 w 127"/>
                  <a:gd name="T45" fmla="*/ 23 h 127"/>
                  <a:gd name="T46" fmla="*/ 27 w 127"/>
                  <a:gd name="T47" fmla="*/ 12 h 127"/>
                  <a:gd name="T48" fmla="*/ 41 w 127"/>
                  <a:gd name="T49" fmla="*/ 4 h 127"/>
                  <a:gd name="T50" fmla="*/ 56 w 127"/>
                  <a:gd name="T51" fmla="*/ 0 h 127"/>
                  <a:gd name="T52" fmla="*/ 75 w 127"/>
                  <a:gd name="T53" fmla="*/ 0 h 127"/>
                  <a:gd name="T54" fmla="*/ 92 w 127"/>
                  <a:gd name="T55" fmla="*/ 4 h 127"/>
                  <a:gd name="T56" fmla="*/ 104 w 127"/>
                  <a:gd name="T57" fmla="*/ 16 h 127"/>
                  <a:gd name="T58" fmla="*/ 115 w 127"/>
                  <a:gd name="T59" fmla="*/ 23 h 127"/>
                  <a:gd name="T60" fmla="*/ 123 w 127"/>
                  <a:gd name="T61" fmla="*/ 43 h 127"/>
                  <a:gd name="T62" fmla="*/ 127 w 127"/>
                  <a:gd name="T63" fmla="*/ 52 h 127"/>
                  <a:gd name="T64" fmla="*/ 127 w 127"/>
                  <a:gd name="T65" fmla="*/ 68 h 127"/>
                  <a:gd name="T66" fmla="*/ 123 w 127"/>
                  <a:gd name="T67" fmla="*/ 83 h 127"/>
                  <a:gd name="T68" fmla="*/ 115 w 127"/>
                  <a:gd name="T69" fmla="*/ 98 h 127"/>
                  <a:gd name="T70" fmla="*/ 107 w 127"/>
                  <a:gd name="T71" fmla="*/ 108 h 127"/>
                  <a:gd name="T72" fmla="*/ 96 w 127"/>
                  <a:gd name="T73" fmla="*/ 116 h 127"/>
                  <a:gd name="T74" fmla="*/ 83 w 127"/>
                  <a:gd name="T75" fmla="*/ 127 h 127"/>
                  <a:gd name="T76" fmla="*/ 67 w 127"/>
                  <a:gd name="T77" fmla="*/ 127 h 127"/>
                  <a:gd name="T78" fmla="*/ 52 w 127"/>
                  <a:gd name="T79" fmla="*/ 127 h 127"/>
                  <a:gd name="T80" fmla="*/ 39 w 127"/>
                  <a:gd name="T81" fmla="*/ 123 h 127"/>
                  <a:gd name="T82" fmla="*/ 27 w 127"/>
                  <a:gd name="T83" fmla="*/ 116 h 127"/>
                  <a:gd name="T84" fmla="*/ 16 w 127"/>
                  <a:gd name="T85" fmla="*/ 104 h 127"/>
                  <a:gd name="T86" fmla="*/ 8 w 127"/>
                  <a:gd name="T87" fmla="*/ 91 h 127"/>
                  <a:gd name="T88" fmla="*/ 0 w 127"/>
                  <a:gd name="T89" fmla="*/ 79 h 127"/>
                  <a:gd name="T90" fmla="*/ 0 w 127"/>
                  <a:gd name="T91"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27">
                    <a:moveTo>
                      <a:pt x="31" y="64"/>
                    </a:moveTo>
                    <a:lnTo>
                      <a:pt x="31" y="68"/>
                    </a:lnTo>
                    <a:lnTo>
                      <a:pt x="35" y="75"/>
                    </a:lnTo>
                    <a:lnTo>
                      <a:pt x="35" y="79"/>
                    </a:lnTo>
                    <a:lnTo>
                      <a:pt x="39" y="83"/>
                    </a:lnTo>
                    <a:lnTo>
                      <a:pt x="41" y="91"/>
                    </a:lnTo>
                    <a:lnTo>
                      <a:pt x="44" y="91"/>
                    </a:lnTo>
                    <a:lnTo>
                      <a:pt x="48" y="95"/>
                    </a:lnTo>
                    <a:lnTo>
                      <a:pt x="56" y="95"/>
                    </a:lnTo>
                    <a:lnTo>
                      <a:pt x="60" y="98"/>
                    </a:lnTo>
                    <a:lnTo>
                      <a:pt x="63" y="98"/>
                    </a:lnTo>
                    <a:lnTo>
                      <a:pt x="71" y="98"/>
                    </a:lnTo>
                    <a:lnTo>
                      <a:pt x="75" y="95"/>
                    </a:lnTo>
                    <a:lnTo>
                      <a:pt x="79" y="95"/>
                    </a:lnTo>
                    <a:lnTo>
                      <a:pt x="86" y="91"/>
                    </a:lnTo>
                    <a:lnTo>
                      <a:pt x="88" y="83"/>
                    </a:lnTo>
                    <a:lnTo>
                      <a:pt x="92" y="79"/>
                    </a:lnTo>
                    <a:lnTo>
                      <a:pt x="92" y="75"/>
                    </a:lnTo>
                    <a:lnTo>
                      <a:pt x="96" y="71"/>
                    </a:lnTo>
                    <a:lnTo>
                      <a:pt x="96" y="64"/>
                    </a:lnTo>
                    <a:lnTo>
                      <a:pt x="96" y="60"/>
                    </a:lnTo>
                    <a:lnTo>
                      <a:pt x="92" y="56"/>
                    </a:lnTo>
                    <a:lnTo>
                      <a:pt x="92" y="50"/>
                    </a:lnTo>
                    <a:lnTo>
                      <a:pt x="88" y="47"/>
                    </a:lnTo>
                    <a:lnTo>
                      <a:pt x="86" y="43"/>
                    </a:lnTo>
                    <a:lnTo>
                      <a:pt x="83" y="39"/>
                    </a:lnTo>
                    <a:lnTo>
                      <a:pt x="75" y="35"/>
                    </a:lnTo>
                    <a:lnTo>
                      <a:pt x="71" y="35"/>
                    </a:lnTo>
                    <a:lnTo>
                      <a:pt x="67" y="35"/>
                    </a:lnTo>
                    <a:lnTo>
                      <a:pt x="60" y="35"/>
                    </a:lnTo>
                    <a:lnTo>
                      <a:pt x="56" y="35"/>
                    </a:lnTo>
                    <a:lnTo>
                      <a:pt x="48" y="35"/>
                    </a:lnTo>
                    <a:lnTo>
                      <a:pt x="44" y="39"/>
                    </a:lnTo>
                    <a:lnTo>
                      <a:pt x="41" y="43"/>
                    </a:lnTo>
                    <a:lnTo>
                      <a:pt x="39" y="47"/>
                    </a:lnTo>
                    <a:lnTo>
                      <a:pt x="39" y="50"/>
                    </a:lnTo>
                    <a:lnTo>
                      <a:pt x="35" y="52"/>
                    </a:lnTo>
                    <a:lnTo>
                      <a:pt x="31" y="60"/>
                    </a:lnTo>
                    <a:lnTo>
                      <a:pt x="31" y="64"/>
                    </a:lnTo>
                    <a:lnTo>
                      <a:pt x="0" y="64"/>
                    </a:lnTo>
                    <a:lnTo>
                      <a:pt x="0" y="56"/>
                    </a:lnTo>
                    <a:lnTo>
                      <a:pt x="0" y="50"/>
                    </a:lnTo>
                    <a:lnTo>
                      <a:pt x="4" y="43"/>
                    </a:lnTo>
                    <a:lnTo>
                      <a:pt x="8" y="35"/>
                    </a:lnTo>
                    <a:lnTo>
                      <a:pt x="12" y="31"/>
                    </a:lnTo>
                    <a:lnTo>
                      <a:pt x="16" y="23"/>
                    </a:lnTo>
                    <a:lnTo>
                      <a:pt x="19" y="20"/>
                    </a:lnTo>
                    <a:lnTo>
                      <a:pt x="27" y="12"/>
                    </a:lnTo>
                    <a:lnTo>
                      <a:pt x="35" y="8"/>
                    </a:lnTo>
                    <a:lnTo>
                      <a:pt x="41" y="4"/>
                    </a:lnTo>
                    <a:lnTo>
                      <a:pt x="48" y="0"/>
                    </a:lnTo>
                    <a:lnTo>
                      <a:pt x="56" y="0"/>
                    </a:lnTo>
                    <a:lnTo>
                      <a:pt x="67" y="0"/>
                    </a:lnTo>
                    <a:lnTo>
                      <a:pt x="75" y="0"/>
                    </a:lnTo>
                    <a:lnTo>
                      <a:pt x="86" y="4"/>
                    </a:lnTo>
                    <a:lnTo>
                      <a:pt x="92" y="4"/>
                    </a:lnTo>
                    <a:lnTo>
                      <a:pt x="96" y="12"/>
                    </a:lnTo>
                    <a:lnTo>
                      <a:pt x="104" y="16"/>
                    </a:lnTo>
                    <a:lnTo>
                      <a:pt x="107" y="23"/>
                    </a:lnTo>
                    <a:lnTo>
                      <a:pt x="115" y="23"/>
                    </a:lnTo>
                    <a:lnTo>
                      <a:pt x="119" y="35"/>
                    </a:lnTo>
                    <a:lnTo>
                      <a:pt x="123" y="43"/>
                    </a:lnTo>
                    <a:lnTo>
                      <a:pt x="123" y="47"/>
                    </a:lnTo>
                    <a:lnTo>
                      <a:pt x="127" y="52"/>
                    </a:lnTo>
                    <a:lnTo>
                      <a:pt x="127" y="60"/>
                    </a:lnTo>
                    <a:lnTo>
                      <a:pt x="127" y="68"/>
                    </a:lnTo>
                    <a:lnTo>
                      <a:pt x="123" y="75"/>
                    </a:lnTo>
                    <a:lnTo>
                      <a:pt x="123" y="83"/>
                    </a:lnTo>
                    <a:lnTo>
                      <a:pt x="119" y="91"/>
                    </a:lnTo>
                    <a:lnTo>
                      <a:pt x="115" y="98"/>
                    </a:lnTo>
                    <a:lnTo>
                      <a:pt x="111" y="104"/>
                    </a:lnTo>
                    <a:lnTo>
                      <a:pt x="107" y="108"/>
                    </a:lnTo>
                    <a:lnTo>
                      <a:pt x="104" y="112"/>
                    </a:lnTo>
                    <a:lnTo>
                      <a:pt x="96" y="116"/>
                    </a:lnTo>
                    <a:lnTo>
                      <a:pt x="88" y="123"/>
                    </a:lnTo>
                    <a:lnTo>
                      <a:pt x="83" y="127"/>
                    </a:lnTo>
                    <a:lnTo>
                      <a:pt x="75" y="127"/>
                    </a:lnTo>
                    <a:lnTo>
                      <a:pt x="67" y="127"/>
                    </a:lnTo>
                    <a:lnTo>
                      <a:pt x="60" y="127"/>
                    </a:lnTo>
                    <a:lnTo>
                      <a:pt x="52" y="127"/>
                    </a:lnTo>
                    <a:lnTo>
                      <a:pt x="44" y="127"/>
                    </a:lnTo>
                    <a:lnTo>
                      <a:pt x="39" y="123"/>
                    </a:lnTo>
                    <a:lnTo>
                      <a:pt x="35" y="119"/>
                    </a:lnTo>
                    <a:lnTo>
                      <a:pt x="27" y="116"/>
                    </a:lnTo>
                    <a:lnTo>
                      <a:pt x="19" y="108"/>
                    </a:lnTo>
                    <a:lnTo>
                      <a:pt x="16" y="104"/>
                    </a:lnTo>
                    <a:lnTo>
                      <a:pt x="12" y="98"/>
                    </a:lnTo>
                    <a:lnTo>
                      <a:pt x="8" y="91"/>
                    </a:lnTo>
                    <a:lnTo>
                      <a:pt x="4" y="87"/>
                    </a:lnTo>
                    <a:lnTo>
                      <a:pt x="0" y="79"/>
                    </a:lnTo>
                    <a:lnTo>
                      <a:pt x="0" y="71"/>
                    </a:lnTo>
                    <a:lnTo>
                      <a:pt x="0" y="64"/>
                    </a:lnTo>
                    <a:lnTo>
                      <a:pt x="31" y="64"/>
                    </a:lnTo>
                    <a:close/>
                  </a:path>
                </a:pathLst>
              </a:custGeom>
              <a:solidFill>
                <a:srgbClr val="000000"/>
              </a:solidFill>
              <a:ln w="3175">
                <a:solidFill>
                  <a:srgbClr val="000000"/>
                </a:solidFill>
                <a:prstDash val="solid"/>
                <a:round/>
                <a:headEnd/>
                <a:tailEnd/>
              </a:ln>
            </p:spPr>
            <p:txBody>
              <a:bodyPr/>
              <a:lstStyle/>
              <a:p>
                <a:endParaRPr lang="en-AU"/>
              </a:p>
            </p:txBody>
          </p:sp>
          <p:sp>
            <p:nvSpPr>
              <p:cNvPr id="6064" name="Freeform 944"/>
              <p:cNvSpPr>
                <a:spLocks/>
              </p:cNvSpPr>
              <p:nvPr/>
            </p:nvSpPr>
            <p:spPr bwMode="auto">
              <a:xfrm>
                <a:off x="1120" y="959"/>
                <a:ext cx="31" cy="33"/>
              </a:xfrm>
              <a:custGeom>
                <a:avLst/>
                <a:gdLst>
                  <a:gd name="T0" fmla="*/ 59 w 63"/>
                  <a:gd name="T1" fmla="*/ 15 h 67"/>
                  <a:gd name="T2" fmla="*/ 63 w 63"/>
                  <a:gd name="T3" fmla="*/ 21 h 67"/>
                  <a:gd name="T4" fmla="*/ 63 w 63"/>
                  <a:gd name="T5" fmla="*/ 25 h 67"/>
                  <a:gd name="T6" fmla="*/ 63 w 63"/>
                  <a:gd name="T7" fmla="*/ 33 h 67"/>
                  <a:gd name="T8" fmla="*/ 63 w 63"/>
                  <a:gd name="T9" fmla="*/ 36 h 67"/>
                  <a:gd name="T10" fmla="*/ 63 w 63"/>
                  <a:gd name="T11" fmla="*/ 40 h 67"/>
                  <a:gd name="T12" fmla="*/ 59 w 63"/>
                  <a:gd name="T13" fmla="*/ 48 h 67"/>
                  <a:gd name="T14" fmla="*/ 59 w 63"/>
                  <a:gd name="T15" fmla="*/ 52 h 67"/>
                  <a:gd name="T16" fmla="*/ 56 w 63"/>
                  <a:gd name="T17" fmla="*/ 56 h 67"/>
                  <a:gd name="T18" fmla="*/ 48 w 63"/>
                  <a:gd name="T19" fmla="*/ 60 h 67"/>
                  <a:gd name="T20" fmla="*/ 46 w 63"/>
                  <a:gd name="T21" fmla="*/ 60 h 67"/>
                  <a:gd name="T22" fmla="*/ 42 w 63"/>
                  <a:gd name="T23" fmla="*/ 63 h 67"/>
                  <a:gd name="T24" fmla="*/ 34 w 63"/>
                  <a:gd name="T25" fmla="*/ 67 h 67"/>
                  <a:gd name="T26" fmla="*/ 31 w 63"/>
                  <a:gd name="T27" fmla="*/ 63 h 67"/>
                  <a:gd name="T28" fmla="*/ 23 w 63"/>
                  <a:gd name="T29" fmla="*/ 63 h 67"/>
                  <a:gd name="T30" fmla="*/ 19 w 63"/>
                  <a:gd name="T31" fmla="*/ 60 h 67"/>
                  <a:gd name="T32" fmla="*/ 15 w 63"/>
                  <a:gd name="T33" fmla="*/ 56 h 67"/>
                  <a:gd name="T34" fmla="*/ 12 w 63"/>
                  <a:gd name="T35" fmla="*/ 56 h 67"/>
                  <a:gd name="T36" fmla="*/ 8 w 63"/>
                  <a:gd name="T37" fmla="*/ 52 h 67"/>
                  <a:gd name="T38" fmla="*/ 4 w 63"/>
                  <a:gd name="T39" fmla="*/ 44 h 67"/>
                  <a:gd name="T40" fmla="*/ 0 w 63"/>
                  <a:gd name="T41" fmla="*/ 40 h 67"/>
                  <a:gd name="T42" fmla="*/ 0 w 63"/>
                  <a:gd name="T43" fmla="*/ 36 h 67"/>
                  <a:gd name="T44" fmla="*/ 0 w 63"/>
                  <a:gd name="T45" fmla="*/ 29 h 67"/>
                  <a:gd name="T46" fmla="*/ 0 w 63"/>
                  <a:gd name="T47" fmla="*/ 25 h 67"/>
                  <a:gd name="T48" fmla="*/ 0 w 63"/>
                  <a:gd name="T49" fmla="*/ 21 h 67"/>
                  <a:gd name="T50" fmla="*/ 4 w 63"/>
                  <a:gd name="T51" fmla="*/ 15 h 67"/>
                  <a:gd name="T52" fmla="*/ 8 w 63"/>
                  <a:gd name="T53" fmla="*/ 12 h 67"/>
                  <a:gd name="T54" fmla="*/ 12 w 63"/>
                  <a:gd name="T55" fmla="*/ 8 h 67"/>
                  <a:gd name="T56" fmla="*/ 15 w 63"/>
                  <a:gd name="T57" fmla="*/ 4 h 67"/>
                  <a:gd name="T58" fmla="*/ 19 w 63"/>
                  <a:gd name="T59" fmla="*/ 4 h 67"/>
                  <a:gd name="T60" fmla="*/ 23 w 63"/>
                  <a:gd name="T61" fmla="*/ 0 h 67"/>
                  <a:gd name="T62" fmla="*/ 31 w 63"/>
                  <a:gd name="T63" fmla="*/ 0 h 67"/>
                  <a:gd name="T64" fmla="*/ 38 w 63"/>
                  <a:gd name="T65" fmla="*/ 0 h 67"/>
                  <a:gd name="T66" fmla="*/ 42 w 63"/>
                  <a:gd name="T67" fmla="*/ 0 h 67"/>
                  <a:gd name="T68" fmla="*/ 46 w 63"/>
                  <a:gd name="T69" fmla="*/ 4 h 67"/>
                  <a:gd name="T70" fmla="*/ 52 w 63"/>
                  <a:gd name="T71" fmla="*/ 4 h 67"/>
                  <a:gd name="T72" fmla="*/ 56 w 63"/>
                  <a:gd name="T73" fmla="*/ 8 h 67"/>
                  <a:gd name="T74" fmla="*/ 59 w 63"/>
                  <a:gd name="T75" fmla="*/ 12 h 67"/>
                  <a:gd name="T76" fmla="*/ 59 w 63"/>
                  <a:gd name="T77"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67">
                    <a:moveTo>
                      <a:pt x="59" y="15"/>
                    </a:moveTo>
                    <a:lnTo>
                      <a:pt x="63" y="21"/>
                    </a:lnTo>
                    <a:lnTo>
                      <a:pt x="63" y="25"/>
                    </a:lnTo>
                    <a:lnTo>
                      <a:pt x="63" y="33"/>
                    </a:lnTo>
                    <a:lnTo>
                      <a:pt x="63" y="36"/>
                    </a:lnTo>
                    <a:lnTo>
                      <a:pt x="63" y="40"/>
                    </a:lnTo>
                    <a:lnTo>
                      <a:pt x="59" y="48"/>
                    </a:lnTo>
                    <a:lnTo>
                      <a:pt x="59" y="52"/>
                    </a:lnTo>
                    <a:lnTo>
                      <a:pt x="56" y="56"/>
                    </a:lnTo>
                    <a:lnTo>
                      <a:pt x="48" y="60"/>
                    </a:lnTo>
                    <a:lnTo>
                      <a:pt x="46" y="60"/>
                    </a:lnTo>
                    <a:lnTo>
                      <a:pt x="42" y="63"/>
                    </a:lnTo>
                    <a:lnTo>
                      <a:pt x="34" y="67"/>
                    </a:lnTo>
                    <a:lnTo>
                      <a:pt x="31" y="63"/>
                    </a:lnTo>
                    <a:lnTo>
                      <a:pt x="23" y="63"/>
                    </a:lnTo>
                    <a:lnTo>
                      <a:pt x="19" y="60"/>
                    </a:lnTo>
                    <a:lnTo>
                      <a:pt x="15" y="56"/>
                    </a:lnTo>
                    <a:lnTo>
                      <a:pt x="12" y="56"/>
                    </a:lnTo>
                    <a:lnTo>
                      <a:pt x="8" y="52"/>
                    </a:lnTo>
                    <a:lnTo>
                      <a:pt x="4" y="44"/>
                    </a:lnTo>
                    <a:lnTo>
                      <a:pt x="0" y="40"/>
                    </a:lnTo>
                    <a:lnTo>
                      <a:pt x="0" y="36"/>
                    </a:lnTo>
                    <a:lnTo>
                      <a:pt x="0" y="29"/>
                    </a:lnTo>
                    <a:lnTo>
                      <a:pt x="0" y="25"/>
                    </a:lnTo>
                    <a:lnTo>
                      <a:pt x="0" y="21"/>
                    </a:lnTo>
                    <a:lnTo>
                      <a:pt x="4" y="15"/>
                    </a:lnTo>
                    <a:lnTo>
                      <a:pt x="8" y="12"/>
                    </a:lnTo>
                    <a:lnTo>
                      <a:pt x="12" y="8"/>
                    </a:lnTo>
                    <a:lnTo>
                      <a:pt x="15" y="4"/>
                    </a:lnTo>
                    <a:lnTo>
                      <a:pt x="19" y="4"/>
                    </a:lnTo>
                    <a:lnTo>
                      <a:pt x="23" y="0"/>
                    </a:lnTo>
                    <a:lnTo>
                      <a:pt x="31" y="0"/>
                    </a:lnTo>
                    <a:lnTo>
                      <a:pt x="38" y="0"/>
                    </a:lnTo>
                    <a:lnTo>
                      <a:pt x="42" y="0"/>
                    </a:lnTo>
                    <a:lnTo>
                      <a:pt x="46" y="4"/>
                    </a:lnTo>
                    <a:lnTo>
                      <a:pt x="52" y="4"/>
                    </a:lnTo>
                    <a:lnTo>
                      <a:pt x="56" y="8"/>
                    </a:lnTo>
                    <a:lnTo>
                      <a:pt x="59" y="12"/>
                    </a:lnTo>
                    <a:lnTo>
                      <a:pt x="59" y="15"/>
                    </a:lnTo>
                    <a:close/>
                  </a:path>
                </a:pathLst>
              </a:custGeom>
              <a:solidFill>
                <a:srgbClr val="FFFFFF"/>
              </a:solidFill>
              <a:ln w="3175">
                <a:solidFill>
                  <a:srgbClr val="000000"/>
                </a:solidFill>
                <a:prstDash val="solid"/>
                <a:round/>
                <a:headEnd/>
                <a:tailEnd/>
              </a:ln>
            </p:spPr>
            <p:txBody>
              <a:bodyPr/>
              <a:lstStyle/>
              <a:p>
                <a:endParaRPr lang="en-AU"/>
              </a:p>
            </p:txBody>
          </p:sp>
          <p:sp>
            <p:nvSpPr>
              <p:cNvPr id="6065" name="Freeform 945"/>
              <p:cNvSpPr>
                <a:spLocks/>
              </p:cNvSpPr>
              <p:nvPr/>
            </p:nvSpPr>
            <p:spPr bwMode="auto">
              <a:xfrm>
                <a:off x="1131" y="969"/>
                <a:ext cx="11" cy="10"/>
              </a:xfrm>
              <a:custGeom>
                <a:avLst/>
                <a:gdLst>
                  <a:gd name="T0" fmla="*/ 0 w 23"/>
                  <a:gd name="T1" fmla="*/ 8 h 19"/>
                  <a:gd name="T2" fmla="*/ 0 w 23"/>
                  <a:gd name="T3" fmla="*/ 4 h 19"/>
                  <a:gd name="T4" fmla="*/ 0 w 23"/>
                  <a:gd name="T5" fmla="*/ 0 h 19"/>
                  <a:gd name="T6" fmla="*/ 4 w 23"/>
                  <a:gd name="T7" fmla="*/ 0 h 19"/>
                  <a:gd name="T8" fmla="*/ 8 w 23"/>
                  <a:gd name="T9" fmla="*/ 0 h 19"/>
                  <a:gd name="T10" fmla="*/ 11 w 23"/>
                  <a:gd name="T11" fmla="*/ 0 h 19"/>
                  <a:gd name="T12" fmla="*/ 15 w 23"/>
                  <a:gd name="T13" fmla="*/ 0 h 19"/>
                  <a:gd name="T14" fmla="*/ 19 w 23"/>
                  <a:gd name="T15" fmla="*/ 0 h 19"/>
                  <a:gd name="T16" fmla="*/ 19 w 23"/>
                  <a:gd name="T17" fmla="*/ 4 h 19"/>
                  <a:gd name="T18" fmla="*/ 23 w 23"/>
                  <a:gd name="T19" fmla="*/ 8 h 19"/>
                  <a:gd name="T20" fmla="*/ 23 w 23"/>
                  <a:gd name="T21" fmla="*/ 12 h 19"/>
                  <a:gd name="T22" fmla="*/ 23 w 23"/>
                  <a:gd name="T23" fmla="*/ 12 h 19"/>
                  <a:gd name="T24" fmla="*/ 19 w 23"/>
                  <a:gd name="T25" fmla="*/ 15 h 19"/>
                  <a:gd name="T26" fmla="*/ 19 w 23"/>
                  <a:gd name="T27" fmla="*/ 19 h 19"/>
                  <a:gd name="T28" fmla="*/ 15 w 23"/>
                  <a:gd name="T29" fmla="*/ 19 h 19"/>
                  <a:gd name="T30" fmla="*/ 11 w 23"/>
                  <a:gd name="T31" fmla="*/ 19 h 19"/>
                  <a:gd name="T32" fmla="*/ 11 w 23"/>
                  <a:gd name="T33" fmla="*/ 19 h 19"/>
                  <a:gd name="T34" fmla="*/ 4 w 23"/>
                  <a:gd name="T35" fmla="*/ 19 h 19"/>
                  <a:gd name="T36" fmla="*/ 0 w 23"/>
                  <a:gd name="T37" fmla="*/ 19 h 19"/>
                  <a:gd name="T38" fmla="*/ 0 w 23"/>
                  <a:gd name="T39" fmla="*/ 15 h 19"/>
                  <a:gd name="T40" fmla="*/ 0 w 23"/>
                  <a:gd name="T41" fmla="*/ 12 h 19"/>
                  <a:gd name="T42" fmla="*/ 0 w 23"/>
                  <a:gd name="T43" fmla="*/ 12 h 19"/>
                  <a:gd name="T44" fmla="*/ 0 w 23"/>
                  <a:gd name="T45"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19">
                    <a:moveTo>
                      <a:pt x="0" y="8"/>
                    </a:moveTo>
                    <a:lnTo>
                      <a:pt x="0" y="4"/>
                    </a:lnTo>
                    <a:lnTo>
                      <a:pt x="0" y="0"/>
                    </a:lnTo>
                    <a:lnTo>
                      <a:pt x="4" y="0"/>
                    </a:lnTo>
                    <a:lnTo>
                      <a:pt x="8" y="0"/>
                    </a:lnTo>
                    <a:lnTo>
                      <a:pt x="11" y="0"/>
                    </a:lnTo>
                    <a:lnTo>
                      <a:pt x="15" y="0"/>
                    </a:lnTo>
                    <a:lnTo>
                      <a:pt x="19" y="0"/>
                    </a:lnTo>
                    <a:lnTo>
                      <a:pt x="19" y="4"/>
                    </a:lnTo>
                    <a:lnTo>
                      <a:pt x="23" y="8"/>
                    </a:lnTo>
                    <a:lnTo>
                      <a:pt x="23" y="12"/>
                    </a:lnTo>
                    <a:lnTo>
                      <a:pt x="23" y="12"/>
                    </a:lnTo>
                    <a:lnTo>
                      <a:pt x="19" y="15"/>
                    </a:lnTo>
                    <a:lnTo>
                      <a:pt x="19" y="19"/>
                    </a:lnTo>
                    <a:lnTo>
                      <a:pt x="15" y="19"/>
                    </a:lnTo>
                    <a:lnTo>
                      <a:pt x="11" y="19"/>
                    </a:lnTo>
                    <a:lnTo>
                      <a:pt x="11" y="19"/>
                    </a:lnTo>
                    <a:lnTo>
                      <a:pt x="4" y="19"/>
                    </a:lnTo>
                    <a:lnTo>
                      <a:pt x="0" y="19"/>
                    </a:lnTo>
                    <a:lnTo>
                      <a:pt x="0" y="15"/>
                    </a:lnTo>
                    <a:lnTo>
                      <a:pt x="0" y="12"/>
                    </a:lnTo>
                    <a:lnTo>
                      <a:pt x="0" y="12"/>
                    </a:lnTo>
                    <a:lnTo>
                      <a:pt x="0" y="8"/>
                    </a:lnTo>
                    <a:close/>
                  </a:path>
                </a:pathLst>
              </a:custGeom>
              <a:solidFill>
                <a:srgbClr val="000000"/>
              </a:solidFill>
              <a:ln w="3175">
                <a:solidFill>
                  <a:srgbClr val="000000"/>
                </a:solidFill>
                <a:prstDash val="solid"/>
                <a:round/>
                <a:headEnd/>
                <a:tailEnd/>
              </a:ln>
            </p:spPr>
            <p:txBody>
              <a:bodyPr/>
              <a:lstStyle/>
              <a:p>
                <a:endParaRPr lang="en-AU"/>
              </a:p>
            </p:txBody>
          </p:sp>
          <p:sp>
            <p:nvSpPr>
              <p:cNvPr id="6066" name="Freeform 946"/>
              <p:cNvSpPr>
                <a:spLocks/>
              </p:cNvSpPr>
              <p:nvPr/>
            </p:nvSpPr>
            <p:spPr bwMode="auto">
              <a:xfrm>
                <a:off x="1103" y="941"/>
                <a:ext cx="64" cy="66"/>
              </a:xfrm>
              <a:custGeom>
                <a:avLst/>
                <a:gdLst>
                  <a:gd name="T0" fmla="*/ 32 w 128"/>
                  <a:gd name="T1" fmla="*/ 71 h 131"/>
                  <a:gd name="T2" fmla="*/ 36 w 128"/>
                  <a:gd name="T3" fmla="*/ 79 h 131"/>
                  <a:gd name="T4" fmla="*/ 40 w 128"/>
                  <a:gd name="T5" fmla="*/ 91 h 131"/>
                  <a:gd name="T6" fmla="*/ 51 w 128"/>
                  <a:gd name="T7" fmla="*/ 95 h 131"/>
                  <a:gd name="T8" fmla="*/ 63 w 128"/>
                  <a:gd name="T9" fmla="*/ 98 h 131"/>
                  <a:gd name="T10" fmla="*/ 74 w 128"/>
                  <a:gd name="T11" fmla="*/ 98 h 131"/>
                  <a:gd name="T12" fmla="*/ 80 w 128"/>
                  <a:gd name="T13" fmla="*/ 95 h 131"/>
                  <a:gd name="T14" fmla="*/ 91 w 128"/>
                  <a:gd name="T15" fmla="*/ 87 h 131"/>
                  <a:gd name="T16" fmla="*/ 95 w 128"/>
                  <a:gd name="T17" fmla="*/ 75 h 131"/>
                  <a:gd name="T18" fmla="*/ 95 w 128"/>
                  <a:gd name="T19" fmla="*/ 68 h 131"/>
                  <a:gd name="T20" fmla="*/ 95 w 128"/>
                  <a:gd name="T21" fmla="*/ 56 h 131"/>
                  <a:gd name="T22" fmla="*/ 91 w 128"/>
                  <a:gd name="T23" fmla="*/ 47 h 131"/>
                  <a:gd name="T24" fmla="*/ 80 w 128"/>
                  <a:gd name="T25" fmla="*/ 39 h 131"/>
                  <a:gd name="T26" fmla="*/ 74 w 128"/>
                  <a:gd name="T27" fmla="*/ 35 h 131"/>
                  <a:gd name="T28" fmla="*/ 63 w 128"/>
                  <a:gd name="T29" fmla="*/ 35 h 131"/>
                  <a:gd name="T30" fmla="*/ 51 w 128"/>
                  <a:gd name="T31" fmla="*/ 39 h 131"/>
                  <a:gd name="T32" fmla="*/ 44 w 128"/>
                  <a:gd name="T33" fmla="*/ 43 h 131"/>
                  <a:gd name="T34" fmla="*/ 36 w 128"/>
                  <a:gd name="T35" fmla="*/ 50 h 131"/>
                  <a:gd name="T36" fmla="*/ 32 w 128"/>
                  <a:gd name="T37" fmla="*/ 60 h 131"/>
                  <a:gd name="T38" fmla="*/ 0 w 128"/>
                  <a:gd name="T39" fmla="*/ 64 h 131"/>
                  <a:gd name="T40" fmla="*/ 3 w 128"/>
                  <a:gd name="T41" fmla="*/ 52 h 131"/>
                  <a:gd name="T42" fmla="*/ 11 w 128"/>
                  <a:gd name="T43" fmla="*/ 39 h 131"/>
                  <a:gd name="T44" fmla="*/ 19 w 128"/>
                  <a:gd name="T45" fmla="*/ 23 h 131"/>
                  <a:gd name="T46" fmla="*/ 30 w 128"/>
                  <a:gd name="T47" fmla="*/ 16 h 131"/>
                  <a:gd name="T48" fmla="*/ 40 w 128"/>
                  <a:gd name="T49" fmla="*/ 4 h 131"/>
                  <a:gd name="T50" fmla="*/ 55 w 128"/>
                  <a:gd name="T51" fmla="*/ 0 h 131"/>
                  <a:gd name="T52" fmla="*/ 78 w 128"/>
                  <a:gd name="T53" fmla="*/ 4 h 131"/>
                  <a:gd name="T54" fmla="*/ 91 w 128"/>
                  <a:gd name="T55" fmla="*/ 8 h 131"/>
                  <a:gd name="T56" fmla="*/ 103 w 128"/>
                  <a:gd name="T57" fmla="*/ 20 h 131"/>
                  <a:gd name="T58" fmla="*/ 114 w 128"/>
                  <a:gd name="T59" fmla="*/ 27 h 131"/>
                  <a:gd name="T60" fmla="*/ 126 w 128"/>
                  <a:gd name="T61" fmla="*/ 43 h 131"/>
                  <a:gd name="T62" fmla="*/ 128 w 128"/>
                  <a:gd name="T63" fmla="*/ 56 h 131"/>
                  <a:gd name="T64" fmla="*/ 128 w 128"/>
                  <a:gd name="T65" fmla="*/ 71 h 131"/>
                  <a:gd name="T66" fmla="*/ 126 w 128"/>
                  <a:gd name="T67" fmla="*/ 87 h 131"/>
                  <a:gd name="T68" fmla="*/ 118 w 128"/>
                  <a:gd name="T69" fmla="*/ 98 h 131"/>
                  <a:gd name="T70" fmla="*/ 107 w 128"/>
                  <a:gd name="T71" fmla="*/ 108 h 131"/>
                  <a:gd name="T72" fmla="*/ 95 w 128"/>
                  <a:gd name="T73" fmla="*/ 119 h 131"/>
                  <a:gd name="T74" fmla="*/ 84 w 128"/>
                  <a:gd name="T75" fmla="*/ 127 h 131"/>
                  <a:gd name="T76" fmla="*/ 70 w 128"/>
                  <a:gd name="T77" fmla="*/ 131 h 131"/>
                  <a:gd name="T78" fmla="*/ 55 w 128"/>
                  <a:gd name="T79" fmla="*/ 127 h 131"/>
                  <a:gd name="T80" fmla="*/ 40 w 128"/>
                  <a:gd name="T81" fmla="*/ 123 h 131"/>
                  <a:gd name="T82" fmla="*/ 30 w 128"/>
                  <a:gd name="T83" fmla="*/ 116 h 131"/>
                  <a:gd name="T84" fmla="*/ 19 w 128"/>
                  <a:gd name="T85" fmla="*/ 108 h 131"/>
                  <a:gd name="T86" fmla="*/ 11 w 128"/>
                  <a:gd name="T87" fmla="*/ 95 h 131"/>
                  <a:gd name="T88" fmla="*/ 3 w 128"/>
                  <a:gd name="T89" fmla="*/ 79 h 131"/>
                  <a:gd name="T90" fmla="*/ 0 w 128"/>
                  <a:gd name="T91" fmla="*/ 6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131">
                    <a:moveTo>
                      <a:pt x="32" y="64"/>
                    </a:moveTo>
                    <a:lnTo>
                      <a:pt x="32" y="71"/>
                    </a:lnTo>
                    <a:lnTo>
                      <a:pt x="32" y="75"/>
                    </a:lnTo>
                    <a:lnTo>
                      <a:pt x="36" y="79"/>
                    </a:lnTo>
                    <a:lnTo>
                      <a:pt x="40" y="87"/>
                    </a:lnTo>
                    <a:lnTo>
                      <a:pt x="40" y="91"/>
                    </a:lnTo>
                    <a:lnTo>
                      <a:pt x="47" y="95"/>
                    </a:lnTo>
                    <a:lnTo>
                      <a:pt x="51" y="95"/>
                    </a:lnTo>
                    <a:lnTo>
                      <a:pt x="55" y="98"/>
                    </a:lnTo>
                    <a:lnTo>
                      <a:pt x="63" y="98"/>
                    </a:lnTo>
                    <a:lnTo>
                      <a:pt x="66" y="98"/>
                    </a:lnTo>
                    <a:lnTo>
                      <a:pt x="74" y="98"/>
                    </a:lnTo>
                    <a:lnTo>
                      <a:pt x="78" y="95"/>
                    </a:lnTo>
                    <a:lnTo>
                      <a:pt x="80" y="95"/>
                    </a:lnTo>
                    <a:lnTo>
                      <a:pt x="88" y="91"/>
                    </a:lnTo>
                    <a:lnTo>
                      <a:pt x="91" y="87"/>
                    </a:lnTo>
                    <a:lnTo>
                      <a:pt x="91" y="83"/>
                    </a:lnTo>
                    <a:lnTo>
                      <a:pt x="95" y="75"/>
                    </a:lnTo>
                    <a:lnTo>
                      <a:pt x="95" y="71"/>
                    </a:lnTo>
                    <a:lnTo>
                      <a:pt x="95" y="68"/>
                    </a:lnTo>
                    <a:lnTo>
                      <a:pt x="95" y="60"/>
                    </a:lnTo>
                    <a:lnTo>
                      <a:pt x="95" y="56"/>
                    </a:lnTo>
                    <a:lnTo>
                      <a:pt x="91" y="50"/>
                    </a:lnTo>
                    <a:lnTo>
                      <a:pt x="91" y="47"/>
                    </a:lnTo>
                    <a:lnTo>
                      <a:pt x="88" y="43"/>
                    </a:lnTo>
                    <a:lnTo>
                      <a:pt x="80" y="39"/>
                    </a:lnTo>
                    <a:lnTo>
                      <a:pt x="78" y="39"/>
                    </a:lnTo>
                    <a:lnTo>
                      <a:pt x="74" y="35"/>
                    </a:lnTo>
                    <a:lnTo>
                      <a:pt x="70" y="35"/>
                    </a:lnTo>
                    <a:lnTo>
                      <a:pt x="63" y="35"/>
                    </a:lnTo>
                    <a:lnTo>
                      <a:pt x="55" y="35"/>
                    </a:lnTo>
                    <a:lnTo>
                      <a:pt x="51" y="39"/>
                    </a:lnTo>
                    <a:lnTo>
                      <a:pt x="47" y="39"/>
                    </a:lnTo>
                    <a:lnTo>
                      <a:pt x="44" y="43"/>
                    </a:lnTo>
                    <a:lnTo>
                      <a:pt x="40" y="47"/>
                    </a:lnTo>
                    <a:lnTo>
                      <a:pt x="36" y="50"/>
                    </a:lnTo>
                    <a:lnTo>
                      <a:pt x="32" y="56"/>
                    </a:lnTo>
                    <a:lnTo>
                      <a:pt x="32" y="60"/>
                    </a:lnTo>
                    <a:lnTo>
                      <a:pt x="32" y="64"/>
                    </a:lnTo>
                    <a:lnTo>
                      <a:pt x="0" y="64"/>
                    </a:lnTo>
                    <a:lnTo>
                      <a:pt x="3" y="60"/>
                    </a:lnTo>
                    <a:lnTo>
                      <a:pt x="3" y="52"/>
                    </a:lnTo>
                    <a:lnTo>
                      <a:pt x="7" y="47"/>
                    </a:lnTo>
                    <a:lnTo>
                      <a:pt x="11" y="39"/>
                    </a:lnTo>
                    <a:lnTo>
                      <a:pt x="15" y="31"/>
                    </a:lnTo>
                    <a:lnTo>
                      <a:pt x="19" y="23"/>
                    </a:lnTo>
                    <a:lnTo>
                      <a:pt x="22" y="20"/>
                    </a:lnTo>
                    <a:lnTo>
                      <a:pt x="30" y="16"/>
                    </a:lnTo>
                    <a:lnTo>
                      <a:pt x="36" y="12"/>
                    </a:lnTo>
                    <a:lnTo>
                      <a:pt x="40" y="4"/>
                    </a:lnTo>
                    <a:lnTo>
                      <a:pt x="47" y="4"/>
                    </a:lnTo>
                    <a:lnTo>
                      <a:pt x="55" y="0"/>
                    </a:lnTo>
                    <a:lnTo>
                      <a:pt x="70" y="0"/>
                    </a:lnTo>
                    <a:lnTo>
                      <a:pt x="78" y="4"/>
                    </a:lnTo>
                    <a:lnTo>
                      <a:pt x="84" y="4"/>
                    </a:lnTo>
                    <a:lnTo>
                      <a:pt x="91" y="8"/>
                    </a:lnTo>
                    <a:lnTo>
                      <a:pt x="99" y="12"/>
                    </a:lnTo>
                    <a:lnTo>
                      <a:pt x="103" y="20"/>
                    </a:lnTo>
                    <a:lnTo>
                      <a:pt x="110" y="23"/>
                    </a:lnTo>
                    <a:lnTo>
                      <a:pt x="114" y="27"/>
                    </a:lnTo>
                    <a:lnTo>
                      <a:pt x="122" y="35"/>
                    </a:lnTo>
                    <a:lnTo>
                      <a:pt x="126" y="43"/>
                    </a:lnTo>
                    <a:lnTo>
                      <a:pt x="126" y="50"/>
                    </a:lnTo>
                    <a:lnTo>
                      <a:pt x="128" y="56"/>
                    </a:lnTo>
                    <a:lnTo>
                      <a:pt x="128" y="64"/>
                    </a:lnTo>
                    <a:lnTo>
                      <a:pt x="128" y="71"/>
                    </a:lnTo>
                    <a:lnTo>
                      <a:pt x="126" y="79"/>
                    </a:lnTo>
                    <a:lnTo>
                      <a:pt x="126" y="87"/>
                    </a:lnTo>
                    <a:lnTo>
                      <a:pt x="122" y="91"/>
                    </a:lnTo>
                    <a:lnTo>
                      <a:pt x="118" y="98"/>
                    </a:lnTo>
                    <a:lnTo>
                      <a:pt x="114" y="104"/>
                    </a:lnTo>
                    <a:lnTo>
                      <a:pt x="107" y="108"/>
                    </a:lnTo>
                    <a:lnTo>
                      <a:pt x="103" y="116"/>
                    </a:lnTo>
                    <a:lnTo>
                      <a:pt x="95" y="119"/>
                    </a:lnTo>
                    <a:lnTo>
                      <a:pt x="91" y="123"/>
                    </a:lnTo>
                    <a:lnTo>
                      <a:pt x="84" y="127"/>
                    </a:lnTo>
                    <a:lnTo>
                      <a:pt x="78" y="127"/>
                    </a:lnTo>
                    <a:lnTo>
                      <a:pt x="70" y="131"/>
                    </a:lnTo>
                    <a:lnTo>
                      <a:pt x="63" y="131"/>
                    </a:lnTo>
                    <a:lnTo>
                      <a:pt x="55" y="127"/>
                    </a:lnTo>
                    <a:lnTo>
                      <a:pt x="47" y="127"/>
                    </a:lnTo>
                    <a:lnTo>
                      <a:pt x="40" y="123"/>
                    </a:lnTo>
                    <a:lnTo>
                      <a:pt x="32" y="123"/>
                    </a:lnTo>
                    <a:lnTo>
                      <a:pt x="30" y="116"/>
                    </a:lnTo>
                    <a:lnTo>
                      <a:pt x="22" y="112"/>
                    </a:lnTo>
                    <a:lnTo>
                      <a:pt x="19" y="108"/>
                    </a:lnTo>
                    <a:lnTo>
                      <a:pt x="15" y="102"/>
                    </a:lnTo>
                    <a:lnTo>
                      <a:pt x="11" y="95"/>
                    </a:lnTo>
                    <a:lnTo>
                      <a:pt x="3" y="87"/>
                    </a:lnTo>
                    <a:lnTo>
                      <a:pt x="3" y="79"/>
                    </a:lnTo>
                    <a:lnTo>
                      <a:pt x="3" y="71"/>
                    </a:lnTo>
                    <a:lnTo>
                      <a:pt x="0" y="64"/>
                    </a:lnTo>
                    <a:lnTo>
                      <a:pt x="32" y="64"/>
                    </a:lnTo>
                    <a:close/>
                  </a:path>
                </a:pathLst>
              </a:custGeom>
              <a:solidFill>
                <a:srgbClr val="000000"/>
              </a:solidFill>
              <a:ln w="3175">
                <a:solidFill>
                  <a:srgbClr val="000000"/>
                </a:solidFill>
                <a:prstDash val="solid"/>
                <a:round/>
                <a:headEnd/>
                <a:tailEnd/>
              </a:ln>
            </p:spPr>
            <p:txBody>
              <a:bodyPr/>
              <a:lstStyle/>
              <a:p>
                <a:endParaRPr lang="en-AU"/>
              </a:p>
            </p:txBody>
          </p:sp>
          <p:sp>
            <p:nvSpPr>
              <p:cNvPr id="6067" name="Freeform 947"/>
              <p:cNvSpPr>
                <a:spLocks/>
              </p:cNvSpPr>
              <p:nvPr/>
            </p:nvSpPr>
            <p:spPr bwMode="auto">
              <a:xfrm>
                <a:off x="1050" y="959"/>
                <a:ext cx="33" cy="31"/>
              </a:xfrm>
              <a:custGeom>
                <a:avLst/>
                <a:gdLst>
                  <a:gd name="T0" fmla="*/ 60 w 67"/>
                  <a:gd name="T1" fmla="*/ 15 h 63"/>
                  <a:gd name="T2" fmla="*/ 64 w 67"/>
                  <a:gd name="T3" fmla="*/ 17 h 63"/>
                  <a:gd name="T4" fmla="*/ 67 w 67"/>
                  <a:gd name="T5" fmla="*/ 25 h 63"/>
                  <a:gd name="T6" fmla="*/ 67 w 67"/>
                  <a:gd name="T7" fmla="*/ 29 h 63"/>
                  <a:gd name="T8" fmla="*/ 64 w 67"/>
                  <a:gd name="T9" fmla="*/ 36 h 63"/>
                  <a:gd name="T10" fmla="*/ 64 w 67"/>
                  <a:gd name="T11" fmla="*/ 40 h 63"/>
                  <a:gd name="T12" fmla="*/ 60 w 67"/>
                  <a:gd name="T13" fmla="*/ 44 h 63"/>
                  <a:gd name="T14" fmla="*/ 56 w 67"/>
                  <a:gd name="T15" fmla="*/ 48 h 63"/>
                  <a:gd name="T16" fmla="*/ 52 w 67"/>
                  <a:gd name="T17" fmla="*/ 52 h 63"/>
                  <a:gd name="T18" fmla="*/ 48 w 67"/>
                  <a:gd name="T19" fmla="*/ 56 h 63"/>
                  <a:gd name="T20" fmla="*/ 44 w 67"/>
                  <a:gd name="T21" fmla="*/ 60 h 63"/>
                  <a:gd name="T22" fmla="*/ 43 w 67"/>
                  <a:gd name="T23" fmla="*/ 60 h 63"/>
                  <a:gd name="T24" fmla="*/ 35 w 67"/>
                  <a:gd name="T25" fmla="*/ 63 h 63"/>
                  <a:gd name="T26" fmla="*/ 31 w 67"/>
                  <a:gd name="T27" fmla="*/ 63 h 63"/>
                  <a:gd name="T28" fmla="*/ 23 w 67"/>
                  <a:gd name="T29" fmla="*/ 60 h 63"/>
                  <a:gd name="T30" fmla="*/ 20 w 67"/>
                  <a:gd name="T31" fmla="*/ 60 h 63"/>
                  <a:gd name="T32" fmla="*/ 16 w 67"/>
                  <a:gd name="T33" fmla="*/ 56 h 63"/>
                  <a:gd name="T34" fmla="*/ 12 w 67"/>
                  <a:gd name="T35" fmla="*/ 52 h 63"/>
                  <a:gd name="T36" fmla="*/ 4 w 67"/>
                  <a:gd name="T37" fmla="*/ 48 h 63"/>
                  <a:gd name="T38" fmla="*/ 4 w 67"/>
                  <a:gd name="T39" fmla="*/ 44 h 63"/>
                  <a:gd name="T40" fmla="*/ 0 w 67"/>
                  <a:gd name="T41" fmla="*/ 40 h 63"/>
                  <a:gd name="T42" fmla="*/ 0 w 67"/>
                  <a:gd name="T43" fmla="*/ 33 h 63"/>
                  <a:gd name="T44" fmla="*/ 0 w 67"/>
                  <a:gd name="T45" fmla="*/ 29 h 63"/>
                  <a:gd name="T46" fmla="*/ 0 w 67"/>
                  <a:gd name="T47" fmla="*/ 25 h 63"/>
                  <a:gd name="T48" fmla="*/ 0 w 67"/>
                  <a:gd name="T49" fmla="*/ 17 h 63"/>
                  <a:gd name="T50" fmla="*/ 4 w 67"/>
                  <a:gd name="T51" fmla="*/ 15 h 63"/>
                  <a:gd name="T52" fmla="*/ 4 w 67"/>
                  <a:gd name="T53" fmla="*/ 12 h 63"/>
                  <a:gd name="T54" fmla="*/ 12 w 67"/>
                  <a:gd name="T55" fmla="*/ 8 h 63"/>
                  <a:gd name="T56" fmla="*/ 16 w 67"/>
                  <a:gd name="T57" fmla="*/ 4 h 63"/>
                  <a:gd name="T58" fmla="*/ 20 w 67"/>
                  <a:gd name="T59" fmla="*/ 0 h 63"/>
                  <a:gd name="T60" fmla="*/ 27 w 67"/>
                  <a:gd name="T61" fmla="*/ 0 h 63"/>
                  <a:gd name="T62" fmla="*/ 31 w 67"/>
                  <a:gd name="T63" fmla="*/ 0 h 63"/>
                  <a:gd name="T64" fmla="*/ 35 w 67"/>
                  <a:gd name="T65" fmla="*/ 0 h 63"/>
                  <a:gd name="T66" fmla="*/ 43 w 67"/>
                  <a:gd name="T67" fmla="*/ 0 h 63"/>
                  <a:gd name="T68" fmla="*/ 44 w 67"/>
                  <a:gd name="T69" fmla="*/ 0 h 63"/>
                  <a:gd name="T70" fmla="*/ 48 w 67"/>
                  <a:gd name="T71" fmla="*/ 4 h 63"/>
                  <a:gd name="T72" fmla="*/ 52 w 67"/>
                  <a:gd name="T73" fmla="*/ 8 h 63"/>
                  <a:gd name="T74" fmla="*/ 56 w 67"/>
                  <a:gd name="T75" fmla="*/ 12 h 63"/>
                  <a:gd name="T76" fmla="*/ 60 w 67"/>
                  <a:gd name="T77"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63">
                    <a:moveTo>
                      <a:pt x="60" y="15"/>
                    </a:moveTo>
                    <a:lnTo>
                      <a:pt x="64" y="17"/>
                    </a:lnTo>
                    <a:lnTo>
                      <a:pt x="67" y="25"/>
                    </a:lnTo>
                    <a:lnTo>
                      <a:pt x="67" y="29"/>
                    </a:lnTo>
                    <a:lnTo>
                      <a:pt x="64" y="36"/>
                    </a:lnTo>
                    <a:lnTo>
                      <a:pt x="64" y="40"/>
                    </a:lnTo>
                    <a:lnTo>
                      <a:pt x="60" y="44"/>
                    </a:lnTo>
                    <a:lnTo>
                      <a:pt x="56" y="48"/>
                    </a:lnTo>
                    <a:lnTo>
                      <a:pt x="52" y="52"/>
                    </a:lnTo>
                    <a:lnTo>
                      <a:pt x="48" y="56"/>
                    </a:lnTo>
                    <a:lnTo>
                      <a:pt x="44" y="60"/>
                    </a:lnTo>
                    <a:lnTo>
                      <a:pt x="43" y="60"/>
                    </a:lnTo>
                    <a:lnTo>
                      <a:pt x="35" y="63"/>
                    </a:lnTo>
                    <a:lnTo>
                      <a:pt x="31" y="63"/>
                    </a:lnTo>
                    <a:lnTo>
                      <a:pt x="23" y="60"/>
                    </a:lnTo>
                    <a:lnTo>
                      <a:pt x="20" y="60"/>
                    </a:lnTo>
                    <a:lnTo>
                      <a:pt x="16" y="56"/>
                    </a:lnTo>
                    <a:lnTo>
                      <a:pt x="12" y="52"/>
                    </a:lnTo>
                    <a:lnTo>
                      <a:pt x="4" y="48"/>
                    </a:lnTo>
                    <a:lnTo>
                      <a:pt x="4" y="44"/>
                    </a:lnTo>
                    <a:lnTo>
                      <a:pt x="0" y="40"/>
                    </a:lnTo>
                    <a:lnTo>
                      <a:pt x="0" y="33"/>
                    </a:lnTo>
                    <a:lnTo>
                      <a:pt x="0" y="29"/>
                    </a:lnTo>
                    <a:lnTo>
                      <a:pt x="0" y="25"/>
                    </a:lnTo>
                    <a:lnTo>
                      <a:pt x="0" y="17"/>
                    </a:lnTo>
                    <a:lnTo>
                      <a:pt x="4" y="15"/>
                    </a:lnTo>
                    <a:lnTo>
                      <a:pt x="4" y="12"/>
                    </a:lnTo>
                    <a:lnTo>
                      <a:pt x="12" y="8"/>
                    </a:lnTo>
                    <a:lnTo>
                      <a:pt x="16" y="4"/>
                    </a:lnTo>
                    <a:lnTo>
                      <a:pt x="20" y="0"/>
                    </a:lnTo>
                    <a:lnTo>
                      <a:pt x="27" y="0"/>
                    </a:lnTo>
                    <a:lnTo>
                      <a:pt x="31" y="0"/>
                    </a:lnTo>
                    <a:lnTo>
                      <a:pt x="35" y="0"/>
                    </a:lnTo>
                    <a:lnTo>
                      <a:pt x="43" y="0"/>
                    </a:lnTo>
                    <a:lnTo>
                      <a:pt x="44" y="0"/>
                    </a:lnTo>
                    <a:lnTo>
                      <a:pt x="48" y="4"/>
                    </a:lnTo>
                    <a:lnTo>
                      <a:pt x="52" y="8"/>
                    </a:lnTo>
                    <a:lnTo>
                      <a:pt x="56" y="12"/>
                    </a:lnTo>
                    <a:lnTo>
                      <a:pt x="60" y="15"/>
                    </a:lnTo>
                    <a:close/>
                  </a:path>
                </a:pathLst>
              </a:custGeom>
              <a:solidFill>
                <a:srgbClr val="FFFFFF"/>
              </a:solidFill>
              <a:ln w="3175">
                <a:solidFill>
                  <a:srgbClr val="000000"/>
                </a:solidFill>
                <a:prstDash val="solid"/>
                <a:round/>
                <a:headEnd/>
                <a:tailEnd/>
              </a:ln>
            </p:spPr>
            <p:txBody>
              <a:bodyPr/>
              <a:lstStyle/>
              <a:p>
                <a:endParaRPr lang="en-AU"/>
              </a:p>
            </p:txBody>
          </p:sp>
          <p:sp>
            <p:nvSpPr>
              <p:cNvPr id="6068" name="Freeform 948"/>
              <p:cNvSpPr>
                <a:spLocks/>
              </p:cNvSpPr>
              <p:nvPr/>
            </p:nvSpPr>
            <p:spPr bwMode="auto">
              <a:xfrm>
                <a:off x="1061" y="967"/>
                <a:ext cx="10" cy="12"/>
              </a:xfrm>
              <a:custGeom>
                <a:avLst/>
                <a:gdLst>
                  <a:gd name="T0" fmla="*/ 0 w 20"/>
                  <a:gd name="T1" fmla="*/ 8 h 23"/>
                  <a:gd name="T2" fmla="*/ 0 w 20"/>
                  <a:gd name="T3" fmla="*/ 4 h 23"/>
                  <a:gd name="T4" fmla="*/ 4 w 20"/>
                  <a:gd name="T5" fmla="*/ 4 h 23"/>
                  <a:gd name="T6" fmla="*/ 4 w 20"/>
                  <a:gd name="T7" fmla="*/ 0 h 23"/>
                  <a:gd name="T8" fmla="*/ 8 w 20"/>
                  <a:gd name="T9" fmla="*/ 0 h 23"/>
                  <a:gd name="T10" fmla="*/ 12 w 20"/>
                  <a:gd name="T11" fmla="*/ 0 h 23"/>
                  <a:gd name="T12" fmla="*/ 16 w 20"/>
                  <a:gd name="T13" fmla="*/ 0 h 23"/>
                  <a:gd name="T14" fmla="*/ 16 w 20"/>
                  <a:gd name="T15" fmla="*/ 4 h 23"/>
                  <a:gd name="T16" fmla="*/ 20 w 20"/>
                  <a:gd name="T17" fmla="*/ 4 h 23"/>
                  <a:gd name="T18" fmla="*/ 20 w 20"/>
                  <a:gd name="T19" fmla="*/ 8 h 23"/>
                  <a:gd name="T20" fmla="*/ 20 w 20"/>
                  <a:gd name="T21" fmla="*/ 12 h 23"/>
                  <a:gd name="T22" fmla="*/ 20 w 20"/>
                  <a:gd name="T23" fmla="*/ 16 h 23"/>
                  <a:gd name="T24" fmla="*/ 20 w 20"/>
                  <a:gd name="T25" fmla="*/ 19 h 23"/>
                  <a:gd name="T26" fmla="*/ 16 w 20"/>
                  <a:gd name="T27" fmla="*/ 19 h 23"/>
                  <a:gd name="T28" fmla="*/ 16 w 20"/>
                  <a:gd name="T29" fmla="*/ 23 h 23"/>
                  <a:gd name="T30" fmla="*/ 12 w 20"/>
                  <a:gd name="T31" fmla="*/ 23 h 23"/>
                  <a:gd name="T32" fmla="*/ 8 w 20"/>
                  <a:gd name="T33" fmla="*/ 23 h 23"/>
                  <a:gd name="T34" fmla="*/ 4 w 20"/>
                  <a:gd name="T35" fmla="*/ 23 h 23"/>
                  <a:gd name="T36" fmla="*/ 4 w 20"/>
                  <a:gd name="T37" fmla="*/ 19 h 23"/>
                  <a:gd name="T38" fmla="*/ 0 w 20"/>
                  <a:gd name="T39" fmla="*/ 19 h 23"/>
                  <a:gd name="T40" fmla="*/ 0 w 20"/>
                  <a:gd name="T41" fmla="*/ 16 h 23"/>
                  <a:gd name="T42" fmla="*/ 0 w 20"/>
                  <a:gd name="T43" fmla="*/ 12 h 23"/>
                  <a:gd name="T44" fmla="*/ 0 w 20"/>
                  <a:gd name="T4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23">
                    <a:moveTo>
                      <a:pt x="0" y="8"/>
                    </a:moveTo>
                    <a:lnTo>
                      <a:pt x="0" y="4"/>
                    </a:lnTo>
                    <a:lnTo>
                      <a:pt x="4" y="4"/>
                    </a:lnTo>
                    <a:lnTo>
                      <a:pt x="4" y="0"/>
                    </a:lnTo>
                    <a:lnTo>
                      <a:pt x="8" y="0"/>
                    </a:lnTo>
                    <a:lnTo>
                      <a:pt x="12" y="0"/>
                    </a:lnTo>
                    <a:lnTo>
                      <a:pt x="16" y="0"/>
                    </a:lnTo>
                    <a:lnTo>
                      <a:pt x="16" y="4"/>
                    </a:lnTo>
                    <a:lnTo>
                      <a:pt x="20" y="4"/>
                    </a:lnTo>
                    <a:lnTo>
                      <a:pt x="20" y="8"/>
                    </a:lnTo>
                    <a:lnTo>
                      <a:pt x="20" y="12"/>
                    </a:lnTo>
                    <a:lnTo>
                      <a:pt x="20" y="16"/>
                    </a:lnTo>
                    <a:lnTo>
                      <a:pt x="20" y="19"/>
                    </a:lnTo>
                    <a:lnTo>
                      <a:pt x="16" y="19"/>
                    </a:lnTo>
                    <a:lnTo>
                      <a:pt x="16" y="23"/>
                    </a:lnTo>
                    <a:lnTo>
                      <a:pt x="12" y="23"/>
                    </a:lnTo>
                    <a:lnTo>
                      <a:pt x="8" y="23"/>
                    </a:lnTo>
                    <a:lnTo>
                      <a:pt x="4" y="23"/>
                    </a:lnTo>
                    <a:lnTo>
                      <a:pt x="4" y="19"/>
                    </a:lnTo>
                    <a:lnTo>
                      <a:pt x="0" y="19"/>
                    </a:lnTo>
                    <a:lnTo>
                      <a:pt x="0" y="16"/>
                    </a:lnTo>
                    <a:lnTo>
                      <a:pt x="0" y="12"/>
                    </a:lnTo>
                    <a:lnTo>
                      <a:pt x="0" y="8"/>
                    </a:lnTo>
                    <a:close/>
                  </a:path>
                </a:pathLst>
              </a:custGeom>
              <a:solidFill>
                <a:srgbClr val="000000"/>
              </a:solidFill>
              <a:ln w="3175">
                <a:solidFill>
                  <a:srgbClr val="000000"/>
                </a:solidFill>
                <a:prstDash val="solid"/>
                <a:round/>
                <a:headEnd/>
                <a:tailEnd/>
              </a:ln>
            </p:spPr>
            <p:txBody>
              <a:bodyPr/>
              <a:lstStyle/>
              <a:p>
                <a:endParaRPr lang="en-AU"/>
              </a:p>
            </p:txBody>
          </p:sp>
          <p:sp>
            <p:nvSpPr>
              <p:cNvPr id="6069" name="Freeform 949"/>
              <p:cNvSpPr>
                <a:spLocks/>
              </p:cNvSpPr>
              <p:nvPr/>
            </p:nvSpPr>
            <p:spPr bwMode="auto">
              <a:xfrm>
                <a:off x="1035" y="941"/>
                <a:ext cx="63" cy="64"/>
              </a:xfrm>
              <a:custGeom>
                <a:avLst/>
                <a:gdLst>
                  <a:gd name="T0" fmla="*/ 28 w 124"/>
                  <a:gd name="T1" fmla="*/ 68 h 127"/>
                  <a:gd name="T2" fmla="*/ 32 w 124"/>
                  <a:gd name="T3" fmla="*/ 79 h 127"/>
                  <a:gd name="T4" fmla="*/ 36 w 124"/>
                  <a:gd name="T5" fmla="*/ 87 h 127"/>
                  <a:gd name="T6" fmla="*/ 48 w 124"/>
                  <a:gd name="T7" fmla="*/ 95 h 127"/>
                  <a:gd name="T8" fmla="*/ 59 w 124"/>
                  <a:gd name="T9" fmla="*/ 98 h 127"/>
                  <a:gd name="T10" fmla="*/ 71 w 124"/>
                  <a:gd name="T11" fmla="*/ 95 h 127"/>
                  <a:gd name="T12" fmla="*/ 76 w 124"/>
                  <a:gd name="T13" fmla="*/ 91 h 127"/>
                  <a:gd name="T14" fmla="*/ 84 w 124"/>
                  <a:gd name="T15" fmla="*/ 83 h 127"/>
                  <a:gd name="T16" fmla="*/ 92 w 124"/>
                  <a:gd name="T17" fmla="*/ 75 h 127"/>
                  <a:gd name="T18" fmla="*/ 92 w 124"/>
                  <a:gd name="T19" fmla="*/ 64 h 127"/>
                  <a:gd name="T20" fmla="*/ 92 w 124"/>
                  <a:gd name="T21" fmla="*/ 56 h 127"/>
                  <a:gd name="T22" fmla="*/ 84 w 124"/>
                  <a:gd name="T23" fmla="*/ 47 h 127"/>
                  <a:gd name="T24" fmla="*/ 76 w 124"/>
                  <a:gd name="T25" fmla="*/ 39 h 127"/>
                  <a:gd name="T26" fmla="*/ 71 w 124"/>
                  <a:gd name="T27" fmla="*/ 35 h 127"/>
                  <a:gd name="T28" fmla="*/ 59 w 124"/>
                  <a:gd name="T29" fmla="*/ 35 h 127"/>
                  <a:gd name="T30" fmla="*/ 48 w 124"/>
                  <a:gd name="T31" fmla="*/ 35 h 127"/>
                  <a:gd name="T32" fmla="*/ 36 w 124"/>
                  <a:gd name="T33" fmla="*/ 43 h 127"/>
                  <a:gd name="T34" fmla="*/ 32 w 124"/>
                  <a:gd name="T35" fmla="*/ 50 h 127"/>
                  <a:gd name="T36" fmla="*/ 28 w 124"/>
                  <a:gd name="T37" fmla="*/ 60 h 127"/>
                  <a:gd name="T38" fmla="*/ 0 w 124"/>
                  <a:gd name="T39" fmla="*/ 64 h 127"/>
                  <a:gd name="T40" fmla="*/ 0 w 124"/>
                  <a:gd name="T41" fmla="*/ 50 h 127"/>
                  <a:gd name="T42" fmla="*/ 7 w 124"/>
                  <a:gd name="T43" fmla="*/ 35 h 127"/>
                  <a:gd name="T44" fmla="*/ 15 w 124"/>
                  <a:gd name="T45" fmla="*/ 23 h 127"/>
                  <a:gd name="T46" fmla="*/ 25 w 124"/>
                  <a:gd name="T47" fmla="*/ 12 h 127"/>
                  <a:gd name="T48" fmla="*/ 36 w 124"/>
                  <a:gd name="T49" fmla="*/ 4 h 127"/>
                  <a:gd name="T50" fmla="*/ 51 w 124"/>
                  <a:gd name="T51" fmla="*/ 0 h 127"/>
                  <a:gd name="T52" fmla="*/ 72 w 124"/>
                  <a:gd name="T53" fmla="*/ 0 h 127"/>
                  <a:gd name="T54" fmla="*/ 88 w 124"/>
                  <a:gd name="T55" fmla="*/ 4 h 127"/>
                  <a:gd name="T56" fmla="*/ 99 w 124"/>
                  <a:gd name="T57" fmla="*/ 16 h 127"/>
                  <a:gd name="T58" fmla="*/ 111 w 124"/>
                  <a:gd name="T59" fmla="*/ 23 h 127"/>
                  <a:gd name="T60" fmla="*/ 118 w 124"/>
                  <a:gd name="T61" fmla="*/ 43 h 127"/>
                  <a:gd name="T62" fmla="*/ 120 w 124"/>
                  <a:gd name="T63" fmla="*/ 52 h 127"/>
                  <a:gd name="T64" fmla="*/ 120 w 124"/>
                  <a:gd name="T65" fmla="*/ 68 h 127"/>
                  <a:gd name="T66" fmla="*/ 120 w 124"/>
                  <a:gd name="T67" fmla="*/ 83 h 127"/>
                  <a:gd name="T68" fmla="*/ 114 w 124"/>
                  <a:gd name="T69" fmla="*/ 98 h 127"/>
                  <a:gd name="T70" fmla="*/ 107 w 124"/>
                  <a:gd name="T71" fmla="*/ 108 h 127"/>
                  <a:gd name="T72" fmla="*/ 92 w 124"/>
                  <a:gd name="T73" fmla="*/ 116 h 127"/>
                  <a:gd name="T74" fmla="*/ 80 w 124"/>
                  <a:gd name="T75" fmla="*/ 127 h 127"/>
                  <a:gd name="T76" fmla="*/ 67 w 124"/>
                  <a:gd name="T77" fmla="*/ 127 h 127"/>
                  <a:gd name="T78" fmla="*/ 51 w 124"/>
                  <a:gd name="T79" fmla="*/ 127 h 127"/>
                  <a:gd name="T80" fmla="*/ 36 w 124"/>
                  <a:gd name="T81" fmla="*/ 123 h 127"/>
                  <a:gd name="T82" fmla="*/ 23 w 124"/>
                  <a:gd name="T83" fmla="*/ 112 h 127"/>
                  <a:gd name="T84" fmla="*/ 11 w 124"/>
                  <a:gd name="T85" fmla="*/ 104 h 127"/>
                  <a:gd name="T86" fmla="*/ 4 w 124"/>
                  <a:gd name="T87" fmla="*/ 91 h 127"/>
                  <a:gd name="T88" fmla="*/ 0 w 124"/>
                  <a:gd name="T89" fmla="*/ 79 h 127"/>
                  <a:gd name="T90" fmla="*/ 0 w 124"/>
                  <a:gd name="T91"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 h="127">
                    <a:moveTo>
                      <a:pt x="28" y="64"/>
                    </a:moveTo>
                    <a:lnTo>
                      <a:pt x="28" y="68"/>
                    </a:lnTo>
                    <a:lnTo>
                      <a:pt x="28" y="75"/>
                    </a:lnTo>
                    <a:lnTo>
                      <a:pt x="32" y="79"/>
                    </a:lnTo>
                    <a:lnTo>
                      <a:pt x="32" y="83"/>
                    </a:lnTo>
                    <a:lnTo>
                      <a:pt x="36" y="87"/>
                    </a:lnTo>
                    <a:lnTo>
                      <a:pt x="40" y="91"/>
                    </a:lnTo>
                    <a:lnTo>
                      <a:pt x="48" y="95"/>
                    </a:lnTo>
                    <a:lnTo>
                      <a:pt x="51" y="95"/>
                    </a:lnTo>
                    <a:lnTo>
                      <a:pt x="59" y="98"/>
                    </a:lnTo>
                    <a:lnTo>
                      <a:pt x="63" y="98"/>
                    </a:lnTo>
                    <a:lnTo>
                      <a:pt x="71" y="95"/>
                    </a:lnTo>
                    <a:lnTo>
                      <a:pt x="72" y="95"/>
                    </a:lnTo>
                    <a:lnTo>
                      <a:pt x="76" y="91"/>
                    </a:lnTo>
                    <a:lnTo>
                      <a:pt x="80" y="91"/>
                    </a:lnTo>
                    <a:lnTo>
                      <a:pt x="84" y="83"/>
                    </a:lnTo>
                    <a:lnTo>
                      <a:pt x="88" y="79"/>
                    </a:lnTo>
                    <a:lnTo>
                      <a:pt x="92" y="75"/>
                    </a:lnTo>
                    <a:lnTo>
                      <a:pt x="92" y="71"/>
                    </a:lnTo>
                    <a:lnTo>
                      <a:pt x="92" y="64"/>
                    </a:lnTo>
                    <a:lnTo>
                      <a:pt x="92" y="60"/>
                    </a:lnTo>
                    <a:lnTo>
                      <a:pt x="92" y="56"/>
                    </a:lnTo>
                    <a:lnTo>
                      <a:pt x="88" y="50"/>
                    </a:lnTo>
                    <a:lnTo>
                      <a:pt x="84" y="47"/>
                    </a:lnTo>
                    <a:lnTo>
                      <a:pt x="80" y="43"/>
                    </a:lnTo>
                    <a:lnTo>
                      <a:pt x="76" y="39"/>
                    </a:lnTo>
                    <a:lnTo>
                      <a:pt x="72" y="35"/>
                    </a:lnTo>
                    <a:lnTo>
                      <a:pt x="71" y="35"/>
                    </a:lnTo>
                    <a:lnTo>
                      <a:pt x="63" y="35"/>
                    </a:lnTo>
                    <a:lnTo>
                      <a:pt x="59" y="35"/>
                    </a:lnTo>
                    <a:lnTo>
                      <a:pt x="55" y="35"/>
                    </a:lnTo>
                    <a:lnTo>
                      <a:pt x="48" y="35"/>
                    </a:lnTo>
                    <a:lnTo>
                      <a:pt x="40" y="39"/>
                    </a:lnTo>
                    <a:lnTo>
                      <a:pt x="36" y="43"/>
                    </a:lnTo>
                    <a:lnTo>
                      <a:pt x="32" y="47"/>
                    </a:lnTo>
                    <a:lnTo>
                      <a:pt x="32" y="50"/>
                    </a:lnTo>
                    <a:lnTo>
                      <a:pt x="28" y="52"/>
                    </a:lnTo>
                    <a:lnTo>
                      <a:pt x="28" y="60"/>
                    </a:lnTo>
                    <a:lnTo>
                      <a:pt x="28" y="64"/>
                    </a:lnTo>
                    <a:lnTo>
                      <a:pt x="0" y="64"/>
                    </a:lnTo>
                    <a:lnTo>
                      <a:pt x="0" y="56"/>
                    </a:lnTo>
                    <a:lnTo>
                      <a:pt x="0" y="50"/>
                    </a:lnTo>
                    <a:lnTo>
                      <a:pt x="4" y="43"/>
                    </a:lnTo>
                    <a:lnTo>
                      <a:pt x="7" y="35"/>
                    </a:lnTo>
                    <a:lnTo>
                      <a:pt x="11" y="31"/>
                    </a:lnTo>
                    <a:lnTo>
                      <a:pt x="15" y="23"/>
                    </a:lnTo>
                    <a:lnTo>
                      <a:pt x="19" y="20"/>
                    </a:lnTo>
                    <a:lnTo>
                      <a:pt x="25" y="12"/>
                    </a:lnTo>
                    <a:lnTo>
                      <a:pt x="28" y="8"/>
                    </a:lnTo>
                    <a:lnTo>
                      <a:pt x="36" y="4"/>
                    </a:lnTo>
                    <a:lnTo>
                      <a:pt x="44" y="0"/>
                    </a:lnTo>
                    <a:lnTo>
                      <a:pt x="51" y="0"/>
                    </a:lnTo>
                    <a:lnTo>
                      <a:pt x="67" y="0"/>
                    </a:lnTo>
                    <a:lnTo>
                      <a:pt x="72" y="0"/>
                    </a:lnTo>
                    <a:lnTo>
                      <a:pt x="80" y="4"/>
                    </a:lnTo>
                    <a:lnTo>
                      <a:pt x="88" y="4"/>
                    </a:lnTo>
                    <a:lnTo>
                      <a:pt x="95" y="12"/>
                    </a:lnTo>
                    <a:lnTo>
                      <a:pt x="99" y="16"/>
                    </a:lnTo>
                    <a:lnTo>
                      <a:pt x="107" y="23"/>
                    </a:lnTo>
                    <a:lnTo>
                      <a:pt x="111" y="23"/>
                    </a:lnTo>
                    <a:lnTo>
                      <a:pt x="114" y="35"/>
                    </a:lnTo>
                    <a:lnTo>
                      <a:pt x="118" y="43"/>
                    </a:lnTo>
                    <a:lnTo>
                      <a:pt x="120" y="47"/>
                    </a:lnTo>
                    <a:lnTo>
                      <a:pt x="120" y="52"/>
                    </a:lnTo>
                    <a:lnTo>
                      <a:pt x="124" y="60"/>
                    </a:lnTo>
                    <a:lnTo>
                      <a:pt x="120" y="68"/>
                    </a:lnTo>
                    <a:lnTo>
                      <a:pt x="120" y="75"/>
                    </a:lnTo>
                    <a:lnTo>
                      <a:pt x="120" y="83"/>
                    </a:lnTo>
                    <a:lnTo>
                      <a:pt x="118" y="91"/>
                    </a:lnTo>
                    <a:lnTo>
                      <a:pt x="114" y="98"/>
                    </a:lnTo>
                    <a:lnTo>
                      <a:pt x="111" y="104"/>
                    </a:lnTo>
                    <a:lnTo>
                      <a:pt x="107" y="108"/>
                    </a:lnTo>
                    <a:lnTo>
                      <a:pt x="99" y="112"/>
                    </a:lnTo>
                    <a:lnTo>
                      <a:pt x="92" y="116"/>
                    </a:lnTo>
                    <a:lnTo>
                      <a:pt x="84" y="123"/>
                    </a:lnTo>
                    <a:lnTo>
                      <a:pt x="80" y="127"/>
                    </a:lnTo>
                    <a:lnTo>
                      <a:pt x="72" y="127"/>
                    </a:lnTo>
                    <a:lnTo>
                      <a:pt x="67" y="127"/>
                    </a:lnTo>
                    <a:lnTo>
                      <a:pt x="59" y="127"/>
                    </a:lnTo>
                    <a:lnTo>
                      <a:pt x="51" y="127"/>
                    </a:lnTo>
                    <a:lnTo>
                      <a:pt x="40" y="127"/>
                    </a:lnTo>
                    <a:lnTo>
                      <a:pt x="36" y="123"/>
                    </a:lnTo>
                    <a:lnTo>
                      <a:pt x="28" y="119"/>
                    </a:lnTo>
                    <a:lnTo>
                      <a:pt x="23" y="112"/>
                    </a:lnTo>
                    <a:lnTo>
                      <a:pt x="19" y="108"/>
                    </a:lnTo>
                    <a:lnTo>
                      <a:pt x="11" y="104"/>
                    </a:lnTo>
                    <a:lnTo>
                      <a:pt x="7" y="98"/>
                    </a:lnTo>
                    <a:lnTo>
                      <a:pt x="4" y="91"/>
                    </a:lnTo>
                    <a:lnTo>
                      <a:pt x="4" y="87"/>
                    </a:lnTo>
                    <a:lnTo>
                      <a:pt x="0" y="79"/>
                    </a:lnTo>
                    <a:lnTo>
                      <a:pt x="0" y="71"/>
                    </a:lnTo>
                    <a:lnTo>
                      <a:pt x="0" y="64"/>
                    </a:lnTo>
                    <a:lnTo>
                      <a:pt x="28" y="64"/>
                    </a:lnTo>
                    <a:close/>
                  </a:path>
                </a:pathLst>
              </a:custGeom>
              <a:solidFill>
                <a:srgbClr val="000000"/>
              </a:solidFill>
              <a:ln w="3175">
                <a:solidFill>
                  <a:srgbClr val="000000"/>
                </a:solidFill>
                <a:prstDash val="solid"/>
                <a:round/>
                <a:headEnd/>
                <a:tailEnd/>
              </a:ln>
            </p:spPr>
            <p:txBody>
              <a:bodyPr/>
              <a:lstStyle/>
              <a:p>
                <a:endParaRPr lang="en-AU"/>
              </a:p>
            </p:txBody>
          </p:sp>
          <p:sp>
            <p:nvSpPr>
              <p:cNvPr id="6070" name="Freeform 950"/>
              <p:cNvSpPr>
                <a:spLocks/>
              </p:cNvSpPr>
              <p:nvPr/>
            </p:nvSpPr>
            <p:spPr bwMode="auto">
              <a:xfrm>
                <a:off x="664" y="959"/>
                <a:ext cx="33" cy="31"/>
              </a:xfrm>
              <a:custGeom>
                <a:avLst/>
                <a:gdLst>
                  <a:gd name="T0" fmla="*/ 57 w 65"/>
                  <a:gd name="T1" fmla="*/ 15 h 63"/>
                  <a:gd name="T2" fmla="*/ 61 w 65"/>
                  <a:gd name="T3" fmla="*/ 17 h 63"/>
                  <a:gd name="T4" fmla="*/ 65 w 65"/>
                  <a:gd name="T5" fmla="*/ 25 h 63"/>
                  <a:gd name="T6" fmla="*/ 65 w 65"/>
                  <a:gd name="T7" fmla="*/ 29 h 63"/>
                  <a:gd name="T8" fmla="*/ 65 w 65"/>
                  <a:gd name="T9" fmla="*/ 36 h 63"/>
                  <a:gd name="T10" fmla="*/ 61 w 65"/>
                  <a:gd name="T11" fmla="*/ 40 h 63"/>
                  <a:gd name="T12" fmla="*/ 57 w 65"/>
                  <a:gd name="T13" fmla="*/ 44 h 63"/>
                  <a:gd name="T14" fmla="*/ 53 w 65"/>
                  <a:gd name="T15" fmla="*/ 48 h 63"/>
                  <a:gd name="T16" fmla="*/ 49 w 65"/>
                  <a:gd name="T17" fmla="*/ 52 h 63"/>
                  <a:gd name="T18" fmla="*/ 48 w 65"/>
                  <a:gd name="T19" fmla="*/ 56 h 63"/>
                  <a:gd name="T20" fmla="*/ 44 w 65"/>
                  <a:gd name="T21" fmla="*/ 60 h 63"/>
                  <a:gd name="T22" fmla="*/ 40 w 65"/>
                  <a:gd name="T23" fmla="*/ 60 h 63"/>
                  <a:gd name="T24" fmla="*/ 32 w 65"/>
                  <a:gd name="T25" fmla="*/ 63 h 63"/>
                  <a:gd name="T26" fmla="*/ 28 w 65"/>
                  <a:gd name="T27" fmla="*/ 63 h 63"/>
                  <a:gd name="T28" fmla="*/ 21 w 65"/>
                  <a:gd name="T29" fmla="*/ 60 h 63"/>
                  <a:gd name="T30" fmla="*/ 17 w 65"/>
                  <a:gd name="T31" fmla="*/ 60 h 63"/>
                  <a:gd name="T32" fmla="*/ 9 w 65"/>
                  <a:gd name="T33" fmla="*/ 56 h 63"/>
                  <a:gd name="T34" fmla="*/ 9 w 65"/>
                  <a:gd name="T35" fmla="*/ 52 h 63"/>
                  <a:gd name="T36" fmla="*/ 2 w 65"/>
                  <a:gd name="T37" fmla="*/ 48 h 63"/>
                  <a:gd name="T38" fmla="*/ 2 w 65"/>
                  <a:gd name="T39" fmla="*/ 44 h 63"/>
                  <a:gd name="T40" fmla="*/ 0 w 65"/>
                  <a:gd name="T41" fmla="*/ 40 h 63"/>
                  <a:gd name="T42" fmla="*/ 0 w 65"/>
                  <a:gd name="T43" fmla="*/ 33 h 63"/>
                  <a:gd name="T44" fmla="*/ 0 w 65"/>
                  <a:gd name="T45" fmla="*/ 29 h 63"/>
                  <a:gd name="T46" fmla="*/ 0 w 65"/>
                  <a:gd name="T47" fmla="*/ 25 h 63"/>
                  <a:gd name="T48" fmla="*/ 0 w 65"/>
                  <a:gd name="T49" fmla="*/ 17 h 63"/>
                  <a:gd name="T50" fmla="*/ 2 w 65"/>
                  <a:gd name="T51" fmla="*/ 15 h 63"/>
                  <a:gd name="T52" fmla="*/ 5 w 65"/>
                  <a:gd name="T53" fmla="*/ 12 h 63"/>
                  <a:gd name="T54" fmla="*/ 9 w 65"/>
                  <a:gd name="T55" fmla="*/ 8 h 63"/>
                  <a:gd name="T56" fmla="*/ 13 w 65"/>
                  <a:gd name="T57" fmla="*/ 4 h 63"/>
                  <a:gd name="T58" fmla="*/ 17 w 65"/>
                  <a:gd name="T59" fmla="*/ 0 h 63"/>
                  <a:gd name="T60" fmla="*/ 21 w 65"/>
                  <a:gd name="T61" fmla="*/ 0 h 63"/>
                  <a:gd name="T62" fmla="*/ 28 w 65"/>
                  <a:gd name="T63" fmla="*/ 0 h 63"/>
                  <a:gd name="T64" fmla="*/ 36 w 65"/>
                  <a:gd name="T65" fmla="*/ 0 h 63"/>
                  <a:gd name="T66" fmla="*/ 40 w 65"/>
                  <a:gd name="T67" fmla="*/ 0 h 63"/>
                  <a:gd name="T68" fmla="*/ 44 w 65"/>
                  <a:gd name="T69" fmla="*/ 0 h 63"/>
                  <a:gd name="T70" fmla="*/ 48 w 65"/>
                  <a:gd name="T71" fmla="*/ 4 h 63"/>
                  <a:gd name="T72" fmla="*/ 53 w 65"/>
                  <a:gd name="T73" fmla="*/ 8 h 63"/>
                  <a:gd name="T74" fmla="*/ 57 w 65"/>
                  <a:gd name="T75" fmla="*/ 12 h 63"/>
                  <a:gd name="T76" fmla="*/ 57 w 65"/>
                  <a:gd name="T77"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63">
                    <a:moveTo>
                      <a:pt x="57" y="15"/>
                    </a:moveTo>
                    <a:lnTo>
                      <a:pt x="61" y="17"/>
                    </a:lnTo>
                    <a:lnTo>
                      <a:pt x="65" y="25"/>
                    </a:lnTo>
                    <a:lnTo>
                      <a:pt x="65" y="29"/>
                    </a:lnTo>
                    <a:lnTo>
                      <a:pt x="65" y="36"/>
                    </a:lnTo>
                    <a:lnTo>
                      <a:pt x="61" y="40"/>
                    </a:lnTo>
                    <a:lnTo>
                      <a:pt x="57" y="44"/>
                    </a:lnTo>
                    <a:lnTo>
                      <a:pt x="53" y="48"/>
                    </a:lnTo>
                    <a:lnTo>
                      <a:pt x="49" y="52"/>
                    </a:lnTo>
                    <a:lnTo>
                      <a:pt x="48" y="56"/>
                    </a:lnTo>
                    <a:lnTo>
                      <a:pt x="44" y="60"/>
                    </a:lnTo>
                    <a:lnTo>
                      <a:pt x="40" y="60"/>
                    </a:lnTo>
                    <a:lnTo>
                      <a:pt x="32" y="63"/>
                    </a:lnTo>
                    <a:lnTo>
                      <a:pt x="28" y="63"/>
                    </a:lnTo>
                    <a:lnTo>
                      <a:pt x="21" y="60"/>
                    </a:lnTo>
                    <a:lnTo>
                      <a:pt x="17" y="60"/>
                    </a:lnTo>
                    <a:lnTo>
                      <a:pt x="9" y="56"/>
                    </a:lnTo>
                    <a:lnTo>
                      <a:pt x="9" y="52"/>
                    </a:lnTo>
                    <a:lnTo>
                      <a:pt x="2" y="48"/>
                    </a:lnTo>
                    <a:lnTo>
                      <a:pt x="2" y="44"/>
                    </a:lnTo>
                    <a:lnTo>
                      <a:pt x="0" y="40"/>
                    </a:lnTo>
                    <a:lnTo>
                      <a:pt x="0" y="33"/>
                    </a:lnTo>
                    <a:lnTo>
                      <a:pt x="0" y="29"/>
                    </a:lnTo>
                    <a:lnTo>
                      <a:pt x="0" y="25"/>
                    </a:lnTo>
                    <a:lnTo>
                      <a:pt x="0" y="17"/>
                    </a:lnTo>
                    <a:lnTo>
                      <a:pt x="2" y="15"/>
                    </a:lnTo>
                    <a:lnTo>
                      <a:pt x="5" y="12"/>
                    </a:lnTo>
                    <a:lnTo>
                      <a:pt x="9" y="8"/>
                    </a:lnTo>
                    <a:lnTo>
                      <a:pt x="13" y="4"/>
                    </a:lnTo>
                    <a:lnTo>
                      <a:pt x="17" y="0"/>
                    </a:lnTo>
                    <a:lnTo>
                      <a:pt x="21" y="0"/>
                    </a:lnTo>
                    <a:lnTo>
                      <a:pt x="28" y="0"/>
                    </a:lnTo>
                    <a:lnTo>
                      <a:pt x="36" y="0"/>
                    </a:lnTo>
                    <a:lnTo>
                      <a:pt x="40" y="0"/>
                    </a:lnTo>
                    <a:lnTo>
                      <a:pt x="44" y="0"/>
                    </a:lnTo>
                    <a:lnTo>
                      <a:pt x="48" y="4"/>
                    </a:lnTo>
                    <a:lnTo>
                      <a:pt x="53" y="8"/>
                    </a:lnTo>
                    <a:lnTo>
                      <a:pt x="57" y="12"/>
                    </a:lnTo>
                    <a:lnTo>
                      <a:pt x="57" y="15"/>
                    </a:lnTo>
                    <a:close/>
                  </a:path>
                </a:pathLst>
              </a:custGeom>
              <a:solidFill>
                <a:srgbClr val="FFFFFF"/>
              </a:solidFill>
              <a:ln w="3175">
                <a:solidFill>
                  <a:srgbClr val="000000"/>
                </a:solidFill>
                <a:prstDash val="solid"/>
                <a:round/>
                <a:headEnd/>
                <a:tailEnd/>
              </a:ln>
            </p:spPr>
            <p:txBody>
              <a:bodyPr/>
              <a:lstStyle/>
              <a:p>
                <a:endParaRPr lang="en-AU"/>
              </a:p>
            </p:txBody>
          </p:sp>
          <p:sp>
            <p:nvSpPr>
              <p:cNvPr id="6071" name="Freeform 951"/>
              <p:cNvSpPr>
                <a:spLocks/>
              </p:cNvSpPr>
              <p:nvPr/>
            </p:nvSpPr>
            <p:spPr bwMode="auto">
              <a:xfrm>
                <a:off x="673" y="967"/>
                <a:ext cx="13" cy="12"/>
              </a:xfrm>
              <a:custGeom>
                <a:avLst/>
                <a:gdLst>
                  <a:gd name="T0" fmla="*/ 0 w 27"/>
                  <a:gd name="T1" fmla="*/ 8 h 23"/>
                  <a:gd name="T2" fmla="*/ 4 w 27"/>
                  <a:gd name="T3" fmla="*/ 4 h 23"/>
                  <a:gd name="T4" fmla="*/ 4 w 27"/>
                  <a:gd name="T5" fmla="*/ 4 h 23"/>
                  <a:gd name="T6" fmla="*/ 8 w 27"/>
                  <a:gd name="T7" fmla="*/ 0 h 23"/>
                  <a:gd name="T8" fmla="*/ 11 w 27"/>
                  <a:gd name="T9" fmla="*/ 0 h 23"/>
                  <a:gd name="T10" fmla="*/ 15 w 27"/>
                  <a:gd name="T11" fmla="*/ 0 h 23"/>
                  <a:gd name="T12" fmla="*/ 19 w 27"/>
                  <a:gd name="T13" fmla="*/ 0 h 23"/>
                  <a:gd name="T14" fmla="*/ 23 w 27"/>
                  <a:gd name="T15" fmla="*/ 4 h 23"/>
                  <a:gd name="T16" fmla="*/ 23 w 27"/>
                  <a:gd name="T17" fmla="*/ 4 h 23"/>
                  <a:gd name="T18" fmla="*/ 27 w 27"/>
                  <a:gd name="T19" fmla="*/ 8 h 23"/>
                  <a:gd name="T20" fmla="*/ 27 w 27"/>
                  <a:gd name="T21" fmla="*/ 12 h 23"/>
                  <a:gd name="T22" fmla="*/ 27 w 27"/>
                  <a:gd name="T23" fmla="*/ 16 h 23"/>
                  <a:gd name="T24" fmla="*/ 23 w 27"/>
                  <a:gd name="T25" fmla="*/ 19 h 23"/>
                  <a:gd name="T26" fmla="*/ 23 w 27"/>
                  <a:gd name="T27" fmla="*/ 19 h 23"/>
                  <a:gd name="T28" fmla="*/ 19 w 27"/>
                  <a:gd name="T29" fmla="*/ 23 h 23"/>
                  <a:gd name="T30" fmla="*/ 15 w 27"/>
                  <a:gd name="T31" fmla="*/ 23 h 23"/>
                  <a:gd name="T32" fmla="*/ 11 w 27"/>
                  <a:gd name="T33" fmla="*/ 23 h 23"/>
                  <a:gd name="T34" fmla="*/ 11 w 27"/>
                  <a:gd name="T35" fmla="*/ 23 h 23"/>
                  <a:gd name="T36" fmla="*/ 4 w 27"/>
                  <a:gd name="T37" fmla="*/ 19 h 23"/>
                  <a:gd name="T38" fmla="*/ 4 w 27"/>
                  <a:gd name="T39" fmla="*/ 19 h 23"/>
                  <a:gd name="T40" fmla="*/ 0 w 27"/>
                  <a:gd name="T41" fmla="*/ 16 h 23"/>
                  <a:gd name="T42" fmla="*/ 0 w 27"/>
                  <a:gd name="T43" fmla="*/ 12 h 23"/>
                  <a:gd name="T44" fmla="*/ 0 w 27"/>
                  <a:gd name="T4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3">
                    <a:moveTo>
                      <a:pt x="0" y="8"/>
                    </a:moveTo>
                    <a:lnTo>
                      <a:pt x="4" y="4"/>
                    </a:lnTo>
                    <a:lnTo>
                      <a:pt x="4" y="4"/>
                    </a:lnTo>
                    <a:lnTo>
                      <a:pt x="8" y="0"/>
                    </a:lnTo>
                    <a:lnTo>
                      <a:pt x="11" y="0"/>
                    </a:lnTo>
                    <a:lnTo>
                      <a:pt x="15" y="0"/>
                    </a:lnTo>
                    <a:lnTo>
                      <a:pt x="19" y="0"/>
                    </a:lnTo>
                    <a:lnTo>
                      <a:pt x="23" y="4"/>
                    </a:lnTo>
                    <a:lnTo>
                      <a:pt x="23" y="4"/>
                    </a:lnTo>
                    <a:lnTo>
                      <a:pt x="27" y="8"/>
                    </a:lnTo>
                    <a:lnTo>
                      <a:pt x="27" y="12"/>
                    </a:lnTo>
                    <a:lnTo>
                      <a:pt x="27" y="16"/>
                    </a:lnTo>
                    <a:lnTo>
                      <a:pt x="23" y="19"/>
                    </a:lnTo>
                    <a:lnTo>
                      <a:pt x="23" y="19"/>
                    </a:lnTo>
                    <a:lnTo>
                      <a:pt x="19" y="23"/>
                    </a:lnTo>
                    <a:lnTo>
                      <a:pt x="15" y="23"/>
                    </a:lnTo>
                    <a:lnTo>
                      <a:pt x="11" y="23"/>
                    </a:lnTo>
                    <a:lnTo>
                      <a:pt x="11" y="23"/>
                    </a:lnTo>
                    <a:lnTo>
                      <a:pt x="4" y="19"/>
                    </a:lnTo>
                    <a:lnTo>
                      <a:pt x="4" y="19"/>
                    </a:lnTo>
                    <a:lnTo>
                      <a:pt x="0" y="16"/>
                    </a:lnTo>
                    <a:lnTo>
                      <a:pt x="0" y="12"/>
                    </a:lnTo>
                    <a:lnTo>
                      <a:pt x="0" y="8"/>
                    </a:lnTo>
                    <a:close/>
                  </a:path>
                </a:pathLst>
              </a:custGeom>
              <a:solidFill>
                <a:srgbClr val="000000"/>
              </a:solidFill>
              <a:ln w="3175">
                <a:solidFill>
                  <a:srgbClr val="000000"/>
                </a:solidFill>
                <a:prstDash val="solid"/>
                <a:round/>
                <a:headEnd/>
                <a:tailEnd/>
              </a:ln>
            </p:spPr>
            <p:txBody>
              <a:bodyPr/>
              <a:lstStyle/>
              <a:p>
                <a:endParaRPr lang="en-AU"/>
              </a:p>
            </p:txBody>
          </p:sp>
          <p:sp>
            <p:nvSpPr>
              <p:cNvPr id="6072" name="Freeform 952"/>
              <p:cNvSpPr>
                <a:spLocks/>
              </p:cNvSpPr>
              <p:nvPr/>
            </p:nvSpPr>
            <p:spPr bwMode="auto">
              <a:xfrm>
                <a:off x="647" y="941"/>
                <a:ext cx="65" cy="64"/>
              </a:xfrm>
              <a:custGeom>
                <a:avLst/>
                <a:gdLst>
                  <a:gd name="T0" fmla="*/ 35 w 130"/>
                  <a:gd name="T1" fmla="*/ 68 h 127"/>
                  <a:gd name="T2" fmla="*/ 37 w 130"/>
                  <a:gd name="T3" fmla="*/ 79 h 127"/>
                  <a:gd name="T4" fmla="*/ 40 w 130"/>
                  <a:gd name="T5" fmla="*/ 87 h 127"/>
                  <a:gd name="T6" fmla="*/ 52 w 130"/>
                  <a:gd name="T7" fmla="*/ 95 h 127"/>
                  <a:gd name="T8" fmla="*/ 60 w 130"/>
                  <a:gd name="T9" fmla="*/ 98 h 127"/>
                  <a:gd name="T10" fmla="*/ 75 w 130"/>
                  <a:gd name="T11" fmla="*/ 95 h 127"/>
                  <a:gd name="T12" fmla="*/ 83 w 130"/>
                  <a:gd name="T13" fmla="*/ 91 h 127"/>
                  <a:gd name="T14" fmla="*/ 88 w 130"/>
                  <a:gd name="T15" fmla="*/ 83 h 127"/>
                  <a:gd name="T16" fmla="*/ 96 w 130"/>
                  <a:gd name="T17" fmla="*/ 75 h 127"/>
                  <a:gd name="T18" fmla="*/ 96 w 130"/>
                  <a:gd name="T19" fmla="*/ 64 h 127"/>
                  <a:gd name="T20" fmla="*/ 96 w 130"/>
                  <a:gd name="T21" fmla="*/ 56 h 127"/>
                  <a:gd name="T22" fmla="*/ 88 w 130"/>
                  <a:gd name="T23" fmla="*/ 47 h 127"/>
                  <a:gd name="T24" fmla="*/ 83 w 130"/>
                  <a:gd name="T25" fmla="*/ 39 h 127"/>
                  <a:gd name="T26" fmla="*/ 75 w 130"/>
                  <a:gd name="T27" fmla="*/ 35 h 127"/>
                  <a:gd name="T28" fmla="*/ 63 w 130"/>
                  <a:gd name="T29" fmla="*/ 35 h 127"/>
                  <a:gd name="T30" fmla="*/ 52 w 130"/>
                  <a:gd name="T31" fmla="*/ 35 h 127"/>
                  <a:gd name="T32" fmla="*/ 44 w 130"/>
                  <a:gd name="T33" fmla="*/ 43 h 127"/>
                  <a:gd name="T34" fmla="*/ 37 w 130"/>
                  <a:gd name="T35" fmla="*/ 50 h 127"/>
                  <a:gd name="T36" fmla="*/ 35 w 130"/>
                  <a:gd name="T37" fmla="*/ 60 h 127"/>
                  <a:gd name="T38" fmla="*/ 0 w 130"/>
                  <a:gd name="T39" fmla="*/ 64 h 127"/>
                  <a:gd name="T40" fmla="*/ 4 w 130"/>
                  <a:gd name="T41" fmla="*/ 50 h 127"/>
                  <a:gd name="T42" fmla="*/ 12 w 130"/>
                  <a:gd name="T43" fmla="*/ 35 h 127"/>
                  <a:gd name="T44" fmla="*/ 19 w 130"/>
                  <a:gd name="T45" fmla="*/ 23 h 127"/>
                  <a:gd name="T46" fmla="*/ 31 w 130"/>
                  <a:gd name="T47" fmla="*/ 12 h 127"/>
                  <a:gd name="T48" fmla="*/ 40 w 130"/>
                  <a:gd name="T49" fmla="*/ 4 h 127"/>
                  <a:gd name="T50" fmla="*/ 56 w 130"/>
                  <a:gd name="T51" fmla="*/ 0 h 127"/>
                  <a:gd name="T52" fmla="*/ 79 w 130"/>
                  <a:gd name="T53" fmla="*/ 0 h 127"/>
                  <a:gd name="T54" fmla="*/ 92 w 130"/>
                  <a:gd name="T55" fmla="*/ 4 h 127"/>
                  <a:gd name="T56" fmla="*/ 104 w 130"/>
                  <a:gd name="T57" fmla="*/ 16 h 127"/>
                  <a:gd name="T58" fmla="*/ 115 w 130"/>
                  <a:gd name="T59" fmla="*/ 23 h 127"/>
                  <a:gd name="T60" fmla="*/ 123 w 130"/>
                  <a:gd name="T61" fmla="*/ 43 h 127"/>
                  <a:gd name="T62" fmla="*/ 127 w 130"/>
                  <a:gd name="T63" fmla="*/ 52 h 127"/>
                  <a:gd name="T64" fmla="*/ 130 w 130"/>
                  <a:gd name="T65" fmla="*/ 68 h 127"/>
                  <a:gd name="T66" fmla="*/ 127 w 130"/>
                  <a:gd name="T67" fmla="*/ 83 h 127"/>
                  <a:gd name="T68" fmla="*/ 119 w 130"/>
                  <a:gd name="T69" fmla="*/ 98 h 127"/>
                  <a:gd name="T70" fmla="*/ 107 w 130"/>
                  <a:gd name="T71" fmla="*/ 108 h 127"/>
                  <a:gd name="T72" fmla="*/ 96 w 130"/>
                  <a:gd name="T73" fmla="*/ 116 h 127"/>
                  <a:gd name="T74" fmla="*/ 84 w 130"/>
                  <a:gd name="T75" fmla="*/ 127 h 127"/>
                  <a:gd name="T76" fmla="*/ 71 w 130"/>
                  <a:gd name="T77" fmla="*/ 127 h 127"/>
                  <a:gd name="T78" fmla="*/ 56 w 130"/>
                  <a:gd name="T79" fmla="*/ 127 h 127"/>
                  <a:gd name="T80" fmla="*/ 40 w 130"/>
                  <a:gd name="T81" fmla="*/ 123 h 127"/>
                  <a:gd name="T82" fmla="*/ 27 w 130"/>
                  <a:gd name="T83" fmla="*/ 112 h 127"/>
                  <a:gd name="T84" fmla="*/ 19 w 130"/>
                  <a:gd name="T85" fmla="*/ 104 h 127"/>
                  <a:gd name="T86" fmla="*/ 8 w 130"/>
                  <a:gd name="T87" fmla="*/ 91 h 127"/>
                  <a:gd name="T88" fmla="*/ 4 w 130"/>
                  <a:gd name="T89" fmla="*/ 79 h 127"/>
                  <a:gd name="T90" fmla="*/ 0 w 130"/>
                  <a:gd name="T91"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 h="127">
                    <a:moveTo>
                      <a:pt x="35" y="64"/>
                    </a:moveTo>
                    <a:lnTo>
                      <a:pt x="35" y="68"/>
                    </a:lnTo>
                    <a:lnTo>
                      <a:pt x="35" y="75"/>
                    </a:lnTo>
                    <a:lnTo>
                      <a:pt x="37" y="79"/>
                    </a:lnTo>
                    <a:lnTo>
                      <a:pt x="37" y="83"/>
                    </a:lnTo>
                    <a:lnTo>
                      <a:pt x="40" y="87"/>
                    </a:lnTo>
                    <a:lnTo>
                      <a:pt x="44" y="91"/>
                    </a:lnTo>
                    <a:lnTo>
                      <a:pt x="52" y="95"/>
                    </a:lnTo>
                    <a:lnTo>
                      <a:pt x="56" y="95"/>
                    </a:lnTo>
                    <a:lnTo>
                      <a:pt x="60" y="98"/>
                    </a:lnTo>
                    <a:lnTo>
                      <a:pt x="67" y="98"/>
                    </a:lnTo>
                    <a:lnTo>
                      <a:pt x="75" y="95"/>
                    </a:lnTo>
                    <a:lnTo>
                      <a:pt x="79" y="95"/>
                    </a:lnTo>
                    <a:lnTo>
                      <a:pt x="83" y="91"/>
                    </a:lnTo>
                    <a:lnTo>
                      <a:pt x="84" y="91"/>
                    </a:lnTo>
                    <a:lnTo>
                      <a:pt x="88" y="83"/>
                    </a:lnTo>
                    <a:lnTo>
                      <a:pt x="92" y="79"/>
                    </a:lnTo>
                    <a:lnTo>
                      <a:pt x="96" y="75"/>
                    </a:lnTo>
                    <a:lnTo>
                      <a:pt x="96" y="71"/>
                    </a:lnTo>
                    <a:lnTo>
                      <a:pt x="96" y="64"/>
                    </a:lnTo>
                    <a:lnTo>
                      <a:pt x="96" y="60"/>
                    </a:lnTo>
                    <a:lnTo>
                      <a:pt x="96" y="56"/>
                    </a:lnTo>
                    <a:lnTo>
                      <a:pt x="92" y="50"/>
                    </a:lnTo>
                    <a:lnTo>
                      <a:pt x="88" y="47"/>
                    </a:lnTo>
                    <a:lnTo>
                      <a:pt x="84" y="43"/>
                    </a:lnTo>
                    <a:lnTo>
                      <a:pt x="83" y="39"/>
                    </a:lnTo>
                    <a:lnTo>
                      <a:pt x="79" y="35"/>
                    </a:lnTo>
                    <a:lnTo>
                      <a:pt x="75" y="35"/>
                    </a:lnTo>
                    <a:lnTo>
                      <a:pt x="71" y="35"/>
                    </a:lnTo>
                    <a:lnTo>
                      <a:pt x="63" y="35"/>
                    </a:lnTo>
                    <a:lnTo>
                      <a:pt x="56" y="35"/>
                    </a:lnTo>
                    <a:lnTo>
                      <a:pt x="52" y="35"/>
                    </a:lnTo>
                    <a:lnTo>
                      <a:pt x="48" y="39"/>
                    </a:lnTo>
                    <a:lnTo>
                      <a:pt x="44" y="43"/>
                    </a:lnTo>
                    <a:lnTo>
                      <a:pt x="40" y="47"/>
                    </a:lnTo>
                    <a:lnTo>
                      <a:pt x="37" y="50"/>
                    </a:lnTo>
                    <a:lnTo>
                      <a:pt x="35" y="52"/>
                    </a:lnTo>
                    <a:lnTo>
                      <a:pt x="35" y="60"/>
                    </a:lnTo>
                    <a:lnTo>
                      <a:pt x="35" y="64"/>
                    </a:lnTo>
                    <a:lnTo>
                      <a:pt x="0" y="64"/>
                    </a:lnTo>
                    <a:lnTo>
                      <a:pt x="0" y="56"/>
                    </a:lnTo>
                    <a:lnTo>
                      <a:pt x="4" y="50"/>
                    </a:lnTo>
                    <a:lnTo>
                      <a:pt x="4" y="43"/>
                    </a:lnTo>
                    <a:lnTo>
                      <a:pt x="12" y="35"/>
                    </a:lnTo>
                    <a:lnTo>
                      <a:pt x="16" y="31"/>
                    </a:lnTo>
                    <a:lnTo>
                      <a:pt x="19" y="23"/>
                    </a:lnTo>
                    <a:lnTo>
                      <a:pt x="23" y="20"/>
                    </a:lnTo>
                    <a:lnTo>
                      <a:pt x="31" y="12"/>
                    </a:lnTo>
                    <a:lnTo>
                      <a:pt x="35" y="8"/>
                    </a:lnTo>
                    <a:lnTo>
                      <a:pt x="40" y="4"/>
                    </a:lnTo>
                    <a:lnTo>
                      <a:pt x="48" y="0"/>
                    </a:lnTo>
                    <a:lnTo>
                      <a:pt x="56" y="0"/>
                    </a:lnTo>
                    <a:lnTo>
                      <a:pt x="71" y="0"/>
                    </a:lnTo>
                    <a:lnTo>
                      <a:pt x="79" y="0"/>
                    </a:lnTo>
                    <a:lnTo>
                      <a:pt x="84" y="4"/>
                    </a:lnTo>
                    <a:lnTo>
                      <a:pt x="92" y="4"/>
                    </a:lnTo>
                    <a:lnTo>
                      <a:pt x="100" y="12"/>
                    </a:lnTo>
                    <a:lnTo>
                      <a:pt x="104" y="16"/>
                    </a:lnTo>
                    <a:lnTo>
                      <a:pt x="111" y="23"/>
                    </a:lnTo>
                    <a:lnTo>
                      <a:pt x="115" y="23"/>
                    </a:lnTo>
                    <a:lnTo>
                      <a:pt x="119" y="35"/>
                    </a:lnTo>
                    <a:lnTo>
                      <a:pt x="123" y="43"/>
                    </a:lnTo>
                    <a:lnTo>
                      <a:pt x="127" y="47"/>
                    </a:lnTo>
                    <a:lnTo>
                      <a:pt x="127" y="52"/>
                    </a:lnTo>
                    <a:lnTo>
                      <a:pt x="130" y="60"/>
                    </a:lnTo>
                    <a:lnTo>
                      <a:pt x="130" y="68"/>
                    </a:lnTo>
                    <a:lnTo>
                      <a:pt x="127" y="75"/>
                    </a:lnTo>
                    <a:lnTo>
                      <a:pt x="127" y="83"/>
                    </a:lnTo>
                    <a:lnTo>
                      <a:pt x="123" y="91"/>
                    </a:lnTo>
                    <a:lnTo>
                      <a:pt x="119" y="98"/>
                    </a:lnTo>
                    <a:lnTo>
                      <a:pt x="115" y="104"/>
                    </a:lnTo>
                    <a:lnTo>
                      <a:pt x="107" y="108"/>
                    </a:lnTo>
                    <a:lnTo>
                      <a:pt x="104" y="112"/>
                    </a:lnTo>
                    <a:lnTo>
                      <a:pt x="96" y="116"/>
                    </a:lnTo>
                    <a:lnTo>
                      <a:pt x="92" y="123"/>
                    </a:lnTo>
                    <a:lnTo>
                      <a:pt x="84" y="127"/>
                    </a:lnTo>
                    <a:lnTo>
                      <a:pt x="79" y="127"/>
                    </a:lnTo>
                    <a:lnTo>
                      <a:pt x="71" y="127"/>
                    </a:lnTo>
                    <a:lnTo>
                      <a:pt x="60" y="127"/>
                    </a:lnTo>
                    <a:lnTo>
                      <a:pt x="56" y="127"/>
                    </a:lnTo>
                    <a:lnTo>
                      <a:pt x="48" y="127"/>
                    </a:lnTo>
                    <a:lnTo>
                      <a:pt x="40" y="123"/>
                    </a:lnTo>
                    <a:lnTo>
                      <a:pt x="35" y="119"/>
                    </a:lnTo>
                    <a:lnTo>
                      <a:pt x="27" y="112"/>
                    </a:lnTo>
                    <a:lnTo>
                      <a:pt x="23" y="108"/>
                    </a:lnTo>
                    <a:lnTo>
                      <a:pt x="19" y="104"/>
                    </a:lnTo>
                    <a:lnTo>
                      <a:pt x="16" y="98"/>
                    </a:lnTo>
                    <a:lnTo>
                      <a:pt x="8" y="91"/>
                    </a:lnTo>
                    <a:lnTo>
                      <a:pt x="4" y="87"/>
                    </a:lnTo>
                    <a:lnTo>
                      <a:pt x="4" y="79"/>
                    </a:lnTo>
                    <a:lnTo>
                      <a:pt x="0" y="71"/>
                    </a:lnTo>
                    <a:lnTo>
                      <a:pt x="0" y="64"/>
                    </a:lnTo>
                    <a:lnTo>
                      <a:pt x="35" y="64"/>
                    </a:lnTo>
                    <a:close/>
                  </a:path>
                </a:pathLst>
              </a:custGeom>
              <a:solidFill>
                <a:srgbClr val="000000"/>
              </a:solidFill>
              <a:ln w="3175">
                <a:solidFill>
                  <a:srgbClr val="000000"/>
                </a:solidFill>
                <a:prstDash val="solid"/>
                <a:round/>
                <a:headEnd/>
                <a:tailEnd/>
              </a:ln>
            </p:spPr>
            <p:txBody>
              <a:bodyPr/>
              <a:lstStyle/>
              <a:p>
                <a:endParaRPr lang="en-AU"/>
              </a:p>
            </p:txBody>
          </p:sp>
          <p:sp>
            <p:nvSpPr>
              <p:cNvPr id="6073" name="Freeform 953"/>
              <p:cNvSpPr>
                <a:spLocks/>
              </p:cNvSpPr>
              <p:nvPr/>
            </p:nvSpPr>
            <p:spPr bwMode="auto">
              <a:xfrm>
                <a:off x="734" y="959"/>
                <a:ext cx="31" cy="33"/>
              </a:xfrm>
              <a:custGeom>
                <a:avLst/>
                <a:gdLst>
                  <a:gd name="T0" fmla="*/ 58 w 62"/>
                  <a:gd name="T1" fmla="*/ 17 h 67"/>
                  <a:gd name="T2" fmla="*/ 62 w 62"/>
                  <a:gd name="T3" fmla="*/ 21 h 67"/>
                  <a:gd name="T4" fmla="*/ 62 w 62"/>
                  <a:gd name="T5" fmla="*/ 25 h 67"/>
                  <a:gd name="T6" fmla="*/ 62 w 62"/>
                  <a:gd name="T7" fmla="*/ 33 h 67"/>
                  <a:gd name="T8" fmla="*/ 62 w 62"/>
                  <a:gd name="T9" fmla="*/ 36 h 67"/>
                  <a:gd name="T10" fmla="*/ 62 w 62"/>
                  <a:gd name="T11" fmla="*/ 40 h 67"/>
                  <a:gd name="T12" fmla="*/ 58 w 62"/>
                  <a:gd name="T13" fmla="*/ 48 h 67"/>
                  <a:gd name="T14" fmla="*/ 54 w 62"/>
                  <a:gd name="T15" fmla="*/ 52 h 67"/>
                  <a:gd name="T16" fmla="*/ 52 w 62"/>
                  <a:gd name="T17" fmla="*/ 56 h 67"/>
                  <a:gd name="T18" fmla="*/ 48 w 62"/>
                  <a:gd name="T19" fmla="*/ 60 h 67"/>
                  <a:gd name="T20" fmla="*/ 44 w 62"/>
                  <a:gd name="T21" fmla="*/ 60 h 67"/>
                  <a:gd name="T22" fmla="*/ 40 w 62"/>
                  <a:gd name="T23" fmla="*/ 63 h 67"/>
                  <a:gd name="T24" fmla="*/ 33 w 62"/>
                  <a:gd name="T25" fmla="*/ 67 h 67"/>
                  <a:gd name="T26" fmla="*/ 29 w 62"/>
                  <a:gd name="T27" fmla="*/ 67 h 67"/>
                  <a:gd name="T28" fmla="*/ 21 w 62"/>
                  <a:gd name="T29" fmla="*/ 63 h 67"/>
                  <a:gd name="T30" fmla="*/ 18 w 62"/>
                  <a:gd name="T31" fmla="*/ 60 h 67"/>
                  <a:gd name="T32" fmla="*/ 10 w 62"/>
                  <a:gd name="T33" fmla="*/ 60 h 67"/>
                  <a:gd name="T34" fmla="*/ 6 w 62"/>
                  <a:gd name="T35" fmla="*/ 56 h 67"/>
                  <a:gd name="T36" fmla="*/ 4 w 62"/>
                  <a:gd name="T37" fmla="*/ 52 h 67"/>
                  <a:gd name="T38" fmla="*/ 4 w 62"/>
                  <a:gd name="T39" fmla="*/ 44 h 67"/>
                  <a:gd name="T40" fmla="*/ 0 w 62"/>
                  <a:gd name="T41" fmla="*/ 40 h 67"/>
                  <a:gd name="T42" fmla="*/ 0 w 62"/>
                  <a:gd name="T43" fmla="*/ 36 h 67"/>
                  <a:gd name="T44" fmla="*/ 0 w 62"/>
                  <a:gd name="T45" fmla="*/ 33 h 67"/>
                  <a:gd name="T46" fmla="*/ 0 w 62"/>
                  <a:gd name="T47" fmla="*/ 25 h 67"/>
                  <a:gd name="T48" fmla="*/ 0 w 62"/>
                  <a:gd name="T49" fmla="*/ 21 h 67"/>
                  <a:gd name="T50" fmla="*/ 4 w 62"/>
                  <a:gd name="T51" fmla="*/ 15 h 67"/>
                  <a:gd name="T52" fmla="*/ 6 w 62"/>
                  <a:gd name="T53" fmla="*/ 12 h 67"/>
                  <a:gd name="T54" fmla="*/ 10 w 62"/>
                  <a:gd name="T55" fmla="*/ 8 h 67"/>
                  <a:gd name="T56" fmla="*/ 14 w 62"/>
                  <a:gd name="T57" fmla="*/ 4 h 67"/>
                  <a:gd name="T58" fmla="*/ 18 w 62"/>
                  <a:gd name="T59" fmla="*/ 4 h 67"/>
                  <a:gd name="T60" fmla="*/ 21 w 62"/>
                  <a:gd name="T61" fmla="*/ 0 h 67"/>
                  <a:gd name="T62" fmla="*/ 29 w 62"/>
                  <a:gd name="T63" fmla="*/ 0 h 67"/>
                  <a:gd name="T64" fmla="*/ 37 w 62"/>
                  <a:gd name="T65" fmla="*/ 0 h 67"/>
                  <a:gd name="T66" fmla="*/ 40 w 62"/>
                  <a:gd name="T67" fmla="*/ 0 h 67"/>
                  <a:gd name="T68" fmla="*/ 44 w 62"/>
                  <a:gd name="T69" fmla="*/ 4 h 67"/>
                  <a:gd name="T70" fmla="*/ 48 w 62"/>
                  <a:gd name="T71" fmla="*/ 4 h 67"/>
                  <a:gd name="T72" fmla="*/ 54 w 62"/>
                  <a:gd name="T73" fmla="*/ 8 h 67"/>
                  <a:gd name="T74" fmla="*/ 58 w 62"/>
                  <a:gd name="T75" fmla="*/ 12 h 67"/>
                  <a:gd name="T76" fmla="*/ 58 w 62"/>
                  <a:gd name="T77" fmla="*/ 1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67">
                    <a:moveTo>
                      <a:pt x="58" y="17"/>
                    </a:moveTo>
                    <a:lnTo>
                      <a:pt x="62" y="21"/>
                    </a:lnTo>
                    <a:lnTo>
                      <a:pt x="62" y="25"/>
                    </a:lnTo>
                    <a:lnTo>
                      <a:pt x="62" y="33"/>
                    </a:lnTo>
                    <a:lnTo>
                      <a:pt x="62" y="36"/>
                    </a:lnTo>
                    <a:lnTo>
                      <a:pt x="62" y="40"/>
                    </a:lnTo>
                    <a:lnTo>
                      <a:pt x="58" y="48"/>
                    </a:lnTo>
                    <a:lnTo>
                      <a:pt x="54" y="52"/>
                    </a:lnTo>
                    <a:lnTo>
                      <a:pt x="52" y="56"/>
                    </a:lnTo>
                    <a:lnTo>
                      <a:pt x="48" y="60"/>
                    </a:lnTo>
                    <a:lnTo>
                      <a:pt x="44" y="60"/>
                    </a:lnTo>
                    <a:lnTo>
                      <a:pt x="40" y="63"/>
                    </a:lnTo>
                    <a:lnTo>
                      <a:pt x="33" y="67"/>
                    </a:lnTo>
                    <a:lnTo>
                      <a:pt x="29" y="67"/>
                    </a:lnTo>
                    <a:lnTo>
                      <a:pt x="21" y="63"/>
                    </a:lnTo>
                    <a:lnTo>
                      <a:pt x="18" y="60"/>
                    </a:lnTo>
                    <a:lnTo>
                      <a:pt x="10" y="60"/>
                    </a:lnTo>
                    <a:lnTo>
                      <a:pt x="6" y="56"/>
                    </a:lnTo>
                    <a:lnTo>
                      <a:pt x="4" y="52"/>
                    </a:lnTo>
                    <a:lnTo>
                      <a:pt x="4" y="44"/>
                    </a:lnTo>
                    <a:lnTo>
                      <a:pt x="0" y="40"/>
                    </a:lnTo>
                    <a:lnTo>
                      <a:pt x="0" y="36"/>
                    </a:lnTo>
                    <a:lnTo>
                      <a:pt x="0" y="33"/>
                    </a:lnTo>
                    <a:lnTo>
                      <a:pt x="0" y="25"/>
                    </a:lnTo>
                    <a:lnTo>
                      <a:pt x="0" y="21"/>
                    </a:lnTo>
                    <a:lnTo>
                      <a:pt x="4" y="15"/>
                    </a:lnTo>
                    <a:lnTo>
                      <a:pt x="6" y="12"/>
                    </a:lnTo>
                    <a:lnTo>
                      <a:pt x="10" y="8"/>
                    </a:lnTo>
                    <a:lnTo>
                      <a:pt x="14" y="4"/>
                    </a:lnTo>
                    <a:lnTo>
                      <a:pt x="18" y="4"/>
                    </a:lnTo>
                    <a:lnTo>
                      <a:pt x="21" y="0"/>
                    </a:lnTo>
                    <a:lnTo>
                      <a:pt x="29" y="0"/>
                    </a:lnTo>
                    <a:lnTo>
                      <a:pt x="37" y="0"/>
                    </a:lnTo>
                    <a:lnTo>
                      <a:pt x="40" y="0"/>
                    </a:lnTo>
                    <a:lnTo>
                      <a:pt x="44" y="4"/>
                    </a:lnTo>
                    <a:lnTo>
                      <a:pt x="48" y="4"/>
                    </a:lnTo>
                    <a:lnTo>
                      <a:pt x="54" y="8"/>
                    </a:lnTo>
                    <a:lnTo>
                      <a:pt x="58" y="12"/>
                    </a:lnTo>
                    <a:lnTo>
                      <a:pt x="58" y="17"/>
                    </a:lnTo>
                    <a:close/>
                  </a:path>
                </a:pathLst>
              </a:custGeom>
              <a:solidFill>
                <a:srgbClr val="FFFFFF"/>
              </a:solidFill>
              <a:ln w="3175">
                <a:solidFill>
                  <a:srgbClr val="000000"/>
                </a:solidFill>
                <a:prstDash val="solid"/>
                <a:round/>
                <a:headEnd/>
                <a:tailEnd/>
              </a:ln>
            </p:spPr>
            <p:txBody>
              <a:bodyPr/>
              <a:lstStyle/>
              <a:p>
                <a:endParaRPr lang="en-AU"/>
              </a:p>
            </p:txBody>
          </p:sp>
          <p:sp>
            <p:nvSpPr>
              <p:cNvPr id="6074" name="Freeform 954"/>
              <p:cNvSpPr>
                <a:spLocks/>
              </p:cNvSpPr>
              <p:nvPr/>
            </p:nvSpPr>
            <p:spPr bwMode="auto">
              <a:xfrm>
                <a:off x="743" y="969"/>
                <a:ext cx="13" cy="12"/>
              </a:xfrm>
              <a:custGeom>
                <a:avLst/>
                <a:gdLst>
                  <a:gd name="T0" fmla="*/ 0 w 26"/>
                  <a:gd name="T1" fmla="*/ 8 h 23"/>
                  <a:gd name="T2" fmla="*/ 3 w 26"/>
                  <a:gd name="T3" fmla="*/ 4 h 23"/>
                  <a:gd name="T4" fmla="*/ 3 w 26"/>
                  <a:gd name="T5" fmla="*/ 0 h 23"/>
                  <a:gd name="T6" fmla="*/ 7 w 26"/>
                  <a:gd name="T7" fmla="*/ 0 h 23"/>
                  <a:gd name="T8" fmla="*/ 11 w 26"/>
                  <a:gd name="T9" fmla="*/ 0 h 23"/>
                  <a:gd name="T10" fmla="*/ 15 w 26"/>
                  <a:gd name="T11" fmla="*/ 0 h 23"/>
                  <a:gd name="T12" fmla="*/ 19 w 26"/>
                  <a:gd name="T13" fmla="*/ 0 h 23"/>
                  <a:gd name="T14" fmla="*/ 22 w 26"/>
                  <a:gd name="T15" fmla="*/ 0 h 23"/>
                  <a:gd name="T16" fmla="*/ 22 w 26"/>
                  <a:gd name="T17" fmla="*/ 4 h 23"/>
                  <a:gd name="T18" fmla="*/ 26 w 26"/>
                  <a:gd name="T19" fmla="*/ 8 h 23"/>
                  <a:gd name="T20" fmla="*/ 26 w 26"/>
                  <a:gd name="T21" fmla="*/ 12 h 23"/>
                  <a:gd name="T22" fmla="*/ 26 w 26"/>
                  <a:gd name="T23" fmla="*/ 12 h 23"/>
                  <a:gd name="T24" fmla="*/ 22 w 26"/>
                  <a:gd name="T25" fmla="*/ 15 h 23"/>
                  <a:gd name="T26" fmla="*/ 22 w 26"/>
                  <a:gd name="T27" fmla="*/ 19 h 23"/>
                  <a:gd name="T28" fmla="*/ 19 w 26"/>
                  <a:gd name="T29" fmla="*/ 19 h 23"/>
                  <a:gd name="T30" fmla="*/ 15 w 26"/>
                  <a:gd name="T31" fmla="*/ 19 h 23"/>
                  <a:gd name="T32" fmla="*/ 11 w 26"/>
                  <a:gd name="T33" fmla="*/ 23 h 23"/>
                  <a:gd name="T34" fmla="*/ 11 w 26"/>
                  <a:gd name="T35" fmla="*/ 19 h 23"/>
                  <a:gd name="T36" fmla="*/ 3 w 26"/>
                  <a:gd name="T37" fmla="*/ 19 h 23"/>
                  <a:gd name="T38" fmla="*/ 3 w 26"/>
                  <a:gd name="T39" fmla="*/ 15 h 23"/>
                  <a:gd name="T40" fmla="*/ 0 w 26"/>
                  <a:gd name="T41" fmla="*/ 12 h 23"/>
                  <a:gd name="T42" fmla="*/ 0 w 26"/>
                  <a:gd name="T43" fmla="*/ 12 h 23"/>
                  <a:gd name="T44" fmla="*/ 0 w 26"/>
                  <a:gd name="T4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3">
                    <a:moveTo>
                      <a:pt x="0" y="8"/>
                    </a:moveTo>
                    <a:lnTo>
                      <a:pt x="3" y="4"/>
                    </a:lnTo>
                    <a:lnTo>
                      <a:pt x="3" y="0"/>
                    </a:lnTo>
                    <a:lnTo>
                      <a:pt x="7" y="0"/>
                    </a:lnTo>
                    <a:lnTo>
                      <a:pt x="11" y="0"/>
                    </a:lnTo>
                    <a:lnTo>
                      <a:pt x="15" y="0"/>
                    </a:lnTo>
                    <a:lnTo>
                      <a:pt x="19" y="0"/>
                    </a:lnTo>
                    <a:lnTo>
                      <a:pt x="22" y="0"/>
                    </a:lnTo>
                    <a:lnTo>
                      <a:pt x="22" y="4"/>
                    </a:lnTo>
                    <a:lnTo>
                      <a:pt x="26" y="8"/>
                    </a:lnTo>
                    <a:lnTo>
                      <a:pt x="26" y="12"/>
                    </a:lnTo>
                    <a:lnTo>
                      <a:pt x="26" y="12"/>
                    </a:lnTo>
                    <a:lnTo>
                      <a:pt x="22" y="15"/>
                    </a:lnTo>
                    <a:lnTo>
                      <a:pt x="22" y="19"/>
                    </a:lnTo>
                    <a:lnTo>
                      <a:pt x="19" y="19"/>
                    </a:lnTo>
                    <a:lnTo>
                      <a:pt x="15" y="19"/>
                    </a:lnTo>
                    <a:lnTo>
                      <a:pt x="11" y="23"/>
                    </a:lnTo>
                    <a:lnTo>
                      <a:pt x="11" y="19"/>
                    </a:lnTo>
                    <a:lnTo>
                      <a:pt x="3" y="19"/>
                    </a:lnTo>
                    <a:lnTo>
                      <a:pt x="3" y="15"/>
                    </a:lnTo>
                    <a:lnTo>
                      <a:pt x="0" y="12"/>
                    </a:lnTo>
                    <a:lnTo>
                      <a:pt x="0" y="12"/>
                    </a:lnTo>
                    <a:lnTo>
                      <a:pt x="0" y="8"/>
                    </a:lnTo>
                    <a:close/>
                  </a:path>
                </a:pathLst>
              </a:custGeom>
              <a:solidFill>
                <a:srgbClr val="000000"/>
              </a:solidFill>
              <a:ln w="3175">
                <a:solidFill>
                  <a:srgbClr val="000000"/>
                </a:solidFill>
                <a:prstDash val="solid"/>
                <a:round/>
                <a:headEnd/>
                <a:tailEnd/>
              </a:ln>
            </p:spPr>
            <p:txBody>
              <a:bodyPr/>
              <a:lstStyle/>
              <a:p>
                <a:endParaRPr lang="en-AU"/>
              </a:p>
            </p:txBody>
          </p:sp>
          <p:sp>
            <p:nvSpPr>
              <p:cNvPr id="6075" name="Freeform 955"/>
              <p:cNvSpPr>
                <a:spLocks/>
              </p:cNvSpPr>
              <p:nvPr/>
            </p:nvSpPr>
            <p:spPr bwMode="auto">
              <a:xfrm>
                <a:off x="717" y="941"/>
                <a:ext cx="65" cy="66"/>
              </a:xfrm>
              <a:custGeom>
                <a:avLst/>
                <a:gdLst>
                  <a:gd name="T0" fmla="*/ 34 w 130"/>
                  <a:gd name="T1" fmla="*/ 71 h 131"/>
                  <a:gd name="T2" fmla="*/ 38 w 130"/>
                  <a:gd name="T3" fmla="*/ 79 h 131"/>
                  <a:gd name="T4" fmla="*/ 40 w 130"/>
                  <a:gd name="T5" fmla="*/ 91 h 131"/>
                  <a:gd name="T6" fmla="*/ 52 w 130"/>
                  <a:gd name="T7" fmla="*/ 95 h 131"/>
                  <a:gd name="T8" fmla="*/ 59 w 130"/>
                  <a:gd name="T9" fmla="*/ 98 h 131"/>
                  <a:gd name="T10" fmla="*/ 74 w 130"/>
                  <a:gd name="T11" fmla="*/ 98 h 131"/>
                  <a:gd name="T12" fmla="*/ 82 w 130"/>
                  <a:gd name="T13" fmla="*/ 95 h 131"/>
                  <a:gd name="T14" fmla="*/ 88 w 130"/>
                  <a:gd name="T15" fmla="*/ 87 h 131"/>
                  <a:gd name="T16" fmla="*/ 96 w 130"/>
                  <a:gd name="T17" fmla="*/ 75 h 131"/>
                  <a:gd name="T18" fmla="*/ 96 w 130"/>
                  <a:gd name="T19" fmla="*/ 68 h 131"/>
                  <a:gd name="T20" fmla="*/ 96 w 130"/>
                  <a:gd name="T21" fmla="*/ 56 h 131"/>
                  <a:gd name="T22" fmla="*/ 88 w 130"/>
                  <a:gd name="T23" fmla="*/ 47 h 131"/>
                  <a:gd name="T24" fmla="*/ 82 w 130"/>
                  <a:gd name="T25" fmla="*/ 39 h 131"/>
                  <a:gd name="T26" fmla="*/ 74 w 130"/>
                  <a:gd name="T27" fmla="*/ 35 h 131"/>
                  <a:gd name="T28" fmla="*/ 63 w 130"/>
                  <a:gd name="T29" fmla="*/ 35 h 131"/>
                  <a:gd name="T30" fmla="*/ 52 w 130"/>
                  <a:gd name="T31" fmla="*/ 39 h 131"/>
                  <a:gd name="T32" fmla="*/ 44 w 130"/>
                  <a:gd name="T33" fmla="*/ 43 h 131"/>
                  <a:gd name="T34" fmla="*/ 38 w 130"/>
                  <a:gd name="T35" fmla="*/ 52 h 131"/>
                  <a:gd name="T36" fmla="*/ 34 w 130"/>
                  <a:gd name="T37" fmla="*/ 60 h 131"/>
                  <a:gd name="T38" fmla="*/ 0 w 130"/>
                  <a:gd name="T39" fmla="*/ 68 h 131"/>
                  <a:gd name="T40" fmla="*/ 4 w 130"/>
                  <a:gd name="T41" fmla="*/ 52 h 131"/>
                  <a:gd name="T42" fmla="*/ 11 w 130"/>
                  <a:gd name="T43" fmla="*/ 39 h 131"/>
                  <a:gd name="T44" fmla="*/ 19 w 130"/>
                  <a:gd name="T45" fmla="*/ 23 h 131"/>
                  <a:gd name="T46" fmla="*/ 31 w 130"/>
                  <a:gd name="T47" fmla="*/ 16 h 131"/>
                  <a:gd name="T48" fmla="*/ 40 w 130"/>
                  <a:gd name="T49" fmla="*/ 8 h 131"/>
                  <a:gd name="T50" fmla="*/ 55 w 130"/>
                  <a:gd name="T51" fmla="*/ 0 h 131"/>
                  <a:gd name="T52" fmla="*/ 78 w 130"/>
                  <a:gd name="T53" fmla="*/ 4 h 131"/>
                  <a:gd name="T54" fmla="*/ 92 w 130"/>
                  <a:gd name="T55" fmla="*/ 8 h 131"/>
                  <a:gd name="T56" fmla="*/ 103 w 130"/>
                  <a:gd name="T57" fmla="*/ 20 h 131"/>
                  <a:gd name="T58" fmla="*/ 115 w 130"/>
                  <a:gd name="T59" fmla="*/ 27 h 131"/>
                  <a:gd name="T60" fmla="*/ 122 w 130"/>
                  <a:gd name="T61" fmla="*/ 43 h 131"/>
                  <a:gd name="T62" fmla="*/ 126 w 130"/>
                  <a:gd name="T63" fmla="*/ 56 h 131"/>
                  <a:gd name="T64" fmla="*/ 130 w 130"/>
                  <a:gd name="T65" fmla="*/ 71 h 131"/>
                  <a:gd name="T66" fmla="*/ 126 w 130"/>
                  <a:gd name="T67" fmla="*/ 87 h 131"/>
                  <a:gd name="T68" fmla="*/ 118 w 130"/>
                  <a:gd name="T69" fmla="*/ 98 h 131"/>
                  <a:gd name="T70" fmla="*/ 107 w 130"/>
                  <a:gd name="T71" fmla="*/ 108 h 131"/>
                  <a:gd name="T72" fmla="*/ 96 w 130"/>
                  <a:gd name="T73" fmla="*/ 119 h 131"/>
                  <a:gd name="T74" fmla="*/ 86 w 130"/>
                  <a:gd name="T75" fmla="*/ 127 h 131"/>
                  <a:gd name="T76" fmla="*/ 71 w 130"/>
                  <a:gd name="T77" fmla="*/ 127 h 131"/>
                  <a:gd name="T78" fmla="*/ 55 w 130"/>
                  <a:gd name="T79" fmla="*/ 131 h 131"/>
                  <a:gd name="T80" fmla="*/ 40 w 130"/>
                  <a:gd name="T81" fmla="*/ 123 h 131"/>
                  <a:gd name="T82" fmla="*/ 27 w 130"/>
                  <a:gd name="T83" fmla="*/ 116 h 131"/>
                  <a:gd name="T84" fmla="*/ 19 w 130"/>
                  <a:gd name="T85" fmla="*/ 108 h 131"/>
                  <a:gd name="T86" fmla="*/ 11 w 130"/>
                  <a:gd name="T87" fmla="*/ 95 h 131"/>
                  <a:gd name="T88" fmla="*/ 4 w 130"/>
                  <a:gd name="T89" fmla="*/ 79 h 131"/>
                  <a:gd name="T90" fmla="*/ 0 w 130"/>
                  <a:gd name="T91" fmla="*/ 6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 h="131">
                    <a:moveTo>
                      <a:pt x="34" y="68"/>
                    </a:moveTo>
                    <a:lnTo>
                      <a:pt x="34" y="71"/>
                    </a:lnTo>
                    <a:lnTo>
                      <a:pt x="34" y="75"/>
                    </a:lnTo>
                    <a:lnTo>
                      <a:pt x="38" y="79"/>
                    </a:lnTo>
                    <a:lnTo>
                      <a:pt x="38" y="87"/>
                    </a:lnTo>
                    <a:lnTo>
                      <a:pt x="40" y="91"/>
                    </a:lnTo>
                    <a:lnTo>
                      <a:pt x="44" y="95"/>
                    </a:lnTo>
                    <a:lnTo>
                      <a:pt x="52" y="95"/>
                    </a:lnTo>
                    <a:lnTo>
                      <a:pt x="55" y="98"/>
                    </a:lnTo>
                    <a:lnTo>
                      <a:pt x="59" y="98"/>
                    </a:lnTo>
                    <a:lnTo>
                      <a:pt x="67" y="98"/>
                    </a:lnTo>
                    <a:lnTo>
                      <a:pt x="74" y="98"/>
                    </a:lnTo>
                    <a:lnTo>
                      <a:pt x="78" y="98"/>
                    </a:lnTo>
                    <a:lnTo>
                      <a:pt x="82" y="95"/>
                    </a:lnTo>
                    <a:lnTo>
                      <a:pt x="86" y="91"/>
                    </a:lnTo>
                    <a:lnTo>
                      <a:pt x="88" y="87"/>
                    </a:lnTo>
                    <a:lnTo>
                      <a:pt x="92" y="83"/>
                    </a:lnTo>
                    <a:lnTo>
                      <a:pt x="96" y="75"/>
                    </a:lnTo>
                    <a:lnTo>
                      <a:pt x="96" y="71"/>
                    </a:lnTo>
                    <a:lnTo>
                      <a:pt x="96" y="68"/>
                    </a:lnTo>
                    <a:lnTo>
                      <a:pt x="96" y="60"/>
                    </a:lnTo>
                    <a:lnTo>
                      <a:pt x="96" y="56"/>
                    </a:lnTo>
                    <a:lnTo>
                      <a:pt x="92" y="50"/>
                    </a:lnTo>
                    <a:lnTo>
                      <a:pt x="88" y="47"/>
                    </a:lnTo>
                    <a:lnTo>
                      <a:pt x="86" y="43"/>
                    </a:lnTo>
                    <a:lnTo>
                      <a:pt x="82" y="39"/>
                    </a:lnTo>
                    <a:lnTo>
                      <a:pt x="78" y="39"/>
                    </a:lnTo>
                    <a:lnTo>
                      <a:pt x="74" y="35"/>
                    </a:lnTo>
                    <a:lnTo>
                      <a:pt x="71" y="35"/>
                    </a:lnTo>
                    <a:lnTo>
                      <a:pt x="63" y="35"/>
                    </a:lnTo>
                    <a:lnTo>
                      <a:pt x="55" y="35"/>
                    </a:lnTo>
                    <a:lnTo>
                      <a:pt x="52" y="39"/>
                    </a:lnTo>
                    <a:lnTo>
                      <a:pt x="48" y="39"/>
                    </a:lnTo>
                    <a:lnTo>
                      <a:pt x="44" y="43"/>
                    </a:lnTo>
                    <a:lnTo>
                      <a:pt x="40" y="47"/>
                    </a:lnTo>
                    <a:lnTo>
                      <a:pt x="38" y="52"/>
                    </a:lnTo>
                    <a:lnTo>
                      <a:pt x="34" y="56"/>
                    </a:lnTo>
                    <a:lnTo>
                      <a:pt x="34" y="60"/>
                    </a:lnTo>
                    <a:lnTo>
                      <a:pt x="34" y="68"/>
                    </a:lnTo>
                    <a:lnTo>
                      <a:pt x="0" y="68"/>
                    </a:lnTo>
                    <a:lnTo>
                      <a:pt x="0" y="60"/>
                    </a:lnTo>
                    <a:lnTo>
                      <a:pt x="4" y="52"/>
                    </a:lnTo>
                    <a:lnTo>
                      <a:pt x="4" y="47"/>
                    </a:lnTo>
                    <a:lnTo>
                      <a:pt x="11" y="39"/>
                    </a:lnTo>
                    <a:lnTo>
                      <a:pt x="15" y="31"/>
                    </a:lnTo>
                    <a:lnTo>
                      <a:pt x="19" y="23"/>
                    </a:lnTo>
                    <a:lnTo>
                      <a:pt x="23" y="20"/>
                    </a:lnTo>
                    <a:lnTo>
                      <a:pt x="31" y="16"/>
                    </a:lnTo>
                    <a:lnTo>
                      <a:pt x="34" y="12"/>
                    </a:lnTo>
                    <a:lnTo>
                      <a:pt x="40" y="8"/>
                    </a:lnTo>
                    <a:lnTo>
                      <a:pt x="48" y="4"/>
                    </a:lnTo>
                    <a:lnTo>
                      <a:pt x="55" y="0"/>
                    </a:lnTo>
                    <a:lnTo>
                      <a:pt x="71" y="0"/>
                    </a:lnTo>
                    <a:lnTo>
                      <a:pt x="78" y="4"/>
                    </a:lnTo>
                    <a:lnTo>
                      <a:pt x="86" y="4"/>
                    </a:lnTo>
                    <a:lnTo>
                      <a:pt x="92" y="8"/>
                    </a:lnTo>
                    <a:lnTo>
                      <a:pt x="99" y="16"/>
                    </a:lnTo>
                    <a:lnTo>
                      <a:pt x="103" y="20"/>
                    </a:lnTo>
                    <a:lnTo>
                      <a:pt x="111" y="23"/>
                    </a:lnTo>
                    <a:lnTo>
                      <a:pt x="115" y="27"/>
                    </a:lnTo>
                    <a:lnTo>
                      <a:pt x="118" y="35"/>
                    </a:lnTo>
                    <a:lnTo>
                      <a:pt x="122" y="43"/>
                    </a:lnTo>
                    <a:lnTo>
                      <a:pt x="126" y="50"/>
                    </a:lnTo>
                    <a:lnTo>
                      <a:pt x="126" y="56"/>
                    </a:lnTo>
                    <a:lnTo>
                      <a:pt x="130" y="64"/>
                    </a:lnTo>
                    <a:lnTo>
                      <a:pt x="130" y="71"/>
                    </a:lnTo>
                    <a:lnTo>
                      <a:pt x="126" y="79"/>
                    </a:lnTo>
                    <a:lnTo>
                      <a:pt x="126" y="87"/>
                    </a:lnTo>
                    <a:lnTo>
                      <a:pt x="122" y="91"/>
                    </a:lnTo>
                    <a:lnTo>
                      <a:pt x="118" y="98"/>
                    </a:lnTo>
                    <a:lnTo>
                      <a:pt x="115" y="104"/>
                    </a:lnTo>
                    <a:lnTo>
                      <a:pt x="107" y="108"/>
                    </a:lnTo>
                    <a:lnTo>
                      <a:pt x="103" y="116"/>
                    </a:lnTo>
                    <a:lnTo>
                      <a:pt x="96" y="119"/>
                    </a:lnTo>
                    <a:lnTo>
                      <a:pt x="92" y="123"/>
                    </a:lnTo>
                    <a:lnTo>
                      <a:pt x="86" y="127"/>
                    </a:lnTo>
                    <a:lnTo>
                      <a:pt x="78" y="131"/>
                    </a:lnTo>
                    <a:lnTo>
                      <a:pt x="71" y="127"/>
                    </a:lnTo>
                    <a:lnTo>
                      <a:pt x="63" y="127"/>
                    </a:lnTo>
                    <a:lnTo>
                      <a:pt x="55" y="131"/>
                    </a:lnTo>
                    <a:lnTo>
                      <a:pt x="48" y="127"/>
                    </a:lnTo>
                    <a:lnTo>
                      <a:pt x="40" y="123"/>
                    </a:lnTo>
                    <a:lnTo>
                      <a:pt x="34" y="123"/>
                    </a:lnTo>
                    <a:lnTo>
                      <a:pt x="27" y="116"/>
                    </a:lnTo>
                    <a:lnTo>
                      <a:pt x="23" y="112"/>
                    </a:lnTo>
                    <a:lnTo>
                      <a:pt x="19" y="108"/>
                    </a:lnTo>
                    <a:lnTo>
                      <a:pt x="15" y="102"/>
                    </a:lnTo>
                    <a:lnTo>
                      <a:pt x="11" y="95"/>
                    </a:lnTo>
                    <a:lnTo>
                      <a:pt x="4" y="87"/>
                    </a:lnTo>
                    <a:lnTo>
                      <a:pt x="4" y="79"/>
                    </a:lnTo>
                    <a:lnTo>
                      <a:pt x="0" y="71"/>
                    </a:lnTo>
                    <a:lnTo>
                      <a:pt x="0" y="68"/>
                    </a:lnTo>
                    <a:lnTo>
                      <a:pt x="34" y="68"/>
                    </a:lnTo>
                    <a:close/>
                  </a:path>
                </a:pathLst>
              </a:custGeom>
              <a:solidFill>
                <a:srgbClr val="000000"/>
              </a:solidFill>
              <a:ln w="3175">
                <a:solidFill>
                  <a:srgbClr val="000000"/>
                </a:solidFill>
                <a:prstDash val="solid"/>
                <a:round/>
                <a:headEnd/>
                <a:tailEnd/>
              </a:ln>
            </p:spPr>
            <p:txBody>
              <a:bodyPr/>
              <a:lstStyle/>
              <a:p>
                <a:endParaRPr lang="en-AU"/>
              </a:p>
            </p:txBody>
          </p:sp>
          <p:sp>
            <p:nvSpPr>
              <p:cNvPr id="6076" name="Freeform 956"/>
              <p:cNvSpPr>
                <a:spLocks/>
              </p:cNvSpPr>
              <p:nvPr/>
            </p:nvSpPr>
            <p:spPr bwMode="auto">
              <a:xfrm>
                <a:off x="1171" y="949"/>
                <a:ext cx="14" cy="22"/>
              </a:xfrm>
              <a:custGeom>
                <a:avLst/>
                <a:gdLst>
                  <a:gd name="T0" fmla="*/ 16 w 27"/>
                  <a:gd name="T1" fmla="*/ 44 h 44"/>
                  <a:gd name="T2" fmla="*/ 27 w 27"/>
                  <a:gd name="T3" fmla="*/ 44 h 44"/>
                  <a:gd name="T4" fmla="*/ 27 w 27"/>
                  <a:gd name="T5" fmla="*/ 0 h 44"/>
                  <a:gd name="T6" fmla="*/ 0 w 27"/>
                  <a:gd name="T7" fmla="*/ 0 h 44"/>
                  <a:gd name="T8" fmla="*/ 4 w 27"/>
                  <a:gd name="T9" fmla="*/ 7 h 44"/>
                  <a:gd name="T10" fmla="*/ 8 w 27"/>
                  <a:gd name="T11" fmla="*/ 19 h 44"/>
                  <a:gd name="T12" fmla="*/ 12 w 27"/>
                  <a:gd name="T13" fmla="*/ 27 h 44"/>
                  <a:gd name="T14" fmla="*/ 16 w 27"/>
                  <a:gd name="T15" fmla="*/ 36 h 44"/>
                  <a:gd name="T16" fmla="*/ 16 w 27"/>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4">
                    <a:moveTo>
                      <a:pt x="16" y="44"/>
                    </a:moveTo>
                    <a:lnTo>
                      <a:pt x="27" y="44"/>
                    </a:lnTo>
                    <a:lnTo>
                      <a:pt x="27" y="0"/>
                    </a:lnTo>
                    <a:lnTo>
                      <a:pt x="0" y="0"/>
                    </a:lnTo>
                    <a:lnTo>
                      <a:pt x="4" y="7"/>
                    </a:lnTo>
                    <a:lnTo>
                      <a:pt x="8" y="19"/>
                    </a:lnTo>
                    <a:lnTo>
                      <a:pt x="12" y="27"/>
                    </a:lnTo>
                    <a:lnTo>
                      <a:pt x="16" y="36"/>
                    </a:lnTo>
                    <a:lnTo>
                      <a:pt x="16" y="44"/>
                    </a:lnTo>
                    <a:close/>
                  </a:path>
                </a:pathLst>
              </a:custGeom>
              <a:solidFill>
                <a:srgbClr val="000000"/>
              </a:solidFill>
              <a:ln w="3175">
                <a:solidFill>
                  <a:srgbClr val="000000"/>
                </a:solidFill>
                <a:prstDash val="solid"/>
                <a:round/>
                <a:headEnd/>
                <a:tailEnd/>
              </a:ln>
            </p:spPr>
            <p:txBody>
              <a:bodyPr/>
              <a:lstStyle/>
              <a:p>
                <a:endParaRPr lang="en-AU"/>
              </a:p>
            </p:txBody>
          </p:sp>
          <p:sp>
            <p:nvSpPr>
              <p:cNvPr id="6077" name="Freeform 957"/>
              <p:cNvSpPr>
                <a:spLocks/>
              </p:cNvSpPr>
              <p:nvPr/>
            </p:nvSpPr>
            <p:spPr bwMode="auto">
              <a:xfrm>
                <a:off x="1157" y="936"/>
                <a:ext cx="22" cy="39"/>
              </a:xfrm>
              <a:custGeom>
                <a:avLst/>
                <a:gdLst>
                  <a:gd name="T0" fmla="*/ 0 w 44"/>
                  <a:gd name="T1" fmla="*/ 0 h 77"/>
                  <a:gd name="T2" fmla="*/ 3 w 44"/>
                  <a:gd name="T3" fmla="*/ 4 h 77"/>
                  <a:gd name="T4" fmla="*/ 15 w 44"/>
                  <a:gd name="T5" fmla="*/ 9 h 77"/>
                  <a:gd name="T6" fmla="*/ 21 w 44"/>
                  <a:gd name="T7" fmla="*/ 13 h 77"/>
                  <a:gd name="T8" fmla="*/ 28 w 44"/>
                  <a:gd name="T9" fmla="*/ 25 h 77"/>
                  <a:gd name="T10" fmla="*/ 32 w 44"/>
                  <a:gd name="T11" fmla="*/ 32 h 77"/>
                  <a:gd name="T12" fmla="*/ 36 w 44"/>
                  <a:gd name="T13" fmla="*/ 40 h 77"/>
                  <a:gd name="T14" fmla="*/ 40 w 44"/>
                  <a:gd name="T15" fmla="*/ 52 h 77"/>
                  <a:gd name="T16" fmla="*/ 44 w 44"/>
                  <a:gd name="T17" fmla="*/ 61 h 77"/>
                  <a:gd name="T18" fmla="*/ 44 w 44"/>
                  <a:gd name="T19" fmla="*/ 69 h 77"/>
                  <a:gd name="T20" fmla="*/ 44 w 44"/>
                  <a:gd name="T21" fmla="*/ 77 h 77"/>
                  <a:gd name="T22" fmla="*/ 36 w 44"/>
                  <a:gd name="T23" fmla="*/ 77 h 77"/>
                  <a:gd name="T24" fmla="*/ 36 w 44"/>
                  <a:gd name="T25" fmla="*/ 69 h 77"/>
                  <a:gd name="T26" fmla="*/ 32 w 44"/>
                  <a:gd name="T27" fmla="*/ 61 h 77"/>
                  <a:gd name="T28" fmla="*/ 32 w 44"/>
                  <a:gd name="T29" fmla="*/ 52 h 77"/>
                  <a:gd name="T30" fmla="*/ 28 w 44"/>
                  <a:gd name="T31" fmla="*/ 44 h 77"/>
                  <a:gd name="T32" fmla="*/ 24 w 44"/>
                  <a:gd name="T33" fmla="*/ 36 h 77"/>
                  <a:gd name="T34" fmla="*/ 21 w 44"/>
                  <a:gd name="T35" fmla="*/ 32 h 77"/>
                  <a:gd name="T36" fmla="*/ 15 w 44"/>
                  <a:gd name="T37" fmla="*/ 25 h 77"/>
                  <a:gd name="T38" fmla="*/ 11 w 44"/>
                  <a:gd name="T39" fmla="*/ 17 h 77"/>
                  <a:gd name="T40" fmla="*/ 0 w 44"/>
                  <a:gd name="T41" fmla="*/ 13 h 77"/>
                  <a:gd name="T42" fmla="*/ 0 w 44"/>
                  <a:gd name="T43" fmla="*/ 9 h 77"/>
                  <a:gd name="T44" fmla="*/ 0 w 44"/>
                  <a:gd name="T4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77">
                    <a:moveTo>
                      <a:pt x="0" y="0"/>
                    </a:moveTo>
                    <a:lnTo>
                      <a:pt x="3" y="4"/>
                    </a:lnTo>
                    <a:lnTo>
                      <a:pt x="15" y="9"/>
                    </a:lnTo>
                    <a:lnTo>
                      <a:pt x="21" y="13"/>
                    </a:lnTo>
                    <a:lnTo>
                      <a:pt x="28" y="25"/>
                    </a:lnTo>
                    <a:lnTo>
                      <a:pt x="32" y="32"/>
                    </a:lnTo>
                    <a:lnTo>
                      <a:pt x="36" y="40"/>
                    </a:lnTo>
                    <a:lnTo>
                      <a:pt x="40" y="52"/>
                    </a:lnTo>
                    <a:lnTo>
                      <a:pt x="44" y="61"/>
                    </a:lnTo>
                    <a:lnTo>
                      <a:pt x="44" y="69"/>
                    </a:lnTo>
                    <a:lnTo>
                      <a:pt x="44" y="77"/>
                    </a:lnTo>
                    <a:lnTo>
                      <a:pt x="36" y="77"/>
                    </a:lnTo>
                    <a:lnTo>
                      <a:pt x="36" y="69"/>
                    </a:lnTo>
                    <a:lnTo>
                      <a:pt x="32" y="61"/>
                    </a:lnTo>
                    <a:lnTo>
                      <a:pt x="32" y="52"/>
                    </a:lnTo>
                    <a:lnTo>
                      <a:pt x="28" y="44"/>
                    </a:lnTo>
                    <a:lnTo>
                      <a:pt x="24" y="36"/>
                    </a:lnTo>
                    <a:lnTo>
                      <a:pt x="21" y="32"/>
                    </a:lnTo>
                    <a:lnTo>
                      <a:pt x="15" y="25"/>
                    </a:lnTo>
                    <a:lnTo>
                      <a:pt x="11" y="17"/>
                    </a:lnTo>
                    <a:lnTo>
                      <a:pt x="0" y="13"/>
                    </a:lnTo>
                    <a:lnTo>
                      <a:pt x="0" y="9"/>
                    </a:lnTo>
                    <a:lnTo>
                      <a:pt x="0" y="0"/>
                    </a:lnTo>
                    <a:close/>
                  </a:path>
                </a:pathLst>
              </a:custGeom>
              <a:solidFill>
                <a:srgbClr val="000000"/>
              </a:solidFill>
              <a:ln w="3175">
                <a:solidFill>
                  <a:srgbClr val="000000"/>
                </a:solidFill>
                <a:prstDash val="solid"/>
                <a:round/>
                <a:headEnd/>
                <a:tailEnd/>
              </a:ln>
            </p:spPr>
            <p:txBody>
              <a:bodyPr/>
              <a:lstStyle/>
              <a:p>
                <a:endParaRPr lang="en-AU"/>
              </a:p>
            </p:txBody>
          </p:sp>
          <p:sp>
            <p:nvSpPr>
              <p:cNvPr id="6078" name="Rectangle 958"/>
              <p:cNvSpPr>
                <a:spLocks noChangeArrowheads="1"/>
              </p:cNvSpPr>
              <p:nvPr/>
            </p:nvSpPr>
            <p:spPr bwMode="auto">
              <a:xfrm>
                <a:off x="1186" y="944"/>
                <a:ext cx="10" cy="32"/>
              </a:xfrm>
              <a:prstGeom prst="rect">
                <a:avLst/>
              </a:prstGeom>
              <a:solidFill>
                <a:srgbClr val="E3E3E3"/>
              </a:solidFill>
              <a:ln w="3175">
                <a:solidFill>
                  <a:srgbClr val="000000"/>
                </a:solidFill>
                <a:miter lim="800000"/>
                <a:headEnd/>
                <a:tailEnd/>
              </a:ln>
            </p:spPr>
            <p:txBody>
              <a:bodyPr/>
              <a:lstStyle/>
              <a:p>
                <a:endParaRPr lang="en-AU"/>
              </a:p>
            </p:txBody>
          </p:sp>
          <p:sp>
            <p:nvSpPr>
              <p:cNvPr id="6079" name="Rectangle 959"/>
              <p:cNvSpPr>
                <a:spLocks noChangeArrowheads="1"/>
              </p:cNvSpPr>
              <p:nvPr/>
            </p:nvSpPr>
            <p:spPr bwMode="auto">
              <a:xfrm>
                <a:off x="1228" y="944"/>
                <a:ext cx="9" cy="32"/>
              </a:xfrm>
              <a:prstGeom prst="rect">
                <a:avLst/>
              </a:prstGeom>
              <a:solidFill>
                <a:srgbClr val="E3E3E3"/>
              </a:solidFill>
              <a:ln w="3175">
                <a:solidFill>
                  <a:srgbClr val="000000"/>
                </a:solidFill>
                <a:miter lim="800000"/>
                <a:headEnd/>
                <a:tailEnd/>
              </a:ln>
            </p:spPr>
            <p:txBody>
              <a:bodyPr/>
              <a:lstStyle/>
              <a:p>
                <a:endParaRPr lang="en-AU"/>
              </a:p>
            </p:txBody>
          </p:sp>
          <p:sp>
            <p:nvSpPr>
              <p:cNvPr id="6080" name="Rectangle 960"/>
              <p:cNvSpPr>
                <a:spLocks noChangeArrowheads="1"/>
              </p:cNvSpPr>
              <p:nvPr/>
            </p:nvSpPr>
            <p:spPr bwMode="auto">
              <a:xfrm>
                <a:off x="1200" y="944"/>
                <a:ext cx="22" cy="32"/>
              </a:xfrm>
              <a:prstGeom prst="rect">
                <a:avLst/>
              </a:prstGeom>
              <a:solidFill>
                <a:srgbClr val="E3E3E3"/>
              </a:solidFill>
              <a:ln w="3175">
                <a:solidFill>
                  <a:srgbClr val="000000"/>
                </a:solidFill>
                <a:miter lim="800000"/>
                <a:headEnd/>
                <a:tailEnd/>
              </a:ln>
            </p:spPr>
            <p:txBody>
              <a:bodyPr/>
              <a:lstStyle/>
              <a:p>
                <a:endParaRPr lang="en-AU"/>
              </a:p>
            </p:txBody>
          </p:sp>
          <p:sp>
            <p:nvSpPr>
              <p:cNvPr id="6081" name="Rectangle 961"/>
              <p:cNvSpPr>
                <a:spLocks noChangeArrowheads="1"/>
              </p:cNvSpPr>
              <p:nvPr/>
            </p:nvSpPr>
            <p:spPr bwMode="auto">
              <a:xfrm>
                <a:off x="1242" y="958"/>
                <a:ext cx="35" cy="18"/>
              </a:xfrm>
              <a:prstGeom prst="rect">
                <a:avLst/>
              </a:prstGeom>
              <a:solidFill>
                <a:srgbClr val="E3E3E3"/>
              </a:solidFill>
              <a:ln w="3175">
                <a:solidFill>
                  <a:srgbClr val="000000"/>
                </a:solidFill>
                <a:miter lim="800000"/>
                <a:headEnd/>
                <a:tailEnd/>
              </a:ln>
            </p:spPr>
            <p:txBody>
              <a:bodyPr/>
              <a:lstStyle/>
              <a:p>
                <a:endParaRPr lang="en-AU"/>
              </a:p>
            </p:txBody>
          </p:sp>
          <p:sp>
            <p:nvSpPr>
              <p:cNvPr id="6082" name="Rectangle 962"/>
              <p:cNvSpPr>
                <a:spLocks noChangeArrowheads="1"/>
              </p:cNvSpPr>
              <p:nvPr/>
            </p:nvSpPr>
            <p:spPr bwMode="auto">
              <a:xfrm>
                <a:off x="1242" y="946"/>
                <a:ext cx="35" cy="4"/>
              </a:xfrm>
              <a:prstGeom prst="rect">
                <a:avLst/>
              </a:prstGeom>
              <a:solidFill>
                <a:srgbClr val="E3E3E3"/>
              </a:solidFill>
              <a:ln w="3175">
                <a:solidFill>
                  <a:srgbClr val="000000"/>
                </a:solidFill>
                <a:miter lim="800000"/>
                <a:headEnd/>
                <a:tailEnd/>
              </a:ln>
            </p:spPr>
            <p:txBody>
              <a:bodyPr/>
              <a:lstStyle/>
              <a:p>
                <a:endParaRPr lang="en-AU"/>
              </a:p>
            </p:txBody>
          </p:sp>
          <p:sp>
            <p:nvSpPr>
              <p:cNvPr id="6083" name="Freeform 963"/>
              <p:cNvSpPr>
                <a:spLocks/>
              </p:cNvSpPr>
              <p:nvPr/>
            </p:nvSpPr>
            <p:spPr bwMode="auto">
              <a:xfrm>
                <a:off x="1195" y="767"/>
                <a:ext cx="70" cy="82"/>
              </a:xfrm>
              <a:custGeom>
                <a:avLst/>
                <a:gdLst>
                  <a:gd name="T0" fmla="*/ 140 w 140"/>
                  <a:gd name="T1" fmla="*/ 163 h 163"/>
                  <a:gd name="T2" fmla="*/ 88 w 140"/>
                  <a:gd name="T3" fmla="*/ 163 h 163"/>
                  <a:gd name="T4" fmla="*/ 88 w 140"/>
                  <a:gd name="T5" fmla="*/ 127 h 163"/>
                  <a:gd name="T6" fmla="*/ 88 w 140"/>
                  <a:gd name="T7" fmla="*/ 123 h 163"/>
                  <a:gd name="T8" fmla="*/ 88 w 140"/>
                  <a:gd name="T9" fmla="*/ 115 h 163"/>
                  <a:gd name="T10" fmla="*/ 86 w 140"/>
                  <a:gd name="T11" fmla="*/ 111 h 163"/>
                  <a:gd name="T12" fmla="*/ 82 w 140"/>
                  <a:gd name="T13" fmla="*/ 107 h 163"/>
                  <a:gd name="T14" fmla="*/ 79 w 140"/>
                  <a:gd name="T15" fmla="*/ 104 h 163"/>
                  <a:gd name="T16" fmla="*/ 75 w 140"/>
                  <a:gd name="T17" fmla="*/ 100 h 163"/>
                  <a:gd name="T18" fmla="*/ 71 w 140"/>
                  <a:gd name="T19" fmla="*/ 96 h 163"/>
                  <a:gd name="T20" fmla="*/ 67 w 140"/>
                  <a:gd name="T21" fmla="*/ 96 h 163"/>
                  <a:gd name="T22" fmla="*/ 67 w 140"/>
                  <a:gd name="T23" fmla="*/ 115 h 163"/>
                  <a:gd name="T24" fmla="*/ 71 w 140"/>
                  <a:gd name="T25" fmla="*/ 119 h 163"/>
                  <a:gd name="T26" fmla="*/ 75 w 140"/>
                  <a:gd name="T27" fmla="*/ 119 h 163"/>
                  <a:gd name="T28" fmla="*/ 75 w 140"/>
                  <a:gd name="T29" fmla="*/ 123 h 163"/>
                  <a:gd name="T30" fmla="*/ 75 w 140"/>
                  <a:gd name="T31" fmla="*/ 127 h 163"/>
                  <a:gd name="T32" fmla="*/ 75 w 140"/>
                  <a:gd name="T33" fmla="*/ 163 h 163"/>
                  <a:gd name="T34" fmla="*/ 0 w 140"/>
                  <a:gd name="T35" fmla="*/ 163 h 163"/>
                  <a:gd name="T36" fmla="*/ 0 w 140"/>
                  <a:gd name="T37" fmla="*/ 0 h 163"/>
                  <a:gd name="T38" fmla="*/ 8 w 140"/>
                  <a:gd name="T39" fmla="*/ 0 h 163"/>
                  <a:gd name="T40" fmla="*/ 12 w 140"/>
                  <a:gd name="T41" fmla="*/ 4 h 163"/>
                  <a:gd name="T42" fmla="*/ 15 w 140"/>
                  <a:gd name="T43" fmla="*/ 8 h 163"/>
                  <a:gd name="T44" fmla="*/ 140 w 140"/>
                  <a:gd name="T4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163">
                    <a:moveTo>
                      <a:pt x="140" y="163"/>
                    </a:moveTo>
                    <a:lnTo>
                      <a:pt x="88" y="163"/>
                    </a:lnTo>
                    <a:lnTo>
                      <a:pt x="88" y="127"/>
                    </a:lnTo>
                    <a:lnTo>
                      <a:pt x="88" y="123"/>
                    </a:lnTo>
                    <a:lnTo>
                      <a:pt x="88" y="115"/>
                    </a:lnTo>
                    <a:lnTo>
                      <a:pt x="86" y="111"/>
                    </a:lnTo>
                    <a:lnTo>
                      <a:pt x="82" y="107"/>
                    </a:lnTo>
                    <a:lnTo>
                      <a:pt x="79" y="104"/>
                    </a:lnTo>
                    <a:lnTo>
                      <a:pt x="75" y="100"/>
                    </a:lnTo>
                    <a:lnTo>
                      <a:pt x="71" y="96"/>
                    </a:lnTo>
                    <a:lnTo>
                      <a:pt x="67" y="96"/>
                    </a:lnTo>
                    <a:lnTo>
                      <a:pt x="67" y="115"/>
                    </a:lnTo>
                    <a:lnTo>
                      <a:pt x="71" y="119"/>
                    </a:lnTo>
                    <a:lnTo>
                      <a:pt x="75" y="119"/>
                    </a:lnTo>
                    <a:lnTo>
                      <a:pt x="75" y="123"/>
                    </a:lnTo>
                    <a:lnTo>
                      <a:pt x="75" y="127"/>
                    </a:lnTo>
                    <a:lnTo>
                      <a:pt x="75" y="163"/>
                    </a:lnTo>
                    <a:lnTo>
                      <a:pt x="0" y="163"/>
                    </a:lnTo>
                    <a:lnTo>
                      <a:pt x="0" y="0"/>
                    </a:lnTo>
                    <a:lnTo>
                      <a:pt x="8" y="0"/>
                    </a:lnTo>
                    <a:lnTo>
                      <a:pt x="12" y="4"/>
                    </a:lnTo>
                    <a:lnTo>
                      <a:pt x="15" y="8"/>
                    </a:lnTo>
                    <a:lnTo>
                      <a:pt x="140" y="163"/>
                    </a:lnTo>
                    <a:close/>
                  </a:path>
                </a:pathLst>
              </a:custGeom>
              <a:solidFill>
                <a:srgbClr val="FF0000"/>
              </a:solidFill>
              <a:ln w="3175">
                <a:solidFill>
                  <a:srgbClr val="000000"/>
                </a:solidFill>
                <a:prstDash val="solid"/>
                <a:round/>
                <a:headEnd/>
                <a:tailEnd/>
              </a:ln>
            </p:spPr>
            <p:txBody>
              <a:bodyPr/>
              <a:lstStyle/>
              <a:p>
                <a:endParaRPr lang="en-AU"/>
              </a:p>
            </p:txBody>
          </p:sp>
          <p:sp>
            <p:nvSpPr>
              <p:cNvPr id="6084" name="Freeform 964"/>
              <p:cNvSpPr>
                <a:spLocks/>
              </p:cNvSpPr>
              <p:nvPr/>
            </p:nvSpPr>
            <p:spPr bwMode="auto">
              <a:xfrm>
                <a:off x="1229" y="815"/>
                <a:ext cx="12" cy="126"/>
              </a:xfrm>
              <a:custGeom>
                <a:avLst/>
                <a:gdLst>
                  <a:gd name="T0" fmla="*/ 8 w 25"/>
                  <a:gd name="T1" fmla="*/ 75 h 251"/>
                  <a:gd name="T2" fmla="*/ 8 w 25"/>
                  <a:gd name="T3" fmla="*/ 107 h 251"/>
                  <a:gd name="T4" fmla="*/ 4 w 25"/>
                  <a:gd name="T5" fmla="*/ 107 h 251"/>
                  <a:gd name="T6" fmla="*/ 4 w 25"/>
                  <a:gd name="T7" fmla="*/ 226 h 251"/>
                  <a:gd name="T8" fmla="*/ 12 w 25"/>
                  <a:gd name="T9" fmla="*/ 226 h 251"/>
                  <a:gd name="T10" fmla="*/ 12 w 25"/>
                  <a:gd name="T11" fmla="*/ 251 h 251"/>
                  <a:gd name="T12" fmla="*/ 21 w 25"/>
                  <a:gd name="T13" fmla="*/ 251 h 251"/>
                  <a:gd name="T14" fmla="*/ 21 w 25"/>
                  <a:gd name="T15" fmla="*/ 226 h 251"/>
                  <a:gd name="T16" fmla="*/ 25 w 25"/>
                  <a:gd name="T17" fmla="*/ 226 h 251"/>
                  <a:gd name="T18" fmla="*/ 25 w 25"/>
                  <a:gd name="T19" fmla="*/ 107 h 251"/>
                  <a:gd name="T20" fmla="*/ 21 w 25"/>
                  <a:gd name="T21" fmla="*/ 107 h 251"/>
                  <a:gd name="T22" fmla="*/ 21 w 25"/>
                  <a:gd name="T23" fmla="*/ 31 h 251"/>
                  <a:gd name="T24" fmla="*/ 21 w 25"/>
                  <a:gd name="T25" fmla="*/ 27 h 251"/>
                  <a:gd name="T26" fmla="*/ 21 w 25"/>
                  <a:gd name="T27" fmla="*/ 19 h 251"/>
                  <a:gd name="T28" fmla="*/ 19 w 25"/>
                  <a:gd name="T29" fmla="*/ 15 h 251"/>
                  <a:gd name="T30" fmla="*/ 15 w 25"/>
                  <a:gd name="T31" fmla="*/ 11 h 251"/>
                  <a:gd name="T32" fmla="*/ 12 w 25"/>
                  <a:gd name="T33" fmla="*/ 8 h 251"/>
                  <a:gd name="T34" fmla="*/ 8 w 25"/>
                  <a:gd name="T35" fmla="*/ 4 h 251"/>
                  <a:gd name="T36" fmla="*/ 4 w 25"/>
                  <a:gd name="T37" fmla="*/ 0 h 251"/>
                  <a:gd name="T38" fmla="*/ 0 w 25"/>
                  <a:gd name="T39" fmla="*/ 0 h 251"/>
                  <a:gd name="T40" fmla="*/ 0 w 25"/>
                  <a:gd name="T41" fmla="*/ 19 h 251"/>
                  <a:gd name="T42" fmla="*/ 4 w 25"/>
                  <a:gd name="T43" fmla="*/ 23 h 251"/>
                  <a:gd name="T44" fmla="*/ 8 w 25"/>
                  <a:gd name="T45" fmla="*/ 23 h 251"/>
                  <a:gd name="T46" fmla="*/ 8 w 25"/>
                  <a:gd name="T47" fmla="*/ 27 h 251"/>
                  <a:gd name="T48" fmla="*/ 8 w 25"/>
                  <a:gd name="T49" fmla="*/ 31 h 251"/>
                  <a:gd name="T50" fmla="*/ 8 w 25"/>
                  <a:gd name="T51" fmla="*/ 7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251">
                    <a:moveTo>
                      <a:pt x="8" y="75"/>
                    </a:moveTo>
                    <a:lnTo>
                      <a:pt x="8" y="107"/>
                    </a:lnTo>
                    <a:lnTo>
                      <a:pt x="4" y="107"/>
                    </a:lnTo>
                    <a:lnTo>
                      <a:pt x="4" y="226"/>
                    </a:lnTo>
                    <a:lnTo>
                      <a:pt x="12" y="226"/>
                    </a:lnTo>
                    <a:lnTo>
                      <a:pt x="12" y="251"/>
                    </a:lnTo>
                    <a:lnTo>
                      <a:pt x="21" y="251"/>
                    </a:lnTo>
                    <a:lnTo>
                      <a:pt x="21" y="226"/>
                    </a:lnTo>
                    <a:lnTo>
                      <a:pt x="25" y="226"/>
                    </a:lnTo>
                    <a:lnTo>
                      <a:pt x="25" y="107"/>
                    </a:lnTo>
                    <a:lnTo>
                      <a:pt x="21" y="107"/>
                    </a:lnTo>
                    <a:lnTo>
                      <a:pt x="21" y="31"/>
                    </a:lnTo>
                    <a:lnTo>
                      <a:pt x="21" y="27"/>
                    </a:lnTo>
                    <a:lnTo>
                      <a:pt x="21" y="19"/>
                    </a:lnTo>
                    <a:lnTo>
                      <a:pt x="19" y="15"/>
                    </a:lnTo>
                    <a:lnTo>
                      <a:pt x="15" y="11"/>
                    </a:lnTo>
                    <a:lnTo>
                      <a:pt x="12" y="8"/>
                    </a:lnTo>
                    <a:lnTo>
                      <a:pt x="8" y="4"/>
                    </a:lnTo>
                    <a:lnTo>
                      <a:pt x="4" y="0"/>
                    </a:lnTo>
                    <a:lnTo>
                      <a:pt x="0" y="0"/>
                    </a:lnTo>
                    <a:lnTo>
                      <a:pt x="0" y="19"/>
                    </a:lnTo>
                    <a:lnTo>
                      <a:pt x="4" y="23"/>
                    </a:lnTo>
                    <a:lnTo>
                      <a:pt x="8" y="23"/>
                    </a:lnTo>
                    <a:lnTo>
                      <a:pt x="8" y="27"/>
                    </a:lnTo>
                    <a:lnTo>
                      <a:pt x="8" y="31"/>
                    </a:lnTo>
                    <a:lnTo>
                      <a:pt x="8" y="75"/>
                    </a:lnTo>
                    <a:close/>
                  </a:path>
                </a:pathLst>
              </a:custGeom>
              <a:solidFill>
                <a:srgbClr val="E3E3E3"/>
              </a:solidFill>
              <a:ln w="3175">
                <a:solidFill>
                  <a:srgbClr val="000000"/>
                </a:solidFill>
                <a:prstDash val="solid"/>
                <a:round/>
                <a:headEnd/>
                <a:tailEnd/>
              </a:ln>
            </p:spPr>
            <p:txBody>
              <a:bodyPr/>
              <a:lstStyle/>
              <a:p>
                <a:endParaRPr lang="en-AU"/>
              </a:p>
            </p:txBody>
          </p:sp>
          <p:sp>
            <p:nvSpPr>
              <p:cNvPr id="6085" name="Freeform 965"/>
              <p:cNvSpPr>
                <a:spLocks/>
              </p:cNvSpPr>
              <p:nvPr/>
            </p:nvSpPr>
            <p:spPr bwMode="auto">
              <a:xfrm>
                <a:off x="1372" y="957"/>
                <a:ext cx="22" cy="24"/>
              </a:xfrm>
              <a:custGeom>
                <a:avLst/>
                <a:gdLst>
                  <a:gd name="T0" fmla="*/ 0 w 44"/>
                  <a:gd name="T1" fmla="*/ 4 h 48"/>
                  <a:gd name="T2" fmla="*/ 44 w 44"/>
                  <a:gd name="T3" fmla="*/ 0 h 48"/>
                  <a:gd name="T4" fmla="*/ 44 w 44"/>
                  <a:gd name="T5" fmla="*/ 40 h 48"/>
                  <a:gd name="T6" fmla="*/ 0 w 44"/>
                  <a:gd name="T7" fmla="*/ 48 h 48"/>
                  <a:gd name="T8" fmla="*/ 0 w 44"/>
                  <a:gd name="T9" fmla="*/ 4 h 48"/>
                </a:gdLst>
                <a:ahLst/>
                <a:cxnLst>
                  <a:cxn ang="0">
                    <a:pos x="T0" y="T1"/>
                  </a:cxn>
                  <a:cxn ang="0">
                    <a:pos x="T2" y="T3"/>
                  </a:cxn>
                  <a:cxn ang="0">
                    <a:pos x="T4" y="T5"/>
                  </a:cxn>
                  <a:cxn ang="0">
                    <a:pos x="T6" y="T7"/>
                  </a:cxn>
                  <a:cxn ang="0">
                    <a:pos x="T8" y="T9"/>
                  </a:cxn>
                </a:cxnLst>
                <a:rect l="0" t="0" r="r" b="b"/>
                <a:pathLst>
                  <a:path w="44" h="48">
                    <a:moveTo>
                      <a:pt x="0" y="4"/>
                    </a:moveTo>
                    <a:lnTo>
                      <a:pt x="44" y="0"/>
                    </a:lnTo>
                    <a:lnTo>
                      <a:pt x="44" y="40"/>
                    </a:lnTo>
                    <a:lnTo>
                      <a:pt x="0" y="48"/>
                    </a:lnTo>
                    <a:lnTo>
                      <a:pt x="0" y="4"/>
                    </a:lnTo>
                    <a:close/>
                  </a:path>
                </a:pathLst>
              </a:custGeom>
              <a:solidFill>
                <a:srgbClr val="E3E3E3"/>
              </a:solidFill>
              <a:ln w="3175">
                <a:solidFill>
                  <a:srgbClr val="000000"/>
                </a:solidFill>
                <a:prstDash val="solid"/>
                <a:round/>
                <a:headEnd/>
                <a:tailEnd/>
              </a:ln>
            </p:spPr>
            <p:txBody>
              <a:bodyPr/>
              <a:lstStyle/>
              <a:p>
                <a:endParaRPr lang="en-AU"/>
              </a:p>
            </p:txBody>
          </p:sp>
          <p:sp>
            <p:nvSpPr>
              <p:cNvPr id="6086" name="Freeform 966"/>
              <p:cNvSpPr>
                <a:spLocks/>
              </p:cNvSpPr>
              <p:nvPr/>
            </p:nvSpPr>
            <p:spPr bwMode="auto">
              <a:xfrm>
                <a:off x="1193" y="847"/>
                <a:ext cx="195" cy="136"/>
              </a:xfrm>
              <a:custGeom>
                <a:avLst/>
                <a:gdLst>
                  <a:gd name="T0" fmla="*/ 92 w 390"/>
                  <a:gd name="T1" fmla="*/ 163 h 271"/>
                  <a:gd name="T2" fmla="*/ 96 w 390"/>
                  <a:gd name="T3" fmla="*/ 44 h 271"/>
                  <a:gd name="T4" fmla="*/ 92 w 390"/>
                  <a:gd name="T5" fmla="*/ 12 h 271"/>
                  <a:gd name="T6" fmla="*/ 159 w 390"/>
                  <a:gd name="T7" fmla="*/ 4 h 271"/>
                  <a:gd name="T8" fmla="*/ 167 w 390"/>
                  <a:gd name="T9" fmla="*/ 0 h 271"/>
                  <a:gd name="T10" fmla="*/ 178 w 390"/>
                  <a:gd name="T11" fmla="*/ 8 h 271"/>
                  <a:gd name="T12" fmla="*/ 203 w 390"/>
                  <a:gd name="T13" fmla="*/ 19 h 271"/>
                  <a:gd name="T14" fmla="*/ 182 w 390"/>
                  <a:gd name="T15" fmla="*/ 23 h 271"/>
                  <a:gd name="T16" fmla="*/ 182 w 390"/>
                  <a:gd name="T17" fmla="*/ 79 h 271"/>
                  <a:gd name="T18" fmla="*/ 119 w 390"/>
                  <a:gd name="T19" fmla="*/ 29 h 271"/>
                  <a:gd name="T20" fmla="*/ 195 w 390"/>
                  <a:gd name="T21" fmla="*/ 79 h 271"/>
                  <a:gd name="T22" fmla="*/ 255 w 390"/>
                  <a:gd name="T23" fmla="*/ 89 h 271"/>
                  <a:gd name="T24" fmla="*/ 325 w 390"/>
                  <a:gd name="T25" fmla="*/ 100 h 271"/>
                  <a:gd name="T26" fmla="*/ 390 w 390"/>
                  <a:gd name="T27" fmla="*/ 119 h 271"/>
                  <a:gd name="T28" fmla="*/ 331 w 390"/>
                  <a:gd name="T29" fmla="*/ 227 h 271"/>
                  <a:gd name="T30" fmla="*/ 329 w 390"/>
                  <a:gd name="T31" fmla="*/ 215 h 271"/>
                  <a:gd name="T32" fmla="*/ 325 w 390"/>
                  <a:gd name="T33" fmla="*/ 204 h 271"/>
                  <a:gd name="T34" fmla="*/ 318 w 390"/>
                  <a:gd name="T35" fmla="*/ 196 h 271"/>
                  <a:gd name="T36" fmla="*/ 306 w 390"/>
                  <a:gd name="T37" fmla="*/ 185 h 271"/>
                  <a:gd name="T38" fmla="*/ 299 w 390"/>
                  <a:gd name="T39" fmla="*/ 179 h 271"/>
                  <a:gd name="T40" fmla="*/ 287 w 390"/>
                  <a:gd name="T41" fmla="*/ 171 h 271"/>
                  <a:gd name="T42" fmla="*/ 278 w 390"/>
                  <a:gd name="T43" fmla="*/ 167 h 271"/>
                  <a:gd name="T44" fmla="*/ 262 w 390"/>
                  <a:gd name="T45" fmla="*/ 167 h 271"/>
                  <a:gd name="T46" fmla="*/ 247 w 390"/>
                  <a:gd name="T47" fmla="*/ 167 h 271"/>
                  <a:gd name="T48" fmla="*/ 236 w 390"/>
                  <a:gd name="T49" fmla="*/ 171 h 271"/>
                  <a:gd name="T50" fmla="*/ 226 w 390"/>
                  <a:gd name="T51" fmla="*/ 179 h 271"/>
                  <a:gd name="T52" fmla="*/ 214 w 390"/>
                  <a:gd name="T53" fmla="*/ 183 h 271"/>
                  <a:gd name="T54" fmla="*/ 203 w 390"/>
                  <a:gd name="T55" fmla="*/ 188 h 271"/>
                  <a:gd name="T56" fmla="*/ 199 w 390"/>
                  <a:gd name="T57" fmla="*/ 200 h 271"/>
                  <a:gd name="T58" fmla="*/ 192 w 390"/>
                  <a:gd name="T59" fmla="*/ 211 h 271"/>
                  <a:gd name="T60" fmla="*/ 188 w 390"/>
                  <a:gd name="T61" fmla="*/ 223 h 271"/>
                  <a:gd name="T62" fmla="*/ 178 w 390"/>
                  <a:gd name="T63" fmla="*/ 227 h 271"/>
                  <a:gd name="T64" fmla="*/ 171 w 390"/>
                  <a:gd name="T65" fmla="*/ 271 h 271"/>
                  <a:gd name="T66" fmla="*/ 96 w 390"/>
                  <a:gd name="T67" fmla="*/ 196 h 271"/>
                  <a:gd name="T68" fmla="*/ 171 w 390"/>
                  <a:gd name="T69" fmla="*/ 208 h 271"/>
                  <a:gd name="T70" fmla="*/ 96 w 390"/>
                  <a:gd name="T71" fmla="*/ 219 h 271"/>
                  <a:gd name="T72" fmla="*/ 90 w 390"/>
                  <a:gd name="T73" fmla="*/ 244 h 271"/>
                  <a:gd name="T74" fmla="*/ 67 w 390"/>
                  <a:gd name="T75" fmla="*/ 196 h 271"/>
                  <a:gd name="T76" fmla="*/ 60 w 390"/>
                  <a:gd name="T77" fmla="*/ 259 h 271"/>
                  <a:gd name="T78" fmla="*/ 12 w 390"/>
                  <a:gd name="T79" fmla="*/ 196 h 271"/>
                  <a:gd name="T80" fmla="*/ 8 w 390"/>
                  <a:gd name="T81" fmla="*/ 259 h 271"/>
                  <a:gd name="T82" fmla="*/ 0 w 390"/>
                  <a:gd name="T83" fmla="*/ 196 h 271"/>
                  <a:gd name="T84" fmla="*/ 4 w 390"/>
                  <a:gd name="T85" fmla="*/ 16 h 271"/>
                  <a:gd name="T86" fmla="*/ 12 w 390"/>
                  <a:gd name="T87" fmla="*/ 12 h 271"/>
                  <a:gd name="T88" fmla="*/ 79 w 390"/>
                  <a:gd name="T89" fmla="*/ 44 h 271"/>
                  <a:gd name="T90" fmla="*/ 75 w 390"/>
                  <a:gd name="T91" fmla="*/ 163 h 271"/>
                  <a:gd name="T92" fmla="*/ 83 w 390"/>
                  <a:gd name="T93" fmla="*/ 18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0" h="271">
                    <a:moveTo>
                      <a:pt x="92" y="188"/>
                    </a:moveTo>
                    <a:lnTo>
                      <a:pt x="92" y="163"/>
                    </a:lnTo>
                    <a:lnTo>
                      <a:pt x="96" y="163"/>
                    </a:lnTo>
                    <a:lnTo>
                      <a:pt x="96" y="44"/>
                    </a:lnTo>
                    <a:lnTo>
                      <a:pt x="92" y="44"/>
                    </a:lnTo>
                    <a:lnTo>
                      <a:pt x="92" y="12"/>
                    </a:lnTo>
                    <a:lnTo>
                      <a:pt x="159" y="12"/>
                    </a:lnTo>
                    <a:lnTo>
                      <a:pt x="159" y="4"/>
                    </a:lnTo>
                    <a:lnTo>
                      <a:pt x="167" y="4"/>
                    </a:lnTo>
                    <a:lnTo>
                      <a:pt x="167" y="0"/>
                    </a:lnTo>
                    <a:lnTo>
                      <a:pt x="178" y="0"/>
                    </a:lnTo>
                    <a:lnTo>
                      <a:pt x="178" y="8"/>
                    </a:lnTo>
                    <a:lnTo>
                      <a:pt x="192" y="12"/>
                    </a:lnTo>
                    <a:lnTo>
                      <a:pt x="203" y="19"/>
                    </a:lnTo>
                    <a:lnTo>
                      <a:pt x="195" y="23"/>
                    </a:lnTo>
                    <a:lnTo>
                      <a:pt x="182" y="23"/>
                    </a:lnTo>
                    <a:lnTo>
                      <a:pt x="195" y="79"/>
                    </a:lnTo>
                    <a:lnTo>
                      <a:pt x="182" y="79"/>
                    </a:lnTo>
                    <a:lnTo>
                      <a:pt x="174" y="29"/>
                    </a:lnTo>
                    <a:lnTo>
                      <a:pt x="119" y="29"/>
                    </a:lnTo>
                    <a:lnTo>
                      <a:pt x="119" y="79"/>
                    </a:lnTo>
                    <a:lnTo>
                      <a:pt x="195" y="79"/>
                    </a:lnTo>
                    <a:lnTo>
                      <a:pt x="226" y="81"/>
                    </a:lnTo>
                    <a:lnTo>
                      <a:pt x="255" y="89"/>
                    </a:lnTo>
                    <a:lnTo>
                      <a:pt x="287" y="92"/>
                    </a:lnTo>
                    <a:lnTo>
                      <a:pt x="325" y="100"/>
                    </a:lnTo>
                    <a:lnTo>
                      <a:pt x="358" y="112"/>
                    </a:lnTo>
                    <a:lnTo>
                      <a:pt x="390" y="119"/>
                    </a:lnTo>
                    <a:lnTo>
                      <a:pt x="390" y="219"/>
                    </a:lnTo>
                    <a:lnTo>
                      <a:pt x="331" y="227"/>
                    </a:lnTo>
                    <a:lnTo>
                      <a:pt x="329" y="223"/>
                    </a:lnTo>
                    <a:lnTo>
                      <a:pt x="329" y="215"/>
                    </a:lnTo>
                    <a:lnTo>
                      <a:pt x="329" y="211"/>
                    </a:lnTo>
                    <a:lnTo>
                      <a:pt x="325" y="204"/>
                    </a:lnTo>
                    <a:lnTo>
                      <a:pt x="318" y="200"/>
                    </a:lnTo>
                    <a:lnTo>
                      <a:pt x="318" y="196"/>
                    </a:lnTo>
                    <a:lnTo>
                      <a:pt x="310" y="188"/>
                    </a:lnTo>
                    <a:lnTo>
                      <a:pt x="306" y="185"/>
                    </a:lnTo>
                    <a:lnTo>
                      <a:pt x="302" y="183"/>
                    </a:lnTo>
                    <a:lnTo>
                      <a:pt x="299" y="179"/>
                    </a:lnTo>
                    <a:lnTo>
                      <a:pt x="295" y="179"/>
                    </a:lnTo>
                    <a:lnTo>
                      <a:pt x="287" y="171"/>
                    </a:lnTo>
                    <a:lnTo>
                      <a:pt x="283" y="171"/>
                    </a:lnTo>
                    <a:lnTo>
                      <a:pt x="278" y="167"/>
                    </a:lnTo>
                    <a:lnTo>
                      <a:pt x="274" y="167"/>
                    </a:lnTo>
                    <a:lnTo>
                      <a:pt x="262" y="167"/>
                    </a:lnTo>
                    <a:lnTo>
                      <a:pt x="255" y="167"/>
                    </a:lnTo>
                    <a:lnTo>
                      <a:pt x="247" y="167"/>
                    </a:lnTo>
                    <a:lnTo>
                      <a:pt x="239" y="167"/>
                    </a:lnTo>
                    <a:lnTo>
                      <a:pt x="236" y="171"/>
                    </a:lnTo>
                    <a:lnTo>
                      <a:pt x="230" y="171"/>
                    </a:lnTo>
                    <a:lnTo>
                      <a:pt x="226" y="179"/>
                    </a:lnTo>
                    <a:lnTo>
                      <a:pt x="222" y="179"/>
                    </a:lnTo>
                    <a:lnTo>
                      <a:pt x="214" y="183"/>
                    </a:lnTo>
                    <a:lnTo>
                      <a:pt x="211" y="185"/>
                    </a:lnTo>
                    <a:lnTo>
                      <a:pt x="203" y="188"/>
                    </a:lnTo>
                    <a:lnTo>
                      <a:pt x="199" y="196"/>
                    </a:lnTo>
                    <a:lnTo>
                      <a:pt x="199" y="200"/>
                    </a:lnTo>
                    <a:lnTo>
                      <a:pt x="195" y="204"/>
                    </a:lnTo>
                    <a:lnTo>
                      <a:pt x="192" y="211"/>
                    </a:lnTo>
                    <a:lnTo>
                      <a:pt x="192" y="215"/>
                    </a:lnTo>
                    <a:lnTo>
                      <a:pt x="188" y="223"/>
                    </a:lnTo>
                    <a:lnTo>
                      <a:pt x="188" y="227"/>
                    </a:lnTo>
                    <a:lnTo>
                      <a:pt x="178" y="227"/>
                    </a:lnTo>
                    <a:lnTo>
                      <a:pt x="178" y="271"/>
                    </a:lnTo>
                    <a:lnTo>
                      <a:pt x="171" y="271"/>
                    </a:lnTo>
                    <a:lnTo>
                      <a:pt x="171" y="196"/>
                    </a:lnTo>
                    <a:lnTo>
                      <a:pt x="96" y="196"/>
                    </a:lnTo>
                    <a:lnTo>
                      <a:pt x="96" y="208"/>
                    </a:lnTo>
                    <a:lnTo>
                      <a:pt x="171" y="208"/>
                    </a:lnTo>
                    <a:lnTo>
                      <a:pt x="171" y="219"/>
                    </a:lnTo>
                    <a:lnTo>
                      <a:pt x="96" y="219"/>
                    </a:lnTo>
                    <a:lnTo>
                      <a:pt x="96" y="244"/>
                    </a:lnTo>
                    <a:lnTo>
                      <a:pt x="90" y="244"/>
                    </a:lnTo>
                    <a:lnTo>
                      <a:pt x="90" y="196"/>
                    </a:lnTo>
                    <a:lnTo>
                      <a:pt x="67" y="196"/>
                    </a:lnTo>
                    <a:lnTo>
                      <a:pt x="67" y="259"/>
                    </a:lnTo>
                    <a:lnTo>
                      <a:pt x="60" y="259"/>
                    </a:lnTo>
                    <a:lnTo>
                      <a:pt x="60" y="196"/>
                    </a:lnTo>
                    <a:lnTo>
                      <a:pt x="12" y="196"/>
                    </a:lnTo>
                    <a:lnTo>
                      <a:pt x="12" y="259"/>
                    </a:lnTo>
                    <a:lnTo>
                      <a:pt x="8" y="259"/>
                    </a:lnTo>
                    <a:lnTo>
                      <a:pt x="8" y="196"/>
                    </a:lnTo>
                    <a:lnTo>
                      <a:pt x="0" y="196"/>
                    </a:lnTo>
                    <a:lnTo>
                      <a:pt x="0" y="19"/>
                    </a:lnTo>
                    <a:lnTo>
                      <a:pt x="4" y="16"/>
                    </a:lnTo>
                    <a:lnTo>
                      <a:pt x="8" y="16"/>
                    </a:lnTo>
                    <a:lnTo>
                      <a:pt x="12" y="12"/>
                    </a:lnTo>
                    <a:lnTo>
                      <a:pt x="79" y="12"/>
                    </a:lnTo>
                    <a:lnTo>
                      <a:pt x="79" y="44"/>
                    </a:lnTo>
                    <a:lnTo>
                      <a:pt x="75" y="44"/>
                    </a:lnTo>
                    <a:lnTo>
                      <a:pt x="75" y="163"/>
                    </a:lnTo>
                    <a:lnTo>
                      <a:pt x="83" y="163"/>
                    </a:lnTo>
                    <a:lnTo>
                      <a:pt x="83" y="188"/>
                    </a:lnTo>
                    <a:lnTo>
                      <a:pt x="92" y="188"/>
                    </a:lnTo>
                    <a:close/>
                  </a:path>
                </a:pathLst>
              </a:custGeom>
              <a:solidFill>
                <a:srgbClr val="FF0000"/>
              </a:solidFill>
              <a:ln w="3175">
                <a:solidFill>
                  <a:srgbClr val="000000"/>
                </a:solidFill>
                <a:prstDash val="solid"/>
                <a:round/>
                <a:headEnd/>
                <a:tailEnd/>
              </a:ln>
            </p:spPr>
            <p:txBody>
              <a:bodyPr/>
              <a:lstStyle/>
              <a:p>
                <a:endParaRPr lang="en-AU"/>
              </a:p>
            </p:txBody>
          </p:sp>
        </p:grpSp>
      </p:grpSp>
      <p:sp>
        <p:nvSpPr>
          <p:cNvPr id="6089" name="Text Box 969"/>
          <p:cNvSpPr txBox="1">
            <a:spLocks noChangeArrowheads="1"/>
          </p:cNvSpPr>
          <p:nvPr/>
        </p:nvSpPr>
        <p:spPr bwMode="auto">
          <a:xfrm>
            <a:off x="942975" y="476250"/>
            <a:ext cx="72580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Supply Chain Management Structure in general</a:t>
            </a:r>
          </a:p>
        </p:txBody>
      </p:sp>
      <p:sp>
        <p:nvSpPr>
          <p:cNvPr id="6093" name="Text Box 973"/>
          <p:cNvSpPr txBox="1">
            <a:spLocks noChangeArrowheads="1"/>
          </p:cNvSpPr>
          <p:nvPr/>
        </p:nvSpPr>
        <p:spPr bwMode="auto">
          <a:xfrm>
            <a:off x="304800" y="6292850"/>
            <a:ext cx="21193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1"/>
              <a:t>CR (2004) Prentice Hall, Inc.</a:t>
            </a:r>
          </a:p>
        </p:txBody>
      </p:sp>
      <p:sp>
        <p:nvSpPr>
          <p:cNvPr id="6094" name="Text Box 974"/>
          <p:cNvSpPr txBox="1">
            <a:spLocks noChangeArrowheads="1"/>
          </p:cNvSpPr>
          <p:nvPr/>
        </p:nvSpPr>
        <p:spPr bwMode="auto">
          <a:xfrm>
            <a:off x="8497888" y="6296025"/>
            <a:ext cx="454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t>1-2</a:t>
            </a:r>
          </a:p>
        </p:txBody>
      </p:sp>
    </p:spTree>
    <p:extLst>
      <p:ext uri="{BB962C8B-B14F-4D97-AF65-F5344CB8AC3E}">
        <p14:creationId xmlns:p14="http://schemas.microsoft.com/office/powerpoint/2010/main" val="205339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r>
              <a:rPr lang="en-US"/>
              <a:t>1-</a:t>
            </a:r>
            <a:fld id="{CE653703-8884-4630-9F78-BC714C0242DA}" type="slidenum">
              <a:rPr lang="en-US"/>
              <a:pPr/>
              <a:t>4</a:t>
            </a:fld>
            <a:endParaRPr lang="en-US"/>
          </a:p>
        </p:txBody>
      </p:sp>
      <p:sp>
        <p:nvSpPr>
          <p:cNvPr id="7176" name="Text Box 8"/>
          <p:cNvSpPr txBox="1">
            <a:spLocks noChangeArrowheads="1"/>
          </p:cNvSpPr>
          <p:nvPr/>
        </p:nvSpPr>
        <p:spPr bwMode="auto">
          <a:xfrm>
            <a:off x="1091220" y="771979"/>
            <a:ext cx="67880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a:t>Supply Chain Management Defined</a:t>
            </a:r>
            <a:endParaRPr lang="en-US" dirty="0"/>
          </a:p>
        </p:txBody>
      </p:sp>
      <p:graphicFrame>
        <p:nvGraphicFramePr>
          <p:cNvPr id="7177" name="Object 9"/>
          <p:cNvGraphicFramePr>
            <a:graphicFrameLocks noChangeAspect="1"/>
          </p:cNvGraphicFramePr>
          <p:nvPr>
            <p:extLst>
              <p:ext uri="{D42A27DB-BD31-4B8C-83A1-F6EECF244321}">
                <p14:modId xmlns:p14="http://schemas.microsoft.com/office/powerpoint/2010/main" val="3546207270"/>
              </p:ext>
            </p:extLst>
          </p:nvPr>
        </p:nvGraphicFramePr>
        <p:xfrm>
          <a:off x="899592" y="2060848"/>
          <a:ext cx="7527925" cy="2728912"/>
        </p:xfrm>
        <a:graphic>
          <a:graphicData uri="http://schemas.openxmlformats.org/presentationml/2006/ole">
            <mc:AlternateContent xmlns:mc="http://schemas.openxmlformats.org/markup-compatibility/2006">
              <mc:Choice xmlns:v="urn:schemas-microsoft-com:vml" Requires="v">
                <p:oleObj spid="_x0000_s1050" name="Document" r:id="rId3" imgW="7857282" imgH="2851125" progId="Word.Document.8">
                  <p:embed/>
                </p:oleObj>
              </mc:Choice>
              <mc:Fallback>
                <p:oleObj name="Document" r:id="rId3" imgW="7857282" imgH="2851125" progId="Word.Document.8">
                  <p:embed/>
                  <p:pic>
                    <p:nvPicPr>
                      <p:cNvPr id="0" name=""/>
                      <p:cNvPicPr>
                        <a:picLocks noChangeAspect="1" noChangeArrowheads="1"/>
                      </p:cNvPicPr>
                      <p:nvPr/>
                    </p:nvPicPr>
                    <p:blipFill>
                      <a:blip r:embed="rId4"/>
                      <a:srcRect/>
                      <a:stretch>
                        <a:fillRect/>
                      </a:stretch>
                    </p:blipFill>
                    <p:spPr bwMode="auto">
                      <a:xfrm>
                        <a:off x="899592" y="2060848"/>
                        <a:ext cx="7527925" cy="272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8" name="Text Box 10"/>
          <p:cNvSpPr txBox="1">
            <a:spLocks noChangeArrowheads="1"/>
          </p:cNvSpPr>
          <p:nvPr/>
        </p:nvSpPr>
        <p:spPr bwMode="auto">
          <a:xfrm>
            <a:off x="1249363" y="6354763"/>
            <a:ext cx="21193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1"/>
              <a:t>CR (2004) Prentice Hall, Inc.</a:t>
            </a:r>
          </a:p>
        </p:txBody>
      </p:sp>
    </p:spTree>
    <p:extLst>
      <p:ext uri="{BB962C8B-B14F-4D97-AF65-F5344CB8AC3E}">
        <p14:creationId xmlns:p14="http://schemas.microsoft.com/office/powerpoint/2010/main" val="1592491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noGrp="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CBB9CD57-DB9E-4B9F-9DA6-EC3CAB7E85D9}" type="slidenum">
              <a:rPr lang="en-US" sz="1000">
                <a:latin typeface="Arial" charset="0"/>
                <a:cs typeface="Arial" charset="0"/>
              </a:rPr>
              <a:pPr algn="r" eaLnBrk="1" hangingPunct="1"/>
              <a:t>5</a:t>
            </a:fld>
            <a:endParaRPr lang="en-US" sz="1000">
              <a:latin typeface="Arial" charset="0"/>
              <a:cs typeface="Arial" charset="0"/>
            </a:endParaRPr>
          </a:p>
        </p:txBody>
      </p:sp>
      <p:sp>
        <p:nvSpPr>
          <p:cNvPr id="5123" name="Rectangle 2"/>
          <p:cNvSpPr>
            <a:spLocks noGrp="1" noChangeArrowheads="1"/>
          </p:cNvSpPr>
          <p:nvPr>
            <p:ph type="title" idx="4294967295"/>
          </p:nvPr>
        </p:nvSpPr>
        <p:spPr/>
        <p:txBody>
          <a:bodyPr/>
          <a:lstStyle/>
          <a:p>
            <a:pPr eaLnBrk="1" hangingPunct="1">
              <a:defRPr/>
            </a:pPr>
            <a:r>
              <a:rPr lang="en-US" dirty="0">
                <a:solidFill>
                  <a:srgbClr val="000000"/>
                </a:solidFill>
              </a:rPr>
              <a:t>Supply Chain Integration</a:t>
            </a:r>
          </a:p>
        </p:txBody>
      </p:sp>
      <p:sp>
        <p:nvSpPr>
          <p:cNvPr id="6148" name="Rectangle 3"/>
          <p:cNvSpPr>
            <a:spLocks noGrp="1" noChangeArrowheads="1"/>
          </p:cNvSpPr>
          <p:nvPr>
            <p:ph type="body" idx="4294967295"/>
          </p:nvPr>
        </p:nvSpPr>
        <p:spPr/>
        <p:txBody>
          <a:bodyPr/>
          <a:lstStyle/>
          <a:p>
            <a:pPr marL="469900" indent="-469900" eaLnBrk="1" hangingPunct="1"/>
            <a:r>
              <a:rPr lang="en-US" sz="2500" dirty="0">
                <a:solidFill>
                  <a:srgbClr val="000000"/>
                </a:solidFill>
              </a:rPr>
              <a:t>Internal Process Integration: increase collaboration among the company’s functional groups. </a:t>
            </a:r>
          </a:p>
          <a:p>
            <a:pPr marL="469900" indent="-469900" eaLnBrk="1" hangingPunct="1"/>
            <a:r>
              <a:rPr lang="en-US" sz="2500" dirty="0">
                <a:solidFill>
                  <a:srgbClr val="000000"/>
                </a:solidFill>
              </a:rPr>
              <a:t>Backward Process Integration: collaboration with 1st-tier and 2nd-tier (leading companies) suppliers. </a:t>
            </a:r>
          </a:p>
          <a:p>
            <a:pPr marL="469900" indent="-469900" eaLnBrk="1" hangingPunct="1"/>
            <a:r>
              <a:rPr lang="en-US" sz="2500" dirty="0">
                <a:solidFill>
                  <a:srgbClr val="000000"/>
                </a:solidFill>
              </a:rPr>
              <a:t>Forward Process Integration: collaboration with 1st-tier customers. </a:t>
            </a:r>
          </a:p>
          <a:p>
            <a:pPr marL="469900" indent="-469900" eaLnBrk="1" hangingPunct="1"/>
            <a:r>
              <a:rPr lang="en-US" sz="2500" dirty="0">
                <a:solidFill>
                  <a:srgbClr val="000000"/>
                </a:solidFill>
              </a:rPr>
              <a:t>Complete Integration:  collaboration from the “suppliers’ supplier to the customers’ customer.”</a:t>
            </a:r>
            <a:endParaRPr lang="en-US" dirty="0">
              <a:solidFill>
                <a:srgbClr val="000000"/>
              </a:solidFill>
            </a:endParaRPr>
          </a:p>
        </p:txBody>
      </p:sp>
    </p:spTree>
    <p:extLst>
      <p:ext uri="{BB962C8B-B14F-4D97-AF65-F5344CB8AC3E}">
        <p14:creationId xmlns:p14="http://schemas.microsoft.com/office/powerpoint/2010/main" val="317527952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p:txBody>
          <a:bodyPr/>
          <a:lstStyle/>
          <a:p>
            <a:pPr>
              <a:defRPr/>
            </a:pPr>
            <a:r>
              <a:rPr lang="en-AU" dirty="0">
                <a:solidFill>
                  <a:srgbClr val="000000"/>
                </a:solidFill>
                <a:latin typeface="Times New Roman" pitchFamily="18" charset="0"/>
                <a:cs typeface="Times New Roman" pitchFamily="18" charset="0"/>
              </a:rPr>
              <a:t>Halal Food Supply Chain</a:t>
            </a:r>
          </a:p>
        </p:txBody>
      </p:sp>
      <p:sp>
        <p:nvSpPr>
          <p:cNvPr id="37891" name="Content Placeholder 4"/>
          <p:cNvSpPr>
            <a:spLocks noGrp="1"/>
          </p:cNvSpPr>
          <p:nvPr>
            <p:ph idx="1"/>
          </p:nvPr>
        </p:nvSpPr>
        <p:spPr>
          <a:xfrm>
            <a:off x="395536" y="1268760"/>
            <a:ext cx="8229600" cy="4513126"/>
          </a:xfrm>
        </p:spPr>
        <p:txBody>
          <a:bodyPr>
            <a:normAutofit fontScale="92500" lnSpcReduction="10000"/>
          </a:bodyPr>
          <a:lstStyle/>
          <a:p>
            <a:pPr marL="171450" indent="-171450" algn="just">
              <a:spcBef>
                <a:spcPts val="200"/>
              </a:spcBef>
              <a:spcAft>
                <a:spcPts val="200"/>
              </a:spcAft>
            </a:pPr>
            <a:r>
              <a:rPr lang="en-US" sz="1800" dirty="0">
                <a:ea typeface="Calibri"/>
              </a:rPr>
              <a:t>The market for Halal food is </a:t>
            </a:r>
            <a:r>
              <a:rPr lang="en-US" sz="1800" dirty="0"/>
              <a:t>now evolving in a rapid pace</a:t>
            </a:r>
          </a:p>
          <a:p>
            <a:pPr marL="0" indent="0" algn="just">
              <a:spcBef>
                <a:spcPts val="200"/>
              </a:spcBef>
              <a:spcAft>
                <a:spcPts val="200"/>
              </a:spcAft>
              <a:buNone/>
            </a:pPr>
            <a:endParaRPr lang="en-US" sz="1800" dirty="0">
              <a:ea typeface="Calibri"/>
            </a:endParaRPr>
          </a:p>
          <a:p>
            <a:pPr marL="171450" indent="-171450" algn="just">
              <a:spcBef>
                <a:spcPts val="200"/>
              </a:spcBef>
              <a:spcAft>
                <a:spcPts val="200"/>
              </a:spcAft>
            </a:pPr>
            <a:r>
              <a:rPr lang="en-US" sz="1800" dirty="0">
                <a:ea typeface="Calibri"/>
              </a:rPr>
              <a:t>The global Muslim population is projected to have a steady increase from 1.6 billion in 2010 to 2.2 billion in 2030 (</a:t>
            </a:r>
            <a:r>
              <a:rPr lang="en-US" sz="1800" dirty="0" err="1">
                <a:ea typeface="Calibri"/>
              </a:rPr>
              <a:t>PewResearch</a:t>
            </a:r>
            <a:r>
              <a:rPr lang="en-US" sz="1800" dirty="0">
                <a:ea typeface="Calibri"/>
              </a:rPr>
              <a:t> 2011)</a:t>
            </a:r>
            <a:endParaRPr lang="en-US" sz="1800" dirty="0">
              <a:solidFill>
                <a:srgbClr val="000000"/>
              </a:solidFill>
              <a:latin typeface="Times New Roman" pitchFamily="18" charset="0"/>
              <a:cs typeface="Times New Roman" pitchFamily="18" charset="0"/>
            </a:endParaRPr>
          </a:p>
          <a:p>
            <a:pPr marL="180975" indent="-180975" algn="just" eaLnBrk="1" hangingPunct="1">
              <a:spcBef>
                <a:spcPct val="50000"/>
              </a:spcBef>
              <a:buClr>
                <a:srgbClr val="887E6E"/>
              </a:buClr>
            </a:pPr>
            <a:endParaRPr lang="en-US" sz="1800" dirty="0">
              <a:solidFill>
                <a:srgbClr val="000000"/>
              </a:solidFill>
              <a:latin typeface="Times New Roman" pitchFamily="18" charset="0"/>
              <a:cs typeface="Times New Roman" pitchFamily="18" charset="0"/>
            </a:endParaRPr>
          </a:p>
          <a:p>
            <a:pPr marL="180975" indent="-180975" algn="just" eaLnBrk="1" hangingPunct="1">
              <a:spcBef>
                <a:spcPct val="50000"/>
              </a:spcBef>
              <a:buClr>
                <a:srgbClr val="887E6E"/>
              </a:buClr>
            </a:pPr>
            <a:r>
              <a:rPr lang="en-US" sz="1800" dirty="0">
                <a:solidFill>
                  <a:srgbClr val="000000"/>
                </a:solidFill>
                <a:latin typeface="Times New Roman" pitchFamily="18" charset="0"/>
                <a:cs typeface="Times New Roman" pitchFamily="18" charset="0"/>
              </a:rPr>
              <a:t>Definitions of Halal supply chain: </a:t>
            </a:r>
          </a:p>
          <a:p>
            <a:pPr marL="180975" indent="-180975" algn="just" eaLnBrk="1" hangingPunct="1">
              <a:spcBef>
                <a:spcPct val="50000"/>
              </a:spcBef>
              <a:buClr>
                <a:srgbClr val="887E6E"/>
              </a:buClr>
              <a:buFont typeface="Wingdings" pitchFamily="2" charset="2"/>
              <a:buNone/>
            </a:pPr>
            <a:r>
              <a:rPr lang="en-US" sz="1800" dirty="0">
                <a:solidFill>
                  <a:srgbClr val="000000"/>
                </a:solidFill>
                <a:latin typeface="Times New Roman" pitchFamily="18" charset="0"/>
                <a:cs typeface="Times New Roman" pitchFamily="18" charset="0"/>
              </a:rPr>
              <a:t>	“process of planning, implementing &amp; controlling the efficient flow and storage of </a:t>
            </a:r>
            <a:r>
              <a:rPr lang="en-US" sz="1800" b="1" dirty="0">
                <a:solidFill>
                  <a:srgbClr val="000000"/>
                </a:solidFill>
                <a:latin typeface="Times New Roman" pitchFamily="18" charset="0"/>
                <a:cs typeface="Times New Roman" pitchFamily="18" charset="0"/>
              </a:rPr>
              <a:t>Halal certified product </a:t>
            </a:r>
            <a:r>
              <a:rPr lang="en-US" sz="1800" dirty="0">
                <a:solidFill>
                  <a:srgbClr val="000000"/>
                </a:solidFill>
                <a:latin typeface="Times New Roman" pitchFamily="18" charset="0"/>
                <a:cs typeface="Times New Roman" pitchFamily="18" charset="0"/>
              </a:rPr>
              <a:t>from source to the demand point”</a:t>
            </a:r>
          </a:p>
          <a:p>
            <a:pPr marL="180975" indent="-180975" algn="just" eaLnBrk="1" hangingPunct="1">
              <a:spcBef>
                <a:spcPct val="50000"/>
              </a:spcBef>
              <a:buClr>
                <a:srgbClr val="887E6E"/>
              </a:buClr>
              <a:buFont typeface="Wingdings" pitchFamily="2" charset="2"/>
              <a:buNone/>
            </a:pPr>
            <a:r>
              <a:rPr lang="en-US" sz="1800" dirty="0">
                <a:solidFill>
                  <a:srgbClr val="000000"/>
                </a:solidFill>
                <a:latin typeface="Times New Roman" pitchFamily="18" charset="0"/>
                <a:cs typeface="Times New Roman" pitchFamily="18" charset="0"/>
              </a:rPr>
              <a:t>						(</a:t>
            </a:r>
            <a:r>
              <a:rPr lang="en-US" sz="1800" dirty="0" err="1">
                <a:solidFill>
                  <a:srgbClr val="000000"/>
                </a:solidFill>
                <a:latin typeface="Times New Roman" pitchFamily="18" charset="0"/>
                <a:cs typeface="Times New Roman" pitchFamily="18" charset="0"/>
              </a:rPr>
              <a:t>Che</a:t>
            </a:r>
            <a:r>
              <a:rPr lang="en-US" sz="1800" dirty="0">
                <a:solidFill>
                  <a:srgbClr val="000000"/>
                </a:solidFill>
                <a:latin typeface="Times New Roman" pitchFamily="18" charset="0"/>
                <a:cs typeface="Times New Roman" pitchFamily="18" charset="0"/>
              </a:rPr>
              <a:t> Man </a:t>
            </a:r>
            <a:r>
              <a:rPr lang="en-US" sz="1800" i="1" dirty="0">
                <a:solidFill>
                  <a:srgbClr val="000000"/>
                </a:solidFill>
                <a:latin typeface="Times New Roman" pitchFamily="18" charset="0"/>
                <a:cs typeface="Times New Roman" pitchFamily="18" charset="0"/>
              </a:rPr>
              <a:t>et al</a:t>
            </a:r>
            <a:r>
              <a:rPr lang="en-US" sz="1800" dirty="0">
                <a:solidFill>
                  <a:srgbClr val="000000"/>
                </a:solidFill>
                <a:latin typeface="Times New Roman" pitchFamily="18" charset="0"/>
                <a:cs typeface="Times New Roman" pitchFamily="18" charset="0"/>
              </a:rPr>
              <a:t>, 2007)</a:t>
            </a:r>
          </a:p>
          <a:p>
            <a:pPr marL="180975" indent="-180975" algn="just" eaLnBrk="1" hangingPunct="1">
              <a:spcBef>
                <a:spcPct val="50000"/>
              </a:spcBef>
              <a:buClr>
                <a:srgbClr val="887E6E"/>
              </a:buClr>
              <a:buFont typeface="Wingdings" pitchFamily="2" charset="2"/>
              <a:buNone/>
            </a:pPr>
            <a:endParaRPr lang="en-US" sz="1800" dirty="0">
              <a:solidFill>
                <a:srgbClr val="000000"/>
              </a:solidFill>
              <a:latin typeface="Times New Roman" pitchFamily="18" charset="0"/>
              <a:cs typeface="Times New Roman" pitchFamily="18" charset="0"/>
            </a:endParaRPr>
          </a:p>
          <a:p>
            <a:pPr marL="180975" indent="-180975" algn="just" eaLnBrk="1" hangingPunct="1">
              <a:spcBef>
                <a:spcPct val="50000"/>
              </a:spcBef>
              <a:buClr>
                <a:srgbClr val="887E6E"/>
              </a:buClr>
              <a:buFont typeface="Wingdings" pitchFamily="2" charset="2"/>
              <a:buNone/>
            </a:pPr>
            <a:r>
              <a:rPr lang="en-US" sz="1800" dirty="0">
                <a:solidFill>
                  <a:srgbClr val="000000"/>
                </a:solidFill>
                <a:latin typeface="Times New Roman" pitchFamily="18" charset="0"/>
                <a:cs typeface="Times New Roman" pitchFamily="18" charset="0"/>
              </a:rPr>
              <a:t>  “process of managing the procurement, movement, storage and handling food products through the </a:t>
            </a:r>
            <a:r>
              <a:rPr lang="en-US" sz="1800" dirty="0" err="1">
                <a:solidFill>
                  <a:srgbClr val="000000"/>
                </a:solidFill>
                <a:latin typeface="Times New Roman" pitchFamily="18" charset="0"/>
                <a:cs typeface="Times New Roman" pitchFamily="18" charset="0"/>
              </a:rPr>
              <a:t>organisation</a:t>
            </a:r>
            <a:r>
              <a:rPr lang="en-US" sz="1800" dirty="0">
                <a:solidFill>
                  <a:srgbClr val="000000"/>
                </a:solidFill>
                <a:latin typeface="Times New Roman" pitchFamily="18" charset="0"/>
                <a:cs typeface="Times New Roman" pitchFamily="18" charset="0"/>
              </a:rPr>
              <a:t> and the supply chain in compliance with </a:t>
            </a:r>
            <a:r>
              <a:rPr lang="en-US" sz="1800" b="1" dirty="0">
                <a:solidFill>
                  <a:srgbClr val="000000"/>
                </a:solidFill>
                <a:latin typeface="Times New Roman" pitchFamily="18" charset="0"/>
                <a:cs typeface="Times New Roman" pitchFamily="18" charset="0"/>
              </a:rPr>
              <a:t>the general principles of </a:t>
            </a:r>
            <a:r>
              <a:rPr lang="en-US" sz="1800" b="1" dirty="0" err="1">
                <a:solidFill>
                  <a:srgbClr val="000000"/>
                </a:solidFill>
                <a:latin typeface="Times New Roman" pitchFamily="18" charset="0"/>
                <a:cs typeface="Times New Roman" pitchFamily="18" charset="0"/>
              </a:rPr>
              <a:t>Shariah</a:t>
            </a:r>
            <a:r>
              <a:rPr lang="en-US" sz="1800" b="1" dirty="0">
                <a:solidFill>
                  <a:srgbClr val="000000"/>
                </a:solidFill>
                <a:latin typeface="Times New Roman" pitchFamily="18" charset="0"/>
                <a:cs typeface="Times New Roman" pitchFamily="18" charset="0"/>
              </a:rPr>
              <a:t> law</a:t>
            </a:r>
            <a:r>
              <a:rPr lang="en-US" sz="1800" dirty="0">
                <a:solidFill>
                  <a:srgbClr val="000000"/>
                </a:solidFill>
                <a:latin typeface="Times New Roman" pitchFamily="18" charset="0"/>
                <a:cs typeface="Times New Roman" pitchFamily="18" charset="0"/>
              </a:rPr>
              <a:t>”</a:t>
            </a:r>
          </a:p>
          <a:p>
            <a:pPr marL="180975" indent="-180975" algn="just" eaLnBrk="1" hangingPunct="1">
              <a:spcBef>
                <a:spcPct val="50000"/>
              </a:spcBef>
              <a:buClr>
                <a:srgbClr val="887E6E"/>
              </a:buClr>
              <a:buFont typeface="Wingdings" pitchFamily="2" charset="2"/>
              <a:buNone/>
            </a:pPr>
            <a:r>
              <a:rPr lang="en-US" sz="1800" dirty="0">
                <a:solidFill>
                  <a:srgbClr val="000000"/>
                </a:solidFill>
                <a:latin typeface="Times New Roman" pitchFamily="18" charset="0"/>
                <a:cs typeface="Times New Roman" pitchFamily="18" charset="0"/>
              </a:rPr>
              <a:t>						 (</a:t>
            </a:r>
            <a:r>
              <a:rPr lang="en-US" sz="1800" dirty="0" err="1">
                <a:solidFill>
                  <a:srgbClr val="000000"/>
                </a:solidFill>
                <a:latin typeface="Times New Roman" pitchFamily="18" charset="0"/>
                <a:cs typeface="Times New Roman" pitchFamily="18" charset="0"/>
              </a:rPr>
              <a:t>Tieman</a:t>
            </a:r>
            <a:r>
              <a:rPr lang="en-US" sz="1800" dirty="0">
                <a:solidFill>
                  <a:srgbClr val="000000"/>
                </a:solidFill>
                <a:latin typeface="Times New Roman" pitchFamily="18" charset="0"/>
                <a:cs typeface="Times New Roman" pitchFamily="18" charset="0"/>
              </a:rPr>
              <a:t>, 2009)</a:t>
            </a:r>
            <a:endParaRPr lang="en-AU"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56820"/>
            <a:ext cx="1067381" cy="1513012"/>
          </a:xfrm>
          <a:prstGeom prst="rect">
            <a:avLst/>
          </a:prstGeom>
          <a:ln>
            <a:solidFill>
              <a:srgbClr val="FF0000"/>
            </a:solidFill>
          </a:ln>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7631832" y="5328345"/>
            <a:ext cx="1512168" cy="1529655"/>
          </a:xfrm>
          <a:prstGeom prst="rect">
            <a:avLst/>
          </a:prstGeom>
          <a:ln w="12700">
            <a:solidFill>
              <a:srgbClr val="FF0000"/>
            </a:solidFill>
          </a:ln>
        </p:spPr>
      </p:pic>
    </p:spTree>
    <p:extLst>
      <p:ext uri="{BB962C8B-B14F-4D97-AF65-F5344CB8AC3E}">
        <p14:creationId xmlns:p14="http://schemas.microsoft.com/office/powerpoint/2010/main" val="2517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pPr>
              <a:defRPr/>
            </a:pPr>
            <a:r>
              <a:rPr lang="en-AU" sz="2800" dirty="0">
                <a:solidFill>
                  <a:srgbClr val="000000"/>
                </a:solidFill>
                <a:latin typeface="Times New Roman" pitchFamily="18" charset="0"/>
                <a:cs typeface="Times New Roman" pitchFamily="18" charset="0"/>
              </a:rPr>
              <a:t>Halal Food Supply Chain (</a:t>
            </a:r>
            <a:r>
              <a:rPr lang="en-AU" sz="2800" dirty="0" err="1">
                <a:solidFill>
                  <a:srgbClr val="000000"/>
                </a:solidFill>
                <a:latin typeface="Times New Roman" pitchFamily="18" charset="0"/>
                <a:cs typeface="Times New Roman" pitchFamily="18" charset="0"/>
              </a:rPr>
              <a:t>Lodhi</a:t>
            </a:r>
            <a:r>
              <a:rPr lang="en-AU" sz="2800" dirty="0">
                <a:solidFill>
                  <a:srgbClr val="000000"/>
                </a:solidFill>
                <a:latin typeface="Times New Roman" pitchFamily="18" charset="0"/>
                <a:cs typeface="Times New Roman" pitchFamily="18" charset="0"/>
              </a:rPr>
              <a:t>, 2009)</a:t>
            </a:r>
          </a:p>
        </p:txBody>
      </p:sp>
      <p:pic>
        <p:nvPicPr>
          <p:cNvPr id="389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0215" y="1484784"/>
            <a:ext cx="8193410" cy="460804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93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Literature Review on Halal Food SC</a:t>
            </a:r>
          </a:p>
        </p:txBody>
      </p:sp>
      <p:sp>
        <p:nvSpPr>
          <p:cNvPr id="3" name="Content Placeholder 2"/>
          <p:cNvSpPr>
            <a:spLocks noGrp="1"/>
          </p:cNvSpPr>
          <p:nvPr>
            <p:ph idx="1"/>
          </p:nvPr>
        </p:nvSpPr>
        <p:spPr/>
        <p:txBody>
          <a:bodyPr>
            <a:normAutofit/>
          </a:bodyPr>
          <a:lstStyle/>
          <a:p>
            <a:r>
              <a:rPr lang="en-US" sz="2400" dirty="0">
                <a:ea typeface="Calibri"/>
              </a:rPr>
              <a:t>Halal  food supply chain (</a:t>
            </a:r>
            <a:r>
              <a:rPr lang="en-US" sz="2400" dirty="0" err="1">
                <a:ea typeface="Calibri"/>
              </a:rPr>
              <a:t>Lodhi</a:t>
            </a:r>
            <a:r>
              <a:rPr lang="en-US" sz="2400" dirty="0">
                <a:ea typeface="Calibri"/>
              </a:rPr>
              <a:t> 2009; </a:t>
            </a:r>
            <a:r>
              <a:rPr lang="en-US" sz="2400" dirty="0" err="1">
                <a:ea typeface="Calibri"/>
              </a:rPr>
              <a:t>Zulfakar</a:t>
            </a:r>
            <a:r>
              <a:rPr lang="en-US" sz="2400" dirty="0">
                <a:ea typeface="Calibri"/>
              </a:rPr>
              <a:t>, </a:t>
            </a:r>
            <a:r>
              <a:rPr lang="en-US" sz="2400" dirty="0" err="1">
                <a:ea typeface="Calibri"/>
              </a:rPr>
              <a:t>Jie</a:t>
            </a:r>
            <a:r>
              <a:rPr lang="en-US" sz="2400" dirty="0">
                <a:ea typeface="Calibri"/>
              </a:rPr>
              <a:t> &amp; Chan 2012). </a:t>
            </a:r>
            <a:r>
              <a:rPr lang="en-AU" sz="2400" dirty="0">
                <a:ea typeface="Calibri"/>
              </a:rPr>
              <a:t>Most Halal studies have examined consumer issues, issue of traceability and the tracking system, Halal certification and legal aspects, biotechnology in Halal, quality assurance, competitiveness, Halal packaging and branding (</a:t>
            </a:r>
            <a:r>
              <a:rPr lang="en-AU" sz="2400" dirty="0" err="1">
                <a:ea typeface="Calibri"/>
              </a:rPr>
              <a:t>Alam</a:t>
            </a:r>
            <a:r>
              <a:rPr lang="en-AU" sz="2400" dirty="0">
                <a:ea typeface="Calibri"/>
              </a:rPr>
              <a:t> &amp; </a:t>
            </a:r>
            <a:r>
              <a:rPr lang="en-AU" sz="2400" dirty="0" err="1">
                <a:ea typeface="Calibri"/>
              </a:rPr>
              <a:t>Sayuti</a:t>
            </a:r>
            <a:r>
              <a:rPr lang="en-AU" sz="2400" dirty="0">
                <a:ea typeface="Calibri"/>
              </a:rPr>
              <a:t> 2011; Ireland &amp; </a:t>
            </a:r>
            <a:r>
              <a:rPr lang="en-AU" sz="2400" dirty="0" err="1">
                <a:ea typeface="Calibri"/>
              </a:rPr>
              <a:t>Rajabzadeh</a:t>
            </a:r>
            <a:r>
              <a:rPr lang="en-AU" sz="2400" dirty="0">
                <a:ea typeface="Calibri"/>
              </a:rPr>
              <a:t> 2011; Norman, </a:t>
            </a:r>
            <a:r>
              <a:rPr lang="en-AU" sz="2400" dirty="0" err="1">
                <a:ea typeface="Calibri"/>
              </a:rPr>
              <a:t>Nasir</a:t>
            </a:r>
            <a:r>
              <a:rPr lang="en-AU" sz="2400" dirty="0">
                <a:ea typeface="Calibri"/>
              </a:rPr>
              <a:t> &amp; </a:t>
            </a:r>
            <a:r>
              <a:rPr lang="en-AU" sz="2400" dirty="0" err="1">
                <a:ea typeface="Calibri"/>
              </a:rPr>
              <a:t>Azmi</a:t>
            </a:r>
            <a:r>
              <a:rPr lang="en-AU" sz="2400" dirty="0">
                <a:ea typeface="Calibri"/>
              </a:rPr>
              <a:t> 2008; </a:t>
            </a:r>
            <a:r>
              <a:rPr lang="en-AU" sz="2400" dirty="0" err="1">
                <a:ea typeface="Calibri"/>
              </a:rPr>
              <a:t>Razalli</a:t>
            </a:r>
            <a:r>
              <a:rPr lang="en-AU" sz="2400" dirty="0">
                <a:ea typeface="Calibri"/>
              </a:rPr>
              <a:t>, </a:t>
            </a:r>
            <a:r>
              <a:rPr lang="en-AU" sz="2400" dirty="0" err="1">
                <a:ea typeface="Calibri"/>
              </a:rPr>
              <a:t>Yusoff</a:t>
            </a:r>
            <a:r>
              <a:rPr lang="en-AU" sz="2400" dirty="0">
                <a:ea typeface="Calibri"/>
              </a:rPr>
              <a:t> &amp; </a:t>
            </a:r>
            <a:r>
              <a:rPr lang="en-AU" sz="2400" dirty="0" err="1">
                <a:ea typeface="Calibri"/>
              </a:rPr>
              <a:t>Roslan</a:t>
            </a:r>
            <a:r>
              <a:rPr lang="en-AU" sz="2400" dirty="0">
                <a:ea typeface="Calibri"/>
              </a:rPr>
              <a:t> 2013; </a:t>
            </a:r>
            <a:r>
              <a:rPr lang="en-AU" sz="2400" dirty="0" err="1">
                <a:ea typeface="Calibri"/>
              </a:rPr>
              <a:t>Zakaria</a:t>
            </a:r>
            <a:r>
              <a:rPr lang="en-AU" sz="2400" dirty="0">
                <a:ea typeface="Calibri"/>
              </a:rPr>
              <a:t> 2008; </a:t>
            </a:r>
            <a:r>
              <a:rPr lang="en-AU" sz="2400" dirty="0" err="1">
                <a:ea typeface="Calibri"/>
              </a:rPr>
              <a:t>Talib</a:t>
            </a:r>
            <a:r>
              <a:rPr lang="en-AU" sz="2400" dirty="0">
                <a:ea typeface="Calibri"/>
              </a:rPr>
              <a:t> &amp; Johan 2012; Al </a:t>
            </a:r>
            <a:r>
              <a:rPr lang="en-AU" sz="2400" dirty="0" err="1">
                <a:ea typeface="Calibri"/>
              </a:rPr>
              <a:t>Halaseh</a:t>
            </a:r>
            <a:r>
              <a:rPr lang="en-AU" sz="2400" dirty="0">
                <a:ea typeface="Calibri"/>
              </a:rPr>
              <a:t> &amp; </a:t>
            </a:r>
            <a:r>
              <a:rPr lang="en-AU" sz="2400" dirty="0" err="1">
                <a:ea typeface="Calibri"/>
              </a:rPr>
              <a:t>Sundarakani</a:t>
            </a:r>
            <a:r>
              <a:rPr lang="en-AU" sz="2400" dirty="0">
                <a:ea typeface="Calibri"/>
              </a:rPr>
              <a:t> 2012; </a:t>
            </a:r>
            <a:r>
              <a:rPr lang="en-AU" sz="2400" dirty="0" err="1">
                <a:ea typeface="Calibri"/>
              </a:rPr>
              <a:t>Bohari</a:t>
            </a:r>
            <a:r>
              <a:rPr lang="en-AU" sz="2400" dirty="0">
                <a:ea typeface="Calibri"/>
              </a:rPr>
              <a:t>, </a:t>
            </a:r>
            <a:r>
              <a:rPr lang="en-AU" sz="2400" dirty="0" err="1">
                <a:ea typeface="Calibri"/>
              </a:rPr>
              <a:t>Hin</a:t>
            </a:r>
            <a:r>
              <a:rPr lang="en-AU" sz="2400" dirty="0">
                <a:ea typeface="Calibri"/>
              </a:rPr>
              <a:t> &amp; </a:t>
            </a:r>
            <a:r>
              <a:rPr lang="en-AU" sz="2400" dirty="0" err="1">
                <a:ea typeface="Calibri"/>
              </a:rPr>
              <a:t>Fuad</a:t>
            </a:r>
            <a:r>
              <a:rPr lang="en-AU" sz="2400" dirty="0">
                <a:ea typeface="Calibri"/>
              </a:rPr>
              <a:t> 2013; Wilson &amp; Liu 2010;</a:t>
            </a:r>
            <a:r>
              <a:rPr lang="en-US" sz="2400" dirty="0">
                <a:ea typeface="Calibri"/>
              </a:rPr>
              <a:t> </a:t>
            </a:r>
            <a:r>
              <a:rPr lang="en-US" sz="2400" dirty="0" err="1">
                <a:ea typeface="Calibri"/>
              </a:rPr>
              <a:t>Ceranić</a:t>
            </a:r>
            <a:r>
              <a:rPr lang="en-US" sz="2400" dirty="0">
                <a:ea typeface="Calibri"/>
              </a:rPr>
              <a:t> &amp; </a:t>
            </a:r>
            <a:r>
              <a:rPr lang="en-US" sz="2400" dirty="0" err="1">
                <a:ea typeface="Calibri"/>
              </a:rPr>
              <a:t>Božinović</a:t>
            </a:r>
            <a:r>
              <a:rPr lang="en-US" sz="2400" dirty="0">
                <a:ea typeface="Calibri"/>
              </a:rPr>
              <a:t> 2009)</a:t>
            </a:r>
            <a:endParaRPr lang="en-AU" sz="2400" dirty="0"/>
          </a:p>
        </p:txBody>
      </p:sp>
    </p:spTree>
    <p:extLst>
      <p:ext uri="{BB962C8B-B14F-4D97-AF65-F5344CB8AC3E}">
        <p14:creationId xmlns:p14="http://schemas.microsoft.com/office/powerpoint/2010/main" val="103029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41000" contrast="58000"/>
                    </a14:imgEffect>
                  </a14:imgLayer>
                </a14:imgProps>
              </a:ext>
              <a:ext uri="{28A0092B-C50C-407E-A947-70E740481C1C}">
                <a14:useLocalDpi xmlns:a14="http://schemas.microsoft.com/office/drawing/2010/main" val="0"/>
              </a:ext>
            </a:extLst>
          </a:blip>
          <a:srcRect/>
          <a:stretch>
            <a:fillRect/>
          </a:stretch>
        </p:blipFill>
        <p:spPr bwMode="auto">
          <a:xfrm>
            <a:off x="457200" y="1417639"/>
            <a:ext cx="8229600" cy="503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r>
              <a:rPr lang="en-AU" dirty="0"/>
              <a:t>Literature Review on Halal Food SC</a:t>
            </a:r>
          </a:p>
        </p:txBody>
      </p:sp>
    </p:spTree>
    <p:extLst>
      <p:ext uri="{BB962C8B-B14F-4D97-AF65-F5344CB8AC3E}">
        <p14:creationId xmlns:p14="http://schemas.microsoft.com/office/powerpoint/2010/main" val="3838000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yer">
  <a:themeElements>
    <a:clrScheme name="Boy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oy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y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oy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oy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y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oy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oy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oy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oy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oy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oy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oy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oy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oyer">
  <a:themeElements>
    <a:clrScheme name="Boy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oy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y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oy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oy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y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oy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oy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oy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oy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oy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oy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oy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oy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1115</Words>
  <Application>Microsoft Office PowerPoint</Application>
  <PresentationFormat>On-screen Show (4:3)</PresentationFormat>
  <Paragraphs>119</Paragraphs>
  <Slides>21</Slides>
  <Notes>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0" baseType="lpstr">
      <vt:lpstr>Arial</vt:lpstr>
      <vt:lpstr>Calibri</vt:lpstr>
      <vt:lpstr>Times New Roman</vt:lpstr>
      <vt:lpstr>Verdana</vt:lpstr>
      <vt:lpstr>Wingdings</vt:lpstr>
      <vt:lpstr>Office Theme</vt:lpstr>
      <vt:lpstr>Boyer</vt:lpstr>
      <vt:lpstr>1_Boyer</vt:lpstr>
      <vt:lpstr>Document</vt:lpstr>
      <vt:lpstr>Halal Food Supply Chain Management Research</vt:lpstr>
      <vt:lpstr>Publications</vt:lpstr>
      <vt:lpstr>PowerPoint Presentation</vt:lpstr>
      <vt:lpstr>PowerPoint Presentation</vt:lpstr>
      <vt:lpstr>Supply Chain Integration</vt:lpstr>
      <vt:lpstr>Halal Food Supply Chain</vt:lpstr>
      <vt:lpstr>Halal Food Supply Chain (Lodhi, 2009)</vt:lpstr>
      <vt:lpstr>Literature Review on Halal Food SC</vt:lpstr>
      <vt:lpstr>Literature Review on Halal Food SC</vt:lpstr>
      <vt:lpstr>Literature Review on Halal Food SC</vt:lpstr>
      <vt:lpstr>Literature Review on Halal Food SC</vt:lpstr>
      <vt:lpstr>Publications lists related on Halal studies</vt:lpstr>
      <vt:lpstr>Publications lists related on Halal studies</vt:lpstr>
      <vt:lpstr>Institutional forces on Australian halal meat supply chain (AHMSC) operations  </vt:lpstr>
      <vt:lpstr>PowerPoint Presentation</vt:lpstr>
      <vt:lpstr>Australian Red Meat Supply Chain </vt:lpstr>
      <vt:lpstr>Australian Beef Supply Chain</vt:lpstr>
      <vt:lpstr>Australian Beef Supply Chain Framework</vt:lpstr>
      <vt:lpstr>Literature review: Red Meat Supply Chain</vt:lpstr>
      <vt:lpstr>PowerPoint Presentation</vt:lpstr>
      <vt:lpstr>PowerPoint Presentation</vt:lpstr>
    </vt:vector>
  </TitlesOfParts>
  <Company>RMIT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Ferry Jie</dc:creator>
  <cp:lastModifiedBy>Ferry JIE</cp:lastModifiedBy>
  <cp:revision>42</cp:revision>
  <dcterms:created xsi:type="dcterms:W3CDTF">2013-11-25T03:11:55Z</dcterms:created>
  <dcterms:modified xsi:type="dcterms:W3CDTF">2020-02-17T12:51:21Z</dcterms:modified>
</cp:coreProperties>
</file>