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Questrial"/>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Questrial-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601682a746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601682a74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601682a746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601682a746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Seperti Bukalapak</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601682a746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601682a746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7e58abdcb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7e58abdcb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7e58abdcb0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7e58abdcb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7e58abdcb0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7e58abdcb0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p:nvPr/>
        </p:nvSpPr>
        <p:spPr>
          <a:xfrm>
            <a:off x="0" y="0"/>
            <a:ext cx="9144000" cy="3153150"/>
          </a:xfrm>
          <a:prstGeom prst="flowChartOffpageConnector">
            <a:avLst/>
          </a:prstGeom>
          <a:solidFill>
            <a:srgbClr val="EE4D2D"/>
          </a:solidFill>
          <a:ln>
            <a:noFill/>
          </a:ln>
        </p:spPr>
        <p:txBody>
          <a:bodyPr anchorCtr="0" anchor="ctr" bIns="91425" lIns="91425" spcFirstLastPara="1" rIns="91425" wrap="square" tIns="91425">
            <a:noAutofit/>
          </a:bodyPr>
          <a:lstStyle/>
          <a:p>
            <a:pPr indent="0" lvl="0" marL="50800" rtl="0" algn="ctr">
              <a:lnSpc>
                <a:spcPct val="150000"/>
              </a:lnSpc>
              <a:spcBef>
                <a:spcPts val="1200"/>
              </a:spcBef>
              <a:spcAft>
                <a:spcPts val="0"/>
              </a:spcAft>
              <a:buNone/>
            </a:pPr>
            <a:r>
              <a:t/>
            </a:r>
            <a:endParaRPr b="1" sz="1200">
              <a:solidFill>
                <a:schemeClr val="dk1"/>
              </a:solidFill>
              <a:latin typeface="Times New Roman"/>
              <a:ea typeface="Times New Roman"/>
              <a:cs typeface="Times New Roman"/>
              <a:sym typeface="Times New Roman"/>
            </a:endParaRPr>
          </a:p>
          <a:p>
            <a:pPr indent="0" lvl="0" marL="50800" rtl="0" algn="ctr">
              <a:lnSpc>
                <a:spcPct val="150000"/>
              </a:lnSpc>
              <a:spcBef>
                <a:spcPts val="1200"/>
              </a:spcBef>
              <a:spcAft>
                <a:spcPts val="0"/>
              </a:spcAft>
              <a:buNone/>
            </a:pPr>
            <a:r>
              <a:t/>
            </a:r>
            <a:endParaRPr b="1" sz="1200">
              <a:solidFill>
                <a:schemeClr val="dk1"/>
              </a:solidFill>
              <a:latin typeface="Times New Roman"/>
              <a:ea typeface="Times New Roman"/>
              <a:cs typeface="Times New Roman"/>
              <a:sym typeface="Times New Roman"/>
            </a:endParaRPr>
          </a:p>
          <a:p>
            <a:pPr indent="0" lvl="0" marL="50800" rtl="0" algn="ctr">
              <a:lnSpc>
                <a:spcPct val="150000"/>
              </a:lnSpc>
              <a:spcBef>
                <a:spcPts val="1200"/>
              </a:spcBef>
              <a:spcAft>
                <a:spcPts val="0"/>
              </a:spcAft>
              <a:buNone/>
            </a:pPr>
            <a:r>
              <a:rPr b="1" lang="en" sz="1200">
                <a:solidFill>
                  <a:schemeClr val="dk1"/>
                </a:solidFill>
                <a:latin typeface="Times New Roman"/>
                <a:ea typeface="Times New Roman"/>
                <a:cs typeface="Times New Roman"/>
                <a:sym typeface="Times New Roman"/>
              </a:rPr>
              <a:t>PENGARUH KUALITAS PRODUK, KUALITAS LAYANAN dan KEPERCAYAAN PELANGGAN</a:t>
            </a:r>
            <a:endParaRPr b="1" sz="1200">
              <a:solidFill>
                <a:schemeClr val="dk1"/>
              </a:solidFill>
              <a:latin typeface="Times New Roman"/>
              <a:ea typeface="Times New Roman"/>
              <a:cs typeface="Times New Roman"/>
              <a:sym typeface="Times New Roman"/>
            </a:endParaRPr>
          </a:p>
          <a:p>
            <a:pPr indent="0" lvl="0" marL="50800" rtl="0" algn="ctr">
              <a:lnSpc>
                <a:spcPct val="150000"/>
              </a:lnSpc>
              <a:spcBef>
                <a:spcPts val="1200"/>
              </a:spcBef>
              <a:spcAft>
                <a:spcPts val="0"/>
              </a:spcAft>
              <a:buClr>
                <a:schemeClr val="dk1"/>
              </a:buClr>
              <a:buSzPts val="1100"/>
              <a:buFont typeface="Arial"/>
              <a:buNone/>
            </a:pPr>
            <a:r>
              <a:rPr b="1" lang="en" sz="1200">
                <a:solidFill>
                  <a:schemeClr val="dk1"/>
                </a:solidFill>
                <a:latin typeface="Times New Roman"/>
                <a:ea typeface="Times New Roman"/>
                <a:cs typeface="Times New Roman"/>
                <a:sym typeface="Times New Roman"/>
              </a:rPr>
              <a:t> TERHADAP KEPUASAN PENGGUNAAN </a:t>
            </a:r>
            <a:r>
              <a:rPr b="1" i="1" lang="en" sz="1200">
                <a:solidFill>
                  <a:schemeClr val="dk1"/>
                </a:solidFill>
                <a:latin typeface="Times New Roman"/>
                <a:ea typeface="Times New Roman"/>
                <a:cs typeface="Times New Roman"/>
                <a:sym typeface="Times New Roman"/>
              </a:rPr>
              <a:t>MOBILE BANKING</a:t>
            </a:r>
            <a:endParaRPr b="1" i="1" sz="1200">
              <a:solidFill>
                <a:schemeClr val="dk1"/>
              </a:solidFill>
              <a:latin typeface="Times New Roman"/>
              <a:ea typeface="Times New Roman"/>
              <a:cs typeface="Times New Roman"/>
              <a:sym typeface="Times New Roman"/>
            </a:endParaRPr>
          </a:p>
          <a:p>
            <a:pPr indent="0" lvl="0" marL="50800" rtl="0" algn="ctr">
              <a:lnSpc>
                <a:spcPct val="150000"/>
              </a:lnSpc>
              <a:spcBef>
                <a:spcPts val="1200"/>
              </a:spcBef>
              <a:spcAft>
                <a:spcPts val="0"/>
              </a:spcAft>
              <a:buClr>
                <a:schemeClr val="dk1"/>
              </a:buClr>
              <a:buSzPts val="1100"/>
              <a:buFont typeface="Arial"/>
              <a:buNone/>
            </a:pPr>
            <a:r>
              <a:rPr b="1" lang="en" sz="1200">
                <a:solidFill>
                  <a:schemeClr val="dk1"/>
                </a:solidFill>
                <a:latin typeface="Times New Roman"/>
                <a:ea typeface="Times New Roman"/>
                <a:cs typeface="Times New Roman"/>
                <a:sym typeface="Times New Roman"/>
              </a:rPr>
              <a:t>(Studi Kasus BCA Syariah Cabang Jatinegara)</a:t>
            </a:r>
            <a:endParaRPr b="1" sz="1200">
              <a:solidFill>
                <a:schemeClr val="dk1"/>
              </a:solidFill>
              <a:latin typeface="Times New Roman"/>
              <a:ea typeface="Times New Roman"/>
              <a:cs typeface="Times New Roman"/>
              <a:sym typeface="Times New Roman"/>
            </a:endParaRPr>
          </a:p>
          <a:p>
            <a:pPr indent="0" lvl="0" marL="0" rtl="0" algn="l">
              <a:spcBef>
                <a:spcPts val="1200"/>
              </a:spcBef>
              <a:spcAft>
                <a:spcPts val="0"/>
              </a:spcAft>
              <a:buNone/>
            </a:pPr>
            <a:r>
              <a:t/>
            </a:r>
            <a:endParaRPr/>
          </a:p>
        </p:txBody>
      </p:sp>
      <p:sp>
        <p:nvSpPr>
          <p:cNvPr id="55" name="Google Shape;55;p13"/>
          <p:cNvSpPr txBox="1"/>
          <p:nvPr/>
        </p:nvSpPr>
        <p:spPr>
          <a:xfrm>
            <a:off x="2228100" y="3234550"/>
            <a:ext cx="4687800" cy="54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Questrial"/>
                <a:ea typeface="Questrial"/>
                <a:cs typeface="Questrial"/>
                <a:sym typeface="Questrial"/>
              </a:rPr>
              <a:t>Rizka Zuchrina A</a:t>
            </a:r>
            <a:endParaRPr sz="3000">
              <a:latin typeface="Questrial"/>
              <a:ea typeface="Questrial"/>
              <a:cs typeface="Questrial"/>
              <a:sym typeface="Questrial"/>
            </a:endParaRPr>
          </a:p>
        </p:txBody>
      </p:sp>
      <p:sp>
        <p:nvSpPr>
          <p:cNvPr id="56" name="Google Shape;56;p13"/>
          <p:cNvSpPr txBox="1"/>
          <p:nvPr/>
        </p:nvSpPr>
        <p:spPr>
          <a:xfrm>
            <a:off x="2228100" y="4182900"/>
            <a:ext cx="4687800" cy="54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Questrial"/>
                <a:ea typeface="Questrial"/>
                <a:cs typeface="Questrial"/>
                <a:sym typeface="Questrial"/>
              </a:rPr>
              <a:t>-Februari 2020-</a:t>
            </a:r>
            <a:endParaRPr sz="1100">
              <a:latin typeface="Questrial"/>
              <a:ea typeface="Questrial"/>
              <a:cs typeface="Questrial"/>
              <a:sym typeface="Questrial"/>
            </a:endParaRPr>
          </a:p>
        </p:txBody>
      </p:sp>
      <p:sp>
        <p:nvSpPr>
          <p:cNvPr id="57" name="Google Shape;57;p13"/>
          <p:cNvSpPr txBox="1"/>
          <p:nvPr/>
        </p:nvSpPr>
        <p:spPr>
          <a:xfrm>
            <a:off x="2228100" y="3907575"/>
            <a:ext cx="4687800" cy="54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latin typeface="Questrial"/>
                <a:ea typeface="Questrial"/>
                <a:cs typeface="Questrial"/>
                <a:sym typeface="Questrial"/>
              </a:rPr>
              <a:t>Pascasarjana ITB Ahmad Dahlan Jakarta</a:t>
            </a:r>
            <a:endParaRPr sz="1200">
              <a:latin typeface="Questrial"/>
              <a:ea typeface="Questrial"/>
              <a:cs typeface="Questrial"/>
              <a:sym typeface="Quest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E4D2D"/>
        </a:solidFill>
      </p:bgPr>
    </p:bg>
    <p:spTree>
      <p:nvGrpSpPr>
        <p:cNvPr id="61" name="Shape 61"/>
        <p:cNvGrpSpPr/>
        <p:nvPr/>
      </p:nvGrpSpPr>
      <p:grpSpPr>
        <a:xfrm>
          <a:off x="0" y="0"/>
          <a:ext cx="0" cy="0"/>
          <a:chOff x="0" y="0"/>
          <a:chExt cx="0" cy="0"/>
        </a:xfrm>
      </p:grpSpPr>
      <p:sp>
        <p:nvSpPr>
          <p:cNvPr id="62" name="Google Shape;62;p14"/>
          <p:cNvSpPr/>
          <p:nvPr/>
        </p:nvSpPr>
        <p:spPr>
          <a:xfrm>
            <a:off x="785825" y="1798775"/>
            <a:ext cx="2144100" cy="1465200"/>
          </a:xfrm>
          <a:prstGeom prst="homePlate">
            <a:avLst>
              <a:gd fmla="val 50000" name="adj"/>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sp>
        <p:nvSpPr>
          <p:cNvPr id="63" name="Google Shape;63;p14"/>
          <p:cNvSpPr txBox="1"/>
          <p:nvPr/>
        </p:nvSpPr>
        <p:spPr>
          <a:xfrm>
            <a:off x="962950" y="2093550"/>
            <a:ext cx="15843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Pendahuluan	</a:t>
            </a:r>
            <a:endParaRPr b="1" sz="1800">
              <a:solidFill>
                <a:srgbClr val="EE4D2D"/>
              </a:solidFill>
              <a:latin typeface="Questrial"/>
              <a:ea typeface="Questrial"/>
              <a:cs typeface="Questrial"/>
              <a:sym typeface="Questrial"/>
            </a:endParaRPr>
          </a:p>
        </p:txBody>
      </p:sp>
      <p:sp>
        <p:nvSpPr>
          <p:cNvPr id="64" name="Google Shape;64;p14"/>
          <p:cNvSpPr/>
          <p:nvPr/>
        </p:nvSpPr>
        <p:spPr>
          <a:xfrm>
            <a:off x="2304575" y="1798650"/>
            <a:ext cx="2375100" cy="1465200"/>
          </a:xfrm>
          <a:prstGeom prst="chevron">
            <a:avLst>
              <a:gd fmla="val 50000" name="adj"/>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sp>
        <p:nvSpPr>
          <p:cNvPr id="65" name="Google Shape;65;p14"/>
          <p:cNvSpPr/>
          <p:nvPr/>
        </p:nvSpPr>
        <p:spPr>
          <a:xfrm>
            <a:off x="4067649" y="1798775"/>
            <a:ext cx="2375100" cy="1465200"/>
          </a:xfrm>
          <a:prstGeom prst="chevron">
            <a:avLst>
              <a:gd fmla="val 50000" name="adj"/>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sp>
        <p:nvSpPr>
          <p:cNvPr id="66" name="Google Shape;66;p14"/>
          <p:cNvSpPr txBox="1"/>
          <p:nvPr/>
        </p:nvSpPr>
        <p:spPr>
          <a:xfrm>
            <a:off x="3015825" y="2093550"/>
            <a:ext cx="14751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Pembhasan</a:t>
            </a:r>
            <a:endParaRPr b="1" sz="1800">
              <a:solidFill>
                <a:srgbClr val="EE4D2D"/>
              </a:solidFill>
              <a:latin typeface="Questrial"/>
              <a:ea typeface="Questrial"/>
              <a:cs typeface="Questrial"/>
              <a:sym typeface="Questrial"/>
            </a:endParaRPr>
          </a:p>
        </p:txBody>
      </p:sp>
      <p:sp>
        <p:nvSpPr>
          <p:cNvPr id="67" name="Google Shape;67;p14"/>
          <p:cNvSpPr txBox="1"/>
          <p:nvPr/>
        </p:nvSpPr>
        <p:spPr>
          <a:xfrm>
            <a:off x="4793425" y="2093550"/>
            <a:ext cx="14136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Kesimpulan	</a:t>
            </a:r>
            <a:endParaRPr b="1" sz="1800">
              <a:solidFill>
                <a:srgbClr val="EE4D2D"/>
              </a:solidFill>
              <a:latin typeface="Questrial"/>
              <a:ea typeface="Questrial"/>
              <a:cs typeface="Questrial"/>
              <a:sym typeface="Questrial"/>
            </a:endParaRPr>
          </a:p>
        </p:txBody>
      </p:sp>
      <p:sp>
        <p:nvSpPr>
          <p:cNvPr id="68" name="Google Shape;68;p14"/>
          <p:cNvSpPr txBox="1"/>
          <p:nvPr/>
        </p:nvSpPr>
        <p:spPr>
          <a:xfrm>
            <a:off x="6850825" y="2256650"/>
            <a:ext cx="12402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Q &amp; A</a:t>
            </a:r>
            <a:endParaRPr b="1" sz="1800">
              <a:solidFill>
                <a:srgbClr val="EE4D2D"/>
              </a:solidFill>
              <a:latin typeface="Questrial"/>
              <a:ea typeface="Questrial"/>
              <a:cs typeface="Questrial"/>
              <a:sym typeface="Questrial"/>
            </a:endParaRPr>
          </a:p>
        </p:txBody>
      </p:sp>
      <p:sp>
        <p:nvSpPr>
          <p:cNvPr id="69" name="Google Shape;69;p14"/>
          <p:cNvSpPr txBox="1"/>
          <p:nvPr/>
        </p:nvSpPr>
        <p:spPr>
          <a:xfrm>
            <a:off x="311700" y="1152475"/>
            <a:ext cx="85206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latin typeface="Questrial"/>
                <a:ea typeface="Questrial"/>
                <a:cs typeface="Questrial"/>
                <a:sym typeface="Questrial"/>
              </a:rPr>
              <a:t>Materi yang akan dibawakan mengenai :</a:t>
            </a:r>
            <a:endParaRPr b="1" sz="1800">
              <a:latin typeface="Questrial"/>
              <a:ea typeface="Questrial"/>
              <a:cs typeface="Questrial"/>
              <a:sym typeface="Quest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5"/>
          <p:cNvSpPr/>
          <p:nvPr/>
        </p:nvSpPr>
        <p:spPr>
          <a:xfrm>
            <a:off x="-78200" y="-42000"/>
            <a:ext cx="2144100" cy="1465200"/>
          </a:xfrm>
          <a:prstGeom prst="homePlate">
            <a:avLst>
              <a:gd fmla="val 50000" name="adj"/>
            </a:avLst>
          </a:prstGeom>
          <a:solidFill>
            <a:srgbClr val="FFFFFF"/>
          </a:solidFill>
          <a:ln cap="flat" cmpd="sng" w="28575">
            <a:solidFill>
              <a:srgbClr val="EE4D2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sp>
        <p:nvSpPr>
          <p:cNvPr id="75" name="Google Shape;75;p15"/>
          <p:cNvSpPr txBox="1"/>
          <p:nvPr/>
        </p:nvSpPr>
        <p:spPr>
          <a:xfrm>
            <a:off x="98925" y="252775"/>
            <a:ext cx="15843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Pendahuluan</a:t>
            </a:r>
            <a:endParaRPr b="1" sz="1800">
              <a:solidFill>
                <a:srgbClr val="EE4D2D"/>
              </a:solidFill>
              <a:latin typeface="Questrial"/>
              <a:ea typeface="Questrial"/>
              <a:cs typeface="Questrial"/>
              <a:sym typeface="Questrial"/>
            </a:endParaRPr>
          </a:p>
        </p:txBody>
      </p:sp>
      <p:sp>
        <p:nvSpPr>
          <p:cNvPr id="76" name="Google Shape;76;p15"/>
          <p:cNvSpPr txBox="1"/>
          <p:nvPr/>
        </p:nvSpPr>
        <p:spPr>
          <a:xfrm>
            <a:off x="1484925" y="1023825"/>
            <a:ext cx="7298100" cy="3000000"/>
          </a:xfrm>
          <a:prstGeom prst="rect">
            <a:avLst/>
          </a:prstGeom>
          <a:noFill/>
          <a:ln>
            <a:noFill/>
          </a:ln>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SzPts val="1800"/>
              <a:buFont typeface="Questrial"/>
              <a:buChar char="❏"/>
            </a:pPr>
            <a:r>
              <a:rPr lang="en" sz="1200">
                <a:solidFill>
                  <a:schemeClr val="dk1"/>
                </a:solidFill>
                <a:latin typeface="Questrial"/>
                <a:ea typeface="Questrial"/>
                <a:cs typeface="Questrial"/>
                <a:sym typeface="Questrial"/>
              </a:rPr>
              <a:t>Penggunaan teknologi informasi untuk aspek bisnis telah mempengaruhi perkembangan perbankan yang lebih efisien dan ditujukan untuk memenuhi kepuasan nasabah.</a:t>
            </a:r>
            <a:endParaRPr sz="1200">
              <a:solidFill>
                <a:schemeClr val="dk1"/>
              </a:solidFill>
              <a:latin typeface="Questrial"/>
              <a:ea typeface="Questrial"/>
              <a:cs typeface="Questrial"/>
              <a:sym typeface="Questrial"/>
            </a:endParaRPr>
          </a:p>
          <a:p>
            <a:pPr indent="-304800" lvl="0" marL="457200" rtl="0" algn="just">
              <a:lnSpc>
                <a:spcPct val="115000"/>
              </a:lnSpc>
              <a:spcBef>
                <a:spcPts val="0"/>
              </a:spcBef>
              <a:spcAft>
                <a:spcPts val="0"/>
              </a:spcAft>
              <a:buClr>
                <a:schemeClr val="dk1"/>
              </a:buClr>
              <a:buSzPts val="1200"/>
              <a:buFont typeface="Questrial"/>
              <a:buChar char="❏"/>
            </a:pPr>
            <a:r>
              <a:rPr lang="en" sz="1200">
                <a:solidFill>
                  <a:schemeClr val="dk1"/>
                </a:solidFill>
                <a:latin typeface="Questrial"/>
                <a:ea typeface="Questrial"/>
                <a:cs typeface="Questrial"/>
                <a:sym typeface="Questrial"/>
              </a:rPr>
              <a:t>Persaingan dunia usaha yang semakin ketat di area perbankan saat ini.  Di tambah dengan majunya teknologi informasi yang semakin canggih sehingga hal tersebut sangat dibutuhkan dalam dunia perbankan</a:t>
            </a:r>
            <a:endParaRPr sz="1200">
              <a:solidFill>
                <a:schemeClr val="dk1"/>
              </a:solidFill>
              <a:latin typeface="Questrial"/>
              <a:ea typeface="Questrial"/>
              <a:cs typeface="Questrial"/>
              <a:sym typeface="Questrial"/>
            </a:endParaRPr>
          </a:p>
          <a:p>
            <a:pPr indent="-304800" lvl="0" marL="457200" rtl="0" algn="just">
              <a:lnSpc>
                <a:spcPct val="115000"/>
              </a:lnSpc>
              <a:spcBef>
                <a:spcPts val="0"/>
              </a:spcBef>
              <a:spcAft>
                <a:spcPts val="0"/>
              </a:spcAft>
              <a:buClr>
                <a:schemeClr val="dk1"/>
              </a:buClr>
              <a:buSzPts val="1200"/>
              <a:buFont typeface="Questrial"/>
              <a:buChar char="❏"/>
            </a:pPr>
            <a:r>
              <a:rPr lang="en" sz="1200">
                <a:solidFill>
                  <a:schemeClr val="dk1"/>
                </a:solidFill>
                <a:latin typeface="Questrial"/>
                <a:ea typeface="Questrial"/>
                <a:cs typeface="Questrial"/>
                <a:sym typeface="Questrial"/>
              </a:rPr>
              <a:t>Otoritas Jasa Keuangan (OJK) mencatat, jumlah pengguna e-banking (SMS banking, phone banking, mobile banking dan internet banking) telah meningkat sebesar 270% dari 13,6 juta nasabah pada tahun 2012 saat ini menjadi 50,4 juta nasabah pada 2016.</a:t>
            </a:r>
            <a:endParaRPr sz="1200">
              <a:solidFill>
                <a:schemeClr val="dk1"/>
              </a:solidFill>
              <a:latin typeface="Questrial"/>
              <a:ea typeface="Questrial"/>
              <a:cs typeface="Questrial"/>
              <a:sym typeface="Questrial"/>
            </a:endParaRPr>
          </a:p>
          <a:p>
            <a:pPr indent="-304800" lvl="0" marL="457200" rtl="0" algn="just">
              <a:lnSpc>
                <a:spcPct val="115000"/>
              </a:lnSpc>
              <a:spcBef>
                <a:spcPts val="0"/>
              </a:spcBef>
              <a:spcAft>
                <a:spcPts val="0"/>
              </a:spcAft>
              <a:buClr>
                <a:schemeClr val="dk1"/>
              </a:buClr>
              <a:buSzPts val="1200"/>
              <a:buFont typeface="Times New Roman"/>
              <a:buChar char="❏"/>
            </a:pPr>
            <a:r>
              <a:rPr lang="en" sz="1200">
                <a:solidFill>
                  <a:schemeClr val="dk1"/>
                </a:solidFill>
                <a:latin typeface="Questrial"/>
                <a:ea typeface="Questrial"/>
                <a:cs typeface="Questrial"/>
                <a:sym typeface="Questrial"/>
              </a:rPr>
              <a:t>Jumlah ini meningkat seiring adanya perubahan perilaku dan kebutuhan masyarakat dalam menggunakan teknologi digital untuk melakukan aktivitas perbankan di setiap harinya. Karena dengan mudah akses mobile banking dimana pun dan kapan pun orang berada. Sementara untuk frekuensi transaksi pengguna e-banking meningkat 169% dari 150,8 juta transaksi pada tahun 2012 menjadi 405,4 juta transaksi pada tahun 2016.  </a:t>
            </a:r>
            <a:r>
              <a:rPr lang="en"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p:txBody>
      </p:sp>
      <p:pic>
        <p:nvPicPr>
          <p:cNvPr id="77" name="Google Shape;77;p15"/>
          <p:cNvPicPr preferRelativeResize="0"/>
          <p:nvPr/>
        </p:nvPicPr>
        <p:blipFill>
          <a:blip r:embed="rId3">
            <a:alphaModFix/>
          </a:blip>
          <a:stretch>
            <a:fillRect/>
          </a:stretch>
        </p:blipFill>
        <p:spPr>
          <a:xfrm>
            <a:off x="7211750" y="3951650"/>
            <a:ext cx="1797050" cy="17970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6"/>
          <p:cNvSpPr/>
          <p:nvPr/>
        </p:nvSpPr>
        <p:spPr>
          <a:xfrm>
            <a:off x="-78200" y="-42000"/>
            <a:ext cx="2144100" cy="1465200"/>
          </a:xfrm>
          <a:prstGeom prst="homePlate">
            <a:avLst>
              <a:gd fmla="val 50000" name="adj"/>
            </a:avLst>
          </a:prstGeom>
          <a:solidFill>
            <a:srgbClr val="FFFFFF"/>
          </a:solidFill>
          <a:ln cap="flat" cmpd="sng" w="28575">
            <a:solidFill>
              <a:srgbClr val="EE4D2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sp>
        <p:nvSpPr>
          <p:cNvPr id="83" name="Google Shape;83;p16"/>
          <p:cNvSpPr txBox="1"/>
          <p:nvPr/>
        </p:nvSpPr>
        <p:spPr>
          <a:xfrm>
            <a:off x="98925" y="252775"/>
            <a:ext cx="15843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Pendahuluan</a:t>
            </a:r>
            <a:endParaRPr b="1" sz="1800">
              <a:solidFill>
                <a:srgbClr val="EE4D2D"/>
              </a:solidFill>
              <a:latin typeface="Questrial"/>
              <a:ea typeface="Questrial"/>
              <a:cs typeface="Questrial"/>
              <a:sym typeface="Questrial"/>
            </a:endParaRPr>
          </a:p>
        </p:txBody>
      </p:sp>
      <p:pic>
        <p:nvPicPr>
          <p:cNvPr id="84" name="Google Shape;84;p16"/>
          <p:cNvPicPr preferRelativeResize="0"/>
          <p:nvPr/>
        </p:nvPicPr>
        <p:blipFill>
          <a:blip r:embed="rId3">
            <a:alphaModFix/>
          </a:blip>
          <a:stretch>
            <a:fillRect/>
          </a:stretch>
        </p:blipFill>
        <p:spPr>
          <a:xfrm>
            <a:off x="7751900" y="0"/>
            <a:ext cx="1806851" cy="1806851"/>
          </a:xfrm>
          <a:prstGeom prst="rect">
            <a:avLst/>
          </a:prstGeom>
          <a:noFill/>
          <a:ln>
            <a:noFill/>
          </a:ln>
        </p:spPr>
      </p:pic>
      <p:pic>
        <p:nvPicPr>
          <p:cNvPr id="85" name="Google Shape;85;p16"/>
          <p:cNvPicPr preferRelativeResize="0"/>
          <p:nvPr/>
        </p:nvPicPr>
        <p:blipFill>
          <a:blip r:embed="rId4">
            <a:alphaModFix/>
          </a:blip>
          <a:stretch>
            <a:fillRect/>
          </a:stretch>
        </p:blipFill>
        <p:spPr>
          <a:xfrm>
            <a:off x="2358050" y="252776"/>
            <a:ext cx="4795180" cy="3031849"/>
          </a:xfrm>
          <a:prstGeom prst="rect">
            <a:avLst/>
          </a:prstGeom>
          <a:noFill/>
          <a:ln>
            <a:noFill/>
          </a:ln>
        </p:spPr>
      </p:pic>
      <p:sp>
        <p:nvSpPr>
          <p:cNvPr id="86" name="Google Shape;86;p16"/>
          <p:cNvSpPr txBox="1"/>
          <p:nvPr/>
        </p:nvSpPr>
        <p:spPr>
          <a:xfrm>
            <a:off x="1392200" y="3473050"/>
            <a:ext cx="7152300" cy="1363200"/>
          </a:xfrm>
          <a:prstGeom prst="rect">
            <a:avLst/>
          </a:prstGeom>
          <a:noFill/>
          <a:ln>
            <a:noFill/>
          </a:ln>
        </p:spPr>
        <p:txBody>
          <a:bodyPr anchorCtr="0" anchor="t" bIns="91425" lIns="91425" spcFirstLastPara="1" rIns="91425" wrap="square" tIns="91425">
            <a:noAutofit/>
          </a:bodyPr>
          <a:lstStyle/>
          <a:p>
            <a:pPr indent="-304800" lvl="0" marL="457200" rtl="0" algn="just">
              <a:spcBef>
                <a:spcPts val="0"/>
              </a:spcBef>
              <a:spcAft>
                <a:spcPts val="0"/>
              </a:spcAft>
              <a:buSzPts val="1200"/>
              <a:buFont typeface="Questrial"/>
              <a:buChar char="●"/>
            </a:pPr>
            <a:r>
              <a:rPr lang="en" sz="1200">
                <a:latin typeface="Questrial"/>
                <a:ea typeface="Questrial"/>
                <a:cs typeface="Questrial"/>
                <a:sym typeface="Questrial"/>
              </a:rPr>
              <a:t>BCA Syariah Mobile baru ada diluncurkan pada tanggal 1 Oktober 2018</a:t>
            </a:r>
            <a:endParaRPr sz="1200">
              <a:latin typeface="Questrial"/>
              <a:ea typeface="Questrial"/>
              <a:cs typeface="Questrial"/>
              <a:sym typeface="Questrial"/>
            </a:endParaRPr>
          </a:p>
          <a:p>
            <a:pPr indent="-304800" lvl="0" marL="457200" rtl="0" algn="just">
              <a:spcBef>
                <a:spcPts val="0"/>
              </a:spcBef>
              <a:spcAft>
                <a:spcPts val="0"/>
              </a:spcAft>
              <a:buSzPts val="1200"/>
              <a:buFont typeface="Questrial"/>
              <a:buChar char="●"/>
            </a:pPr>
            <a:r>
              <a:rPr lang="en" sz="1200">
                <a:latin typeface="Questrial"/>
                <a:ea typeface="Questrial"/>
                <a:cs typeface="Questrial"/>
                <a:sym typeface="Questrial"/>
              </a:rPr>
              <a:t>Jumlah pengguna mulai dari 2014-2015 terjadi kenaikan sebesar 4,77%, lalu pengguna BCA Syariah Mobile selama tahun 2015-2016 menurun menjadi 2,72% dan di tahun 2016-2017 ada selisih sedikit penurunan yaotu 2,52% . Hal ini menarik untuk diteliti apa yang menyebabkan pengguna BCA Syariah Mobile mengalami Terjadinya penurunan bisa juga karena tidak puasnya nasabah.  </a:t>
            </a:r>
            <a:endParaRPr sz="1200">
              <a:latin typeface="Questrial"/>
              <a:ea typeface="Questrial"/>
              <a:cs typeface="Questrial"/>
              <a:sym typeface="Quest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p:nvPr/>
        </p:nvSpPr>
        <p:spPr>
          <a:xfrm>
            <a:off x="-78200" y="-42000"/>
            <a:ext cx="2144100" cy="1465200"/>
          </a:xfrm>
          <a:prstGeom prst="homePlate">
            <a:avLst>
              <a:gd fmla="val 50000" name="adj"/>
            </a:avLst>
          </a:prstGeom>
          <a:solidFill>
            <a:srgbClr val="FFFFFF"/>
          </a:solidFill>
          <a:ln cap="flat" cmpd="sng" w="28575">
            <a:solidFill>
              <a:srgbClr val="EE4D2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sp>
        <p:nvSpPr>
          <p:cNvPr id="92" name="Google Shape;92;p17"/>
          <p:cNvSpPr txBox="1"/>
          <p:nvPr/>
        </p:nvSpPr>
        <p:spPr>
          <a:xfrm>
            <a:off x="98925" y="252775"/>
            <a:ext cx="15843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Pendahuluan</a:t>
            </a:r>
            <a:endParaRPr b="1" sz="1800">
              <a:solidFill>
                <a:srgbClr val="EE4D2D"/>
              </a:solidFill>
              <a:latin typeface="Questrial"/>
              <a:ea typeface="Questrial"/>
              <a:cs typeface="Questrial"/>
              <a:sym typeface="Questrial"/>
            </a:endParaRPr>
          </a:p>
        </p:txBody>
      </p:sp>
      <p:pic>
        <p:nvPicPr>
          <p:cNvPr id="93" name="Google Shape;93;p17"/>
          <p:cNvPicPr preferRelativeResize="0"/>
          <p:nvPr/>
        </p:nvPicPr>
        <p:blipFill>
          <a:blip r:embed="rId3">
            <a:alphaModFix/>
          </a:blip>
          <a:stretch>
            <a:fillRect/>
          </a:stretch>
        </p:blipFill>
        <p:spPr>
          <a:xfrm>
            <a:off x="7751900" y="0"/>
            <a:ext cx="1806851" cy="1806851"/>
          </a:xfrm>
          <a:prstGeom prst="rect">
            <a:avLst/>
          </a:prstGeom>
          <a:noFill/>
          <a:ln>
            <a:noFill/>
          </a:ln>
        </p:spPr>
      </p:pic>
      <p:sp>
        <p:nvSpPr>
          <p:cNvPr id="94" name="Google Shape;94;p17"/>
          <p:cNvSpPr txBox="1"/>
          <p:nvPr/>
        </p:nvSpPr>
        <p:spPr>
          <a:xfrm>
            <a:off x="1392225" y="1505900"/>
            <a:ext cx="6526500" cy="2226000"/>
          </a:xfrm>
          <a:prstGeom prst="rect">
            <a:avLst/>
          </a:prstGeom>
          <a:noFill/>
          <a:ln>
            <a:noFill/>
          </a:ln>
        </p:spPr>
        <p:txBody>
          <a:bodyPr anchorCtr="0" anchor="t" bIns="91425" lIns="91425" spcFirstLastPara="1" rIns="91425" wrap="square" tIns="91425">
            <a:noAutofit/>
          </a:bodyPr>
          <a:lstStyle/>
          <a:p>
            <a:pPr indent="-304800" lvl="0" marL="457200" rtl="0" algn="just">
              <a:spcBef>
                <a:spcPts val="0"/>
              </a:spcBef>
              <a:spcAft>
                <a:spcPts val="0"/>
              </a:spcAft>
              <a:buSzPts val="1200"/>
              <a:buFont typeface="Questrial"/>
              <a:buChar char="●"/>
            </a:pPr>
            <a:r>
              <a:rPr lang="en" sz="1200">
                <a:latin typeface="Questrial"/>
                <a:ea typeface="Questrial"/>
                <a:cs typeface="Questrial"/>
                <a:sym typeface="Questrial"/>
              </a:rPr>
              <a:t>Layanan mobile banking merupakan salah satu bentuk fasilitas perbankan yang sangat diminati nasabah perbankan di era globalisasi ini, nasabah perbankan saat ini lebih mobile, nasabah ingin mendapatkan pelayanan 24 jam perhari dan 7 hari perminggu, dimanapun nasabah berada, inilah yang menjadikan Bank penyedia layanan mobile banking lebih diminati oleh para nasabah. Berdasarkan latar belakang tersebut, peneliti ingin meneliti tentang “Pengaruh Kualitas Produk, Kualitas Layanan dan Kepercayaan Pelanggan Terhadap Kepuasan Penggunaan Mobile Banking (Studi Kasus Nasabah BCA Syariah Cabang Jatinegara)</a:t>
            </a:r>
            <a:endParaRPr sz="1200">
              <a:latin typeface="Questrial"/>
              <a:ea typeface="Questrial"/>
              <a:cs typeface="Questrial"/>
              <a:sym typeface="Quest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8"/>
          <p:cNvSpPr/>
          <p:nvPr/>
        </p:nvSpPr>
        <p:spPr>
          <a:xfrm>
            <a:off x="-78200" y="-42000"/>
            <a:ext cx="2144100" cy="1465200"/>
          </a:xfrm>
          <a:prstGeom prst="homePlate">
            <a:avLst>
              <a:gd fmla="val 50000" name="adj"/>
            </a:avLst>
          </a:prstGeom>
          <a:solidFill>
            <a:srgbClr val="FFFFFF"/>
          </a:solidFill>
          <a:ln cap="flat" cmpd="sng" w="28575">
            <a:solidFill>
              <a:srgbClr val="EE4D2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sp>
        <p:nvSpPr>
          <p:cNvPr id="100" name="Google Shape;100;p18"/>
          <p:cNvSpPr txBox="1"/>
          <p:nvPr/>
        </p:nvSpPr>
        <p:spPr>
          <a:xfrm>
            <a:off x="98925" y="252775"/>
            <a:ext cx="15843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Pembahasan</a:t>
            </a:r>
            <a:endParaRPr b="1" sz="1800">
              <a:solidFill>
                <a:srgbClr val="EE4D2D"/>
              </a:solidFill>
              <a:latin typeface="Questrial"/>
              <a:ea typeface="Questrial"/>
              <a:cs typeface="Questrial"/>
              <a:sym typeface="Questrial"/>
            </a:endParaRPr>
          </a:p>
        </p:txBody>
      </p:sp>
      <p:pic>
        <p:nvPicPr>
          <p:cNvPr id="101" name="Google Shape;101;p18"/>
          <p:cNvPicPr preferRelativeResize="0"/>
          <p:nvPr/>
        </p:nvPicPr>
        <p:blipFill>
          <a:blip r:embed="rId3">
            <a:alphaModFix/>
          </a:blip>
          <a:stretch>
            <a:fillRect/>
          </a:stretch>
        </p:blipFill>
        <p:spPr>
          <a:xfrm>
            <a:off x="7751900" y="0"/>
            <a:ext cx="1806851" cy="1806851"/>
          </a:xfrm>
          <a:prstGeom prst="rect">
            <a:avLst/>
          </a:prstGeom>
          <a:noFill/>
          <a:ln>
            <a:noFill/>
          </a:ln>
        </p:spPr>
      </p:pic>
      <p:sp>
        <p:nvSpPr>
          <p:cNvPr id="102" name="Google Shape;102;p18"/>
          <p:cNvSpPr txBox="1"/>
          <p:nvPr/>
        </p:nvSpPr>
        <p:spPr>
          <a:xfrm>
            <a:off x="1419300" y="1298350"/>
            <a:ext cx="6526500" cy="2226000"/>
          </a:xfrm>
          <a:prstGeom prst="rect">
            <a:avLst/>
          </a:prstGeom>
          <a:noFill/>
          <a:ln>
            <a:noFill/>
          </a:ln>
        </p:spPr>
        <p:txBody>
          <a:bodyPr anchorCtr="0" anchor="t" bIns="91425" lIns="91425" spcFirstLastPara="1" rIns="91425" wrap="square" tIns="91425">
            <a:noAutofit/>
          </a:bodyPr>
          <a:lstStyle/>
          <a:p>
            <a:pPr indent="-304800" lvl="0" marL="457200" rtl="0" algn="just">
              <a:lnSpc>
                <a:spcPct val="150000"/>
              </a:lnSpc>
              <a:spcBef>
                <a:spcPts val="1200"/>
              </a:spcBef>
              <a:spcAft>
                <a:spcPts val="0"/>
              </a:spcAft>
              <a:buSzPts val="1200"/>
              <a:buFont typeface="Questrial"/>
              <a:buChar char="●"/>
            </a:pPr>
            <a:r>
              <a:rPr lang="en" sz="1200">
                <a:solidFill>
                  <a:schemeClr val="dk1"/>
                </a:solidFill>
                <a:latin typeface="Times New Roman"/>
                <a:ea typeface="Times New Roman"/>
                <a:cs typeface="Times New Roman"/>
                <a:sym typeface="Times New Roman"/>
              </a:rPr>
              <a:t>Hasil analisis deskriptif menunjukan Berdasarkan penelitian yang telah dilakukan terhadap 26 responden mengenai pengaruh kualitas pelayanan dan kualitas produk terhadap kepuasan nasabah maka dapat disimpulkan terdapat pengaruh signifikan dari kualitas pelayanan terhadap kepuasan nasabah. Hal ini ditunjukkan dengan nilai sig yang lebih rendah dari 0,05 yaitu sebesar 0,003. Terdapat pengaruh signifikan dari kualitas produk terhadap kepuasan nasabah. Hal ini ditunjukkan dengan nilai sig yang lebih rendah dari 0,05 yaitu sebesar 0,022. Peningkatan kualitas pelayanan dan kualitas produk akan mengakibatkan peningkatan kepuasan nasabah. Hal ini ditunjukkan dengan nilai koefisien regresi dari variabel Kualitas pelayanan dan variabel kualitas produk yang masing-masing bernilai positif. Kualitas pelayanan dan kualitas produk mempengaruh</a:t>
            </a:r>
            <a:endParaRPr sz="1200">
              <a:solidFill>
                <a:schemeClr val="dk1"/>
              </a:solidFill>
              <a:latin typeface="Times New Roman"/>
              <a:ea typeface="Times New Roman"/>
              <a:cs typeface="Times New Roman"/>
              <a:sym typeface="Times New Roman"/>
            </a:endParaRPr>
          </a:p>
          <a:p>
            <a:pPr indent="0" lvl="0" marL="457200" rtl="0" algn="just">
              <a:spcBef>
                <a:spcPts val="1200"/>
              </a:spcBef>
              <a:spcAft>
                <a:spcPts val="0"/>
              </a:spcAft>
              <a:buNone/>
            </a:pPr>
            <a:r>
              <a:t/>
            </a:r>
            <a:endParaRPr sz="1200">
              <a:latin typeface="Questrial"/>
              <a:ea typeface="Questrial"/>
              <a:cs typeface="Questrial"/>
              <a:sym typeface="Quest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19"/>
          <p:cNvSpPr/>
          <p:nvPr/>
        </p:nvSpPr>
        <p:spPr>
          <a:xfrm>
            <a:off x="-78200" y="-42000"/>
            <a:ext cx="2144100" cy="1465200"/>
          </a:xfrm>
          <a:prstGeom prst="homePlate">
            <a:avLst>
              <a:gd fmla="val 50000" name="adj"/>
            </a:avLst>
          </a:prstGeom>
          <a:solidFill>
            <a:srgbClr val="FFFFFF"/>
          </a:solidFill>
          <a:ln cap="flat" cmpd="sng" w="28575">
            <a:solidFill>
              <a:srgbClr val="EE4D2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p>
        </p:txBody>
      </p:sp>
      <p:sp>
        <p:nvSpPr>
          <p:cNvPr id="108" name="Google Shape;108;p19"/>
          <p:cNvSpPr txBox="1"/>
          <p:nvPr/>
        </p:nvSpPr>
        <p:spPr>
          <a:xfrm>
            <a:off x="98925" y="252775"/>
            <a:ext cx="1584300" cy="47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b="1" lang="en" sz="1800">
                <a:solidFill>
                  <a:srgbClr val="EE4D2D"/>
                </a:solidFill>
                <a:latin typeface="Questrial"/>
                <a:ea typeface="Questrial"/>
                <a:cs typeface="Questrial"/>
                <a:sym typeface="Questrial"/>
              </a:rPr>
              <a:t>Kesimpulan dan Saran</a:t>
            </a:r>
            <a:endParaRPr b="1" sz="1800">
              <a:solidFill>
                <a:srgbClr val="EE4D2D"/>
              </a:solidFill>
              <a:latin typeface="Questrial"/>
              <a:ea typeface="Questrial"/>
              <a:cs typeface="Questrial"/>
              <a:sym typeface="Questrial"/>
            </a:endParaRPr>
          </a:p>
        </p:txBody>
      </p:sp>
      <p:pic>
        <p:nvPicPr>
          <p:cNvPr id="109" name="Google Shape;109;p19"/>
          <p:cNvPicPr preferRelativeResize="0"/>
          <p:nvPr/>
        </p:nvPicPr>
        <p:blipFill>
          <a:blip r:embed="rId3">
            <a:alphaModFix/>
          </a:blip>
          <a:stretch>
            <a:fillRect/>
          </a:stretch>
        </p:blipFill>
        <p:spPr>
          <a:xfrm>
            <a:off x="7751900" y="0"/>
            <a:ext cx="1806851" cy="1806851"/>
          </a:xfrm>
          <a:prstGeom prst="rect">
            <a:avLst/>
          </a:prstGeom>
          <a:noFill/>
          <a:ln>
            <a:noFill/>
          </a:ln>
        </p:spPr>
      </p:pic>
      <p:sp>
        <p:nvSpPr>
          <p:cNvPr id="110" name="Google Shape;110;p19"/>
          <p:cNvSpPr txBox="1"/>
          <p:nvPr/>
        </p:nvSpPr>
        <p:spPr>
          <a:xfrm>
            <a:off x="1419300" y="1298350"/>
            <a:ext cx="6526500" cy="2226000"/>
          </a:xfrm>
          <a:prstGeom prst="rect">
            <a:avLst/>
          </a:prstGeom>
          <a:noFill/>
          <a:ln>
            <a:noFill/>
          </a:ln>
        </p:spPr>
        <p:txBody>
          <a:bodyPr anchorCtr="0" anchor="t" bIns="91425" lIns="91425" spcFirstLastPara="1" rIns="91425" wrap="square" tIns="91425">
            <a:noAutofit/>
          </a:bodyPr>
          <a:lstStyle/>
          <a:p>
            <a:pPr indent="-228600" lvl="0" marL="685800" rtl="0" algn="just">
              <a:lnSpc>
                <a:spcPct val="150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1.</a:t>
            </a:r>
            <a:r>
              <a:rPr lang="en" sz="700">
                <a:solidFill>
                  <a:schemeClr val="dk1"/>
                </a:solidFill>
                <a:latin typeface="Times New Roman"/>
                <a:ea typeface="Times New Roman"/>
                <a:cs typeface="Times New Roman"/>
                <a:sym typeface="Times New Roman"/>
              </a:rPr>
              <a:t> 	</a:t>
            </a:r>
            <a:r>
              <a:rPr lang="en" sz="1200">
                <a:solidFill>
                  <a:schemeClr val="dk1"/>
                </a:solidFill>
                <a:latin typeface="Times New Roman"/>
                <a:ea typeface="Times New Roman"/>
                <a:cs typeface="Times New Roman"/>
                <a:sym typeface="Times New Roman"/>
              </a:rPr>
              <a:t>Perlunya meningkatkan kualitas produk </a:t>
            </a:r>
            <a:r>
              <a:rPr i="1" lang="en" sz="1200">
                <a:solidFill>
                  <a:schemeClr val="dk1"/>
                </a:solidFill>
                <a:latin typeface="Times New Roman"/>
                <a:ea typeface="Times New Roman"/>
                <a:cs typeface="Times New Roman"/>
                <a:sym typeface="Times New Roman"/>
              </a:rPr>
              <a:t>mobile banking</a:t>
            </a:r>
            <a:r>
              <a:rPr lang="en" sz="1200">
                <a:solidFill>
                  <a:schemeClr val="dk1"/>
                </a:solidFill>
                <a:latin typeface="Times New Roman"/>
                <a:ea typeface="Times New Roman"/>
                <a:cs typeface="Times New Roman"/>
                <a:sym typeface="Times New Roman"/>
              </a:rPr>
              <a:t> BCA syariah. Melihat bahwa kualitas produk merupakan variabel yang memberikan kontribusi terhadap kepuasasan nasabah.</a:t>
            </a:r>
            <a:endParaRPr sz="1200">
              <a:solidFill>
                <a:schemeClr val="dk1"/>
              </a:solidFill>
              <a:latin typeface="Times New Roman"/>
              <a:ea typeface="Times New Roman"/>
              <a:cs typeface="Times New Roman"/>
              <a:sym typeface="Times New Roman"/>
            </a:endParaRPr>
          </a:p>
          <a:p>
            <a:pPr indent="-228600" lvl="0" marL="685800" rtl="0" algn="just">
              <a:lnSpc>
                <a:spcPct val="150000"/>
              </a:lnSpc>
              <a:spcBef>
                <a:spcPts val="100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2.</a:t>
            </a:r>
            <a:r>
              <a:rPr lang="en" sz="700">
                <a:solidFill>
                  <a:schemeClr val="dk1"/>
                </a:solidFill>
                <a:latin typeface="Times New Roman"/>
                <a:ea typeface="Times New Roman"/>
                <a:cs typeface="Times New Roman"/>
                <a:sym typeface="Times New Roman"/>
              </a:rPr>
              <a:t> 	</a:t>
            </a:r>
            <a:r>
              <a:rPr lang="en" sz="1200">
                <a:solidFill>
                  <a:schemeClr val="dk1"/>
                </a:solidFill>
                <a:latin typeface="Times New Roman"/>
                <a:ea typeface="Times New Roman"/>
                <a:cs typeface="Times New Roman"/>
                <a:sym typeface="Times New Roman"/>
              </a:rPr>
              <a:t>Kualitas pelayanan </a:t>
            </a:r>
            <a:r>
              <a:rPr i="1" lang="en" sz="1200">
                <a:solidFill>
                  <a:schemeClr val="dk1"/>
                </a:solidFill>
                <a:latin typeface="Times New Roman"/>
                <a:ea typeface="Times New Roman"/>
                <a:cs typeface="Times New Roman"/>
                <a:sym typeface="Times New Roman"/>
              </a:rPr>
              <a:t>mobile banking </a:t>
            </a:r>
            <a:r>
              <a:rPr lang="en" sz="1200">
                <a:solidFill>
                  <a:schemeClr val="dk1"/>
                </a:solidFill>
                <a:latin typeface="Times New Roman"/>
                <a:ea typeface="Times New Roman"/>
                <a:cs typeface="Times New Roman"/>
                <a:sym typeface="Times New Roman"/>
              </a:rPr>
              <a:t>BCA syariah perlu dipertahankan dan terus ditingkatkan. Perlunya peningkatan kualitas pelayanan agar pelanggan tidak berpindah ke pesaing lain mengingat saat ini semakin banyak bank syariah.</a:t>
            </a:r>
            <a:endParaRPr sz="1200">
              <a:solidFill>
                <a:schemeClr val="dk1"/>
              </a:solidFill>
              <a:latin typeface="Times New Roman"/>
              <a:ea typeface="Times New Roman"/>
              <a:cs typeface="Times New Roman"/>
              <a:sym typeface="Times New Roman"/>
            </a:endParaRPr>
          </a:p>
          <a:p>
            <a:pPr indent="-228600" lvl="0" marL="685800" rtl="0" algn="just">
              <a:lnSpc>
                <a:spcPct val="150000"/>
              </a:lnSpc>
              <a:spcBef>
                <a:spcPts val="100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3.</a:t>
            </a:r>
            <a:r>
              <a:rPr lang="en" sz="700">
                <a:solidFill>
                  <a:schemeClr val="dk1"/>
                </a:solidFill>
                <a:latin typeface="Times New Roman"/>
                <a:ea typeface="Times New Roman"/>
                <a:cs typeface="Times New Roman"/>
                <a:sym typeface="Times New Roman"/>
              </a:rPr>
              <a:t> 	</a:t>
            </a:r>
            <a:r>
              <a:rPr lang="en" sz="1200">
                <a:solidFill>
                  <a:schemeClr val="dk1"/>
                </a:solidFill>
                <a:latin typeface="Times New Roman"/>
                <a:ea typeface="Times New Roman"/>
                <a:cs typeface="Times New Roman"/>
                <a:sym typeface="Times New Roman"/>
              </a:rPr>
              <a:t>Kepuasan pelanggan perlu dipertahankan dan terus ditingkatkan dengan memperhatikan kualitas pelayananan, kualitas produk, dan faktor lain yang mempengaruhi kepuasan pelanggan.</a:t>
            </a:r>
            <a:endParaRPr sz="1200">
              <a:solidFill>
                <a:schemeClr val="dk1"/>
              </a:solidFill>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0" lvl="0" marL="0" rtl="0" algn="just">
              <a:lnSpc>
                <a:spcPct val="150000"/>
              </a:lnSpc>
              <a:spcBef>
                <a:spcPts val="120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0" lvl="0" marL="0" rtl="0" algn="l">
              <a:lnSpc>
                <a:spcPct val="150000"/>
              </a:lnSpc>
              <a:spcBef>
                <a:spcPts val="120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177800" rtl="0" algn="l">
              <a:lnSpc>
                <a:spcPct val="150000"/>
              </a:lnSpc>
              <a:spcBef>
                <a:spcPts val="12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 </a:t>
            </a:r>
            <a:endParaRPr sz="1100">
              <a:solidFill>
                <a:schemeClr val="dk1"/>
              </a:solidFill>
              <a:latin typeface="Times New Roman"/>
              <a:ea typeface="Times New Roman"/>
              <a:cs typeface="Times New Roman"/>
              <a:sym typeface="Times New Roman"/>
            </a:endParaRPr>
          </a:p>
          <a:p>
            <a:pPr indent="0" lvl="0" marL="0" rtl="0" algn="l">
              <a:lnSpc>
                <a:spcPct val="150000"/>
              </a:lnSpc>
              <a:spcBef>
                <a:spcPts val="120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 </a:t>
            </a:r>
            <a:endParaRPr sz="1100">
              <a:solidFill>
                <a:schemeClr val="dk1"/>
              </a:solidFill>
              <a:latin typeface="Times New Roman"/>
              <a:ea typeface="Times New Roman"/>
              <a:cs typeface="Times New Roman"/>
              <a:sym typeface="Times New Roman"/>
            </a:endParaRPr>
          </a:p>
          <a:p>
            <a:pPr indent="0" lvl="0" marL="457200" rtl="0" algn="just">
              <a:spcBef>
                <a:spcPts val="1200"/>
              </a:spcBef>
              <a:spcAft>
                <a:spcPts val="0"/>
              </a:spcAft>
              <a:buNone/>
            </a:pPr>
            <a:r>
              <a:t/>
            </a:r>
            <a:endParaRPr sz="12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