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11"/>
  </p:notesMasterIdLst>
  <p:sldIdLst>
    <p:sldId id="256" r:id="rId2"/>
    <p:sldId id="257" r:id="rId3"/>
    <p:sldId id="261" r:id="rId4"/>
    <p:sldId id="263" r:id="rId5"/>
    <p:sldId id="264" r:id="rId6"/>
    <p:sldId id="267" r:id="rId7"/>
    <p:sldId id="268" r:id="rId8"/>
    <p:sldId id="272" r:id="rId9"/>
    <p:sldId id="279" r:id="rId10"/>
  </p:sldIdLst>
  <p:sldSz cx="9144000" cy="5143500" type="screen16x9"/>
  <p:notesSz cx="6858000" cy="9144000"/>
  <p:embeddedFontLst>
    <p:embeddedFont>
      <p:font typeface="Bangers" panose="020B0604020202020204" charset="0"/>
      <p:regular r:id="rId12"/>
    </p:embeddedFont>
    <p:embeddedFont>
      <p:font typeface="Sniglet" panose="020B0604020202020204" charset="0"/>
      <p:regular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81E6BA2-029C-4B3E-97CD-C1B65931557A}">
  <a:tblStyle styleId="{F81E6BA2-029C-4B3E-97CD-C1B65931557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792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1550675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6982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67367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0916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5555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79701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3005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411939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551030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675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 descr="comic-04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/>
          <p:nvPr/>
        </p:nvSpPr>
        <p:spPr>
          <a:xfrm>
            <a:off x="1315275" y="921225"/>
            <a:ext cx="6411650" cy="3910600"/>
          </a:xfrm>
          <a:custGeom>
            <a:avLst/>
            <a:gdLst/>
            <a:ahLst/>
            <a:cxnLst/>
            <a:rect l="l" t="t" r="r" b="b"/>
            <a:pathLst>
              <a:path w="256466" h="156424" extrusionOk="0">
                <a:moveTo>
                  <a:pt x="39612" y="0"/>
                </a:moveTo>
                <a:lnTo>
                  <a:pt x="39612" y="26023"/>
                </a:lnTo>
                <a:lnTo>
                  <a:pt x="0" y="23918"/>
                </a:lnTo>
                <a:lnTo>
                  <a:pt x="40190" y="61876"/>
                </a:lnTo>
                <a:lnTo>
                  <a:pt x="40190" y="156424"/>
                </a:lnTo>
                <a:lnTo>
                  <a:pt x="256466" y="139076"/>
                </a:lnTo>
                <a:lnTo>
                  <a:pt x="248659" y="1995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12" name="Google Shape;12;p2"/>
          <p:cNvSpPr/>
          <p:nvPr/>
        </p:nvSpPr>
        <p:spPr>
          <a:xfrm>
            <a:off x="1010475" y="616425"/>
            <a:ext cx="6411650" cy="3910600"/>
          </a:xfrm>
          <a:custGeom>
            <a:avLst/>
            <a:gdLst/>
            <a:ahLst/>
            <a:cxnLst/>
            <a:rect l="l" t="t" r="r" b="b"/>
            <a:pathLst>
              <a:path w="256466" h="156424" extrusionOk="0">
                <a:moveTo>
                  <a:pt x="39612" y="0"/>
                </a:moveTo>
                <a:lnTo>
                  <a:pt x="39612" y="26023"/>
                </a:lnTo>
                <a:lnTo>
                  <a:pt x="0" y="23918"/>
                </a:lnTo>
                <a:lnTo>
                  <a:pt x="40190" y="61876"/>
                </a:lnTo>
                <a:lnTo>
                  <a:pt x="40190" y="156424"/>
                </a:lnTo>
                <a:lnTo>
                  <a:pt x="256466" y="139076"/>
                </a:lnTo>
                <a:lnTo>
                  <a:pt x="248659" y="1995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572125" y="2068625"/>
            <a:ext cx="4271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5" descr="comic-01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5"/>
          <p:cNvSpPr/>
          <p:nvPr/>
        </p:nvSpPr>
        <p:spPr>
          <a:xfrm>
            <a:off x="734600" y="763500"/>
            <a:ext cx="7879000" cy="4185275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30" name="Google Shape;30;p5"/>
          <p:cNvSpPr/>
          <p:nvPr/>
        </p:nvSpPr>
        <p:spPr>
          <a:xfrm>
            <a:off x="506000" y="534900"/>
            <a:ext cx="7879000" cy="4185275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 rot="161729">
            <a:off x="976261" y="876906"/>
            <a:ext cx="7029878" cy="76013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1052050" y="1545942"/>
            <a:ext cx="7710900" cy="3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×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6" descr="comic-01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6"/>
          <p:cNvSpPr/>
          <p:nvPr/>
        </p:nvSpPr>
        <p:spPr>
          <a:xfrm>
            <a:off x="734600" y="763500"/>
            <a:ext cx="7879000" cy="4185275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37" name="Google Shape;37;p6"/>
          <p:cNvSpPr/>
          <p:nvPr/>
        </p:nvSpPr>
        <p:spPr>
          <a:xfrm>
            <a:off x="506000" y="534900"/>
            <a:ext cx="7879000" cy="4185275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 rot="161729">
            <a:off x="976261" y="876906"/>
            <a:ext cx="7029878" cy="76013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1073625" y="1550125"/>
            <a:ext cx="3396300" cy="26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SzPts val="2200"/>
              <a:buChar char="×"/>
              <a:defRPr sz="2200"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4674251" y="1550125"/>
            <a:ext cx="3396300" cy="26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SzPts val="2200"/>
              <a:buChar char="×"/>
              <a:defRPr sz="2200"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7" descr="comic-01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7"/>
          <p:cNvSpPr/>
          <p:nvPr/>
        </p:nvSpPr>
        <p:spPr>
          <a:xfrm>
            <a:off x="734600" y="763500"/>
            <a:ext cx="7879000" cy="4185275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45" name="Google Shape;45;p7"/>
          <p:cNvSpPr/>
          <p:nvPr/>
        </p:nvSpPr>
        <p:spPr>
          <a:xfrm>
            <a:off x="506000" y="534900"/>
            <a:ext cx="7879000" cy="4185275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 rot="161729">
            <a:off x="976261" y="876906"/>
            <a:ext cx="7029878" cy="76013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902950" y="1556175"/>
            <a:ext cx="2295300" cy="282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3315993" y="1556175"/>
            <a:ext cx="2295300" cy="282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3"/>
          </p:nvPr>
        </p:nvSpPr>
        <p:spPr>
          <a:xfrm>
            <a:off x="5729035" y="1556175"/>
            <a:ext cx="2295300" cy="282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8" descr="comic-01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8"/>
          <p:cNvSpPr/>
          <p:nvPr/>
        </p:nvSpPr>
        <p:spPr>
          <a:xfrm>
            <a:off x="734600" y="763500"/>
            <a:ext cx="7879000" cy="4185275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54" name="Google Shape;54;p8"/>
          <p:cNvSpPr/>
          <p:nvPr/>
        </p:nvSpPr>
        <p:spPr>
          <a:xfrm>
            <a:off x="506000" y="534900"/>
            <a:ext cx="7879000" cy="4185275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55" name="Google Shape;55;p8"/>
          <p:cNvSpPr txBox="1">
            <a:spLocks noGrp="1"/>
          </p:cNvSpPr>
          <p:nvPr>
            <p:ph type="title"/>
          </p:nvPr>
        </p:nvSpPr>
        <p:spPr>
          <a:xfrm rot="161729">
            <a:off x="976261" y="876906"/>
            <a:ext cx="7029878" cy="76013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0" descr="comic-03.png"/>
          <p:cNvPicPr preferRelativeResize="0"/>
          <p:nvPr/>
        </p:nvPicPr>
        <p:blipFill>
          <a:blip r:embed="rId2">
            <a:alphaModFix amt="1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00A7EB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 rot="161729">
            <a:off x="976261" y="876906"/>
            <a:ext cx="7029878" cy="760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52050" y="1545942"/>
            <a:ext cx="7710900" cy="33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niglet"/>
              <a:buChar char="×"/>
              <a:defRPr sz="30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niglet"/>
              <a:buChar char="×"/>
              <a:defRPr sz="24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niglet"/>
              <a:buChar char="×"/>
              <a:defRPr sz="24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1pPr>
            <a:lvl2pPr lvl="1" algn="r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r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r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r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r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r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r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r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6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C4CA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ctrTitle"/>
          </p:nvPr>
        </p:nvSpPr>
        <p:spPr>
          <a:xfrm>
            <a:off x="2195736" y="195486"/>
            <a:ext cx="4680520" cy="278777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/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/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/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id-ID" sz="2400" dirty="0">
                <a:solidFill>
                  <a:srgbClr val="FF0000"/>
                </a:solidFill>
              </a:rPr>
              <a:t/>
            </a:r>
            <a:br>
              <a:rPr lang="id-ID" sz="2400" dirty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BUSINESS </a:t>
            </a:r>
            <a:r>
              <a:rPr lang="en-US" sz="2400" dirty="0">
                <a:solidFill>
                  <a:srgbClr val="FF0000"/>
                </a:solidFill>
              </a:rPr>
              <a:t>DEVELOPMENT THROUGH THE FINANCE OF BPRS AL-SALAAM IN </a:t>
            </a:r>
            <a:r>
              <a:rPr lang="en-US" sz="2400" dirty="0" err="1" smtClean="0">
                <a:solidFill>
                  <a:srgbClr val="FF0000"/>
                </a:solidFill>
              </a:rPr>
              <a:t>INDONESIa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/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>Shahnaz </a:t>
            </a:r>
            <a:r>
              <a:rPr lang="en-US" sz="2400" dirty="0" err="1">
                <a:solidFill>
                  <a:srgbClr val="FF0000"/>
                </a:solidFill>
              </a:rPr>
              <a:t>Natashya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Alya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Putri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id-ID" sz="2400" dirty="0" smtClean="0">
                <a:solidFill>
                  <a:srgbClr val="FF0000"/>
                </a:solidFill>
              </a:rPr>
              <a:t/>
            </a:r>
            <a:br>
              <a:rPr lang="id-ID" sz="2400" dirty="0" smtClean="0">
                <a:solidFill>
                  <a:srgbClr val="FF0000"/>
                </a:solidFill>
              </a:rPr>
            </a:br>
            <a:r>
              <a:rPr lang="id-ID" sz="2400" dirty="0" smtClean="0">
                <a:solidFill>
                  <a:srgbClr val="FF0000"/>
                </a:solidFill>
              </a:rPr>
              <a:t>YAYAT SUJATNA </a:t>
            </a:r>
            <a:r>
              <a:rPr lang="en-US" sz="2400" dirty="0">
                <a:solidFill>
                  <a:srgbClr val="FF0000"/>
                </a:solidFill>
              </a:rPr>
              <a:t/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/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>Ahmad </a:t>
            </a:r>
            <a:r>
              <a:rPr lang="en-US" sz="2400" dirty="0" err="1">
                <a:solidFill>
                  <a:srgbClr val="FF0000"/>
                </a:solidFill>
              </a:rPr>
              <a:t>Dahlan</a:t>
            </a:r>
            <a:r>
              <a:rPr lang="en-US" sz="2400" dirty="0">
                <a:solidFill>
                  <a:srgbClr val="FF0000"/>
                </a:solidFill>
              </a:rPr>
              <a:t> University of Technology and Business</a:t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endParaRPr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7EB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161729">
            <a:off x="976261" y="876906"/>
            <a:ext cx="7029878" cy="76013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Introduction</a:t>
            </a:r>
            <a:endParaRPr dirty="0"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2"/>
          </p:nvPr>
        </p:nvSpPr>
        <p:spPr>
          <a:xfrm>
            <a:off x="917574" y="1474250"/>
            <a:ext cx="6534746" cy="269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n-US" sz="1800" dirty="0">
                <a:solidFill>
                  <a:schemeClr val="tx1"/>
                </a:solidFill>
              </a:rPr>
              <a:t>At the present the development of sharia banking has experienced rapid growth in the last five years, this has triggered a growing number of bank </a:t>
            </a:r>
            <a:r>
              <a:rPr lang="en-US" sz="1800" dirty="0" smtClean="0">
                <a:solidFill>
                  <a:schemeClr val="tx1"/>
                </a:solidFill>
              </a:rPr>
              <a:t>in</a:t>
            </a:r>
            <a:r>
              <a:rPr lang="id-ID" sz="1800" dirty="0" smtClean="0">
                <a:solidFill>
                  <a:schemeClr val="tx1"/>
                </a:solidFill>
              </a:rPr>
              <a:t>s</a:t>
            </a:r>
            <a:r>
              <a:rPr lang="en-US" sz="1800" dirty="0" err="1" smtClean="0">
                <a:solidFill>
                  <a:schemeClr val="tx1"/>
                </a:solidFill>
              </a:rPr>
              <a:t>titutions</a:t>
            </a:r>
            <a:r>
              <a:rPr lang="en-US" sz="1800" dirty="0">
                <a:solidFill>
                  <a:schemeClr val="tx1"/>
                </a:solidFill>
              </a:rPr>
              <a:t>, especially in Indonesia. </a:t>
            </a:r>
          </a:p>
          <a:p>
            <a:pPr algn="just"/>
            <a:endParaRPr lang="en-US" sz="1800" dirty="0">
              <a:solidFill>
                <a:schemeClr val="tx1"/>
              </a:solidFill>
            </a:endParaRPr>
          </a:p>
          <a:p>
            <a:pPr algn="just"/>
            <a:r>
              <a:rPr lang="en-US" sz="1800" dirty="0">
                <a:solidFill>
                  <a:schemeClr val="tx1"/>
                </a:solidFill>
              </a:rPr>
              <a:t>To meet the needs of the community, in the national banking system it is possible to establish an Islamic bank, one of which is the Islamic People’s Financing Bank (BPRS). </a:t>
            </a:r>
          </a:p>
          <a:p>
            <a:pPr algn="just"/>
            <a:endParaRPr lang="en-US" sz="18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sz="1800" dirty="0">
              <a:solidFill>
                <a:schemeClr val="tx1"/>
              </a:solidFill>
            </a:endParaRPr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D900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>
            <a:spLocks noGrp="1"/>
          </p:cNvSpPr>
          <p:nvPr>
            <p:ph type="title"/>
          </p:nvPr>
        </p:nvSpPr>
        <p:spPr>
          <a:xfrm rot="161729">
            <a:off x="907542" y="864563"/>
            <a:ext cx="7029878" cy="50349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Literature </a:t>
            </a:r>
            <a:r>
              <a:rPr lang="en-US" b="1" dirty="0"/>
              <a:t>Review </a:t>
            </a:r>
            <a:endParaRPr dirty="0"/>
          </a:p>
        </p:txBody>
      </p:sp>
      <p:sp>
        <p:nvSpPr>
          <p:cNvPr id="106" name="Google Shape;106;p16"/>
          <p:cNvSpPr txBox="1">
            <a:spLocks noGrp="1"/>
          </p:cNvSpPr>
          <p:nvPr>
            <p:ph type="body" idx="1"/>
          </p:nvPr>
        </p:nvSpPr>
        <p:spPr>
          <a:xfrm>
            <a:off x="1052050" y="1131590"/>
            <a:ext cx="6968100" cy="37179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buClr>
                <a:srgbClr val="257D4F"/>
              </a:buClr>
              <a:buFont typeface="Wingdings" pitchFamily="2" charset="2"/>
              <a:buChar char="Ø"/>
            </a:pPr>
            <a:r>
              <a:rPr lang="en-US" sz="2000" b="1" i="1" dirty="0"/>
              <a:t> </a:t>
            </a:r>
            <a:r>
              <a:rPr lang="en-US" sz="2000" b="1" i="1" dirty="0" smtClean="0"/>
              <a:t>Financing</a:t>
            </a:r>
          </a:p>
          <a:p>
            <a:pPr marL="38100" indent="0" algn="just">
              <a:buClr>
                <a:srgbClr val="257D4F"/>
              </a:buClr>
              <a:buNone/>
            </a:pPr>
            <a:endParaRPr lang="en-US" sz="2000" dirty="0"/>
          </a:p>
          <a:p>
            <a:pPr algn="just"/>
            <a:r>
              <a:rPr lang="en-US" sz="2000" dirty="0"/>
              <a:t>Islamic banks are financial institutions that have an intermediary function, namely collecting public funds and channeling them in the form of financing of groups of people in need. </a:t>
            </a:r>
          </a:p>
          <a:p>
            <a:pPr algn="just"/>
            <a:r>
              <a:rPr lang="en-US" sz="2000" dirty="0"/>
              <a:t>Funding in Islamic banks or called loans in conventional banks, is basically a bank agreement with customers who need funds to finance </a:t>
            </a:r>
            <a:r>
              <a:rPr lang="en-US" sz="2000" dirty="0" err="1"/>
              <a:t>certains</a:t>
            </a:r>
            <a:r>
              <a:rPr lang="en-US" sz="2000" dirty="0"/>
              <a:t> activities or activities. </a:t>
            </a:r>
          </a:p>
          <a:p>
            <a:pPr marL="76200" lvl="0" indent="0" algn="l" rtl="0">
              <a:spcBef>
                <a:spcPts val="600"/>
              </a:spcBef>
              <a:spcAft>
                <a:spcPts val="0"/>
              </a:spcAft>
              <a:buSzPts val="2400"/>
              <a:buNone/>
            </a:pPr>
            <a:endParaRPr sz="2000" dirty="0">
              <a:solidFill>
                <a:schemeClr val="tx1"/>
              </a:solidFill>
            </a:endParaRPr>
          </a:p>
        </p:txBody>
      </p:sp>
      <p:sp>
        <p:nvSpPr>
          <p:cNvPr id="107" name="Google Shape;107;p16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9651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8"/>
          <p:cNvSpPr txBox="1">
            <a:spLocks noGrp="1"/>
          </p:cNvSpPr>
          <p:nvPr>
            <p:ph type="body" idx="1"/>
          </p:nvPr>
        </p:nvSpPr>
        <p:spPr>
          <a:xfrm>
            <a:off x="899592" y="843558"/>
            <a:ext cx="7098776" cy="34563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buClr>
                <a:srgbClr val="418C2C"/>
              </a:buClr>
              <a:buFont typeface="Wingdings" pitchFamily="2" charset="2"/>
              <a:buChar char="Ø"/>
            </a:pPr>
            <a:r>
              <a:rPr lang="en-US" sz="2000" b="1" i="1" dirty="0"/>
              <a:t>Micro Business Actors</a:t>
            </a:r>
          </a:p>
          <a:p>
            <a:pPr marL="0" indent="0" algn="just">
              <a:buNone/>
            </a:pPr>
            <a:endParaRPr lang="en-US" sz="2000" b="1" dirty="0"/>
          </a:p>
          <a:p>
            <a:pPr algn="just"/>
            <a:r>
              <a:rPr lang="en-US" sz="2000" dirty="0"/>
              <a:t>In etymology micro business means business with very small scale, that is a business that is run simply both in terms of capital and in terms of management. </a:t>
            </a:r>
          </a:p>
          <a:p>
            <a:pPr algn="just"/>
            <a:r>
              <a:rPr lang="en-US" sz="2000" dirty="0"/>
              <a:t>Micro business activities use simple technology with most local materials, influenced by cultural factors, limited business networks, have no permanent place, business are easily entered or </a:t>
            </a:r>
            <a:r>
              <a:rPr lang="en-US" sz="2000" dirty="0" smtClean="0"/>
              <a:t>aba</a:t>
            </a:r>
            <a:r>
              <a:rPr lang="id-ID" sz="2000" dirty="0" smtClean="0"/>
              <a:t>nd</a:t>
            </a:r>
            <a:r>
              <a:rPr lang="en-US" sz="2000" dirty="0" err="1" smtClean="0"/>
              <a:t>oned</a:t>
            </a:r>
            <a:r>
              <a:rPr lang="en-US" sz="2000" dirty="0"/>
              <a:t>, capital is relatively small, and faces intense </a:t>
            </a:r>
            <a:r>
              <a:rPr lang="en-US" sz="2000" dirty="0" smtClean="0"/>
              <a:t>competition</a:t>
            </a:r>
            <a:r>
              <a:rPr lang="id-ID" sz="2000" dirty="0" smtClean="0"/>
              <a:t>.</a:t>
            </a:r>
            <a:endParaRPr lang="en-US" sz="2000" dirty="0"/>
          </a:p>
          <a:p>
            <a:endParaRPr lang="en-US" sz="20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Google Shape;136;p1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C4CA"/>
        </a:solid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9"/>
          <p:cNvSpPr txBox="1">
            <a:spLocks noGrp="1"/>
          </p:cNvSpPr>
          <p:nvPr>
            <p:ph type="title"/>
          </p:nvPr>
        </p:nvSpPr>
        <p:spPr>
          <a:xfrm rot="161729">
            <a:off x="976261" y="876906"/>
            <a:ext cx="7029878" cy="76013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method</a:t>
            </a:r>
            <a:endParaRPr dirty="0"/>
          </a:p>
        </p:txBody>
      </p:sp>
      <p:sp>
        <p:nvSpPr>
          <p:cNvPr id="142" name="Google Shape;142;p19"/>
          <p:cNvSpPr txBox="1">
            <a:spLocks noGrp="1"/>
          </p:cNvSpPr>
          <p:nvPr>
            <p:ph type="body" idx="1"/>
          </p:nvPr>
        </p:nvSpPr>
        <p:spPr>
          <a:xfrm>
            <a:off x="902950" y="1556175"/>
            <a:ext cx="6693386" cy="282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n-US" sz="2000" dirty="0"/>
              <a:t>This study examines of effectiveness of (micro) financing provided to the development of </a:t>
            </a:r>
            <a:r>
              <a:rPr lang="en-US" sz="2000" dirty="0" smtClean="0"/>
              <a:t>customer’s </a:t>
            </a:r>
            <a:r>
              <a:rPr lang="en-US" sz="2000" dirty="0" err="1"/>
              <a:t>businness</a:t>
            </a:r>
            <a:r>
              <a:rPr lang="en-US" sz="2000" dirty="0"/>
              <a:t>. </a:t>
            </a:r>
          </a:p>
          <a:p>
            <a:pPr marL="0" indent="0" algn="just">
              <a:buNone/>
            </a:pPr>
            <a:endParaRPr lang="en-US" sz="2000" dirty="0"/>
          </a:p>
          <a:p>
            <a:pPr algn="just"/>
            <a:r>
              <a:rPr lang="en-US" sz="2000" dirty="0"/>
              <a:t>The independent variable indicators used are the amount of financing an the term of financing. 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2000" dirty="0"/>
          </a:p>
        </p:txBody>
      </p:sp>
      <p:sp>
        <p:nvSpPr>
          <p:cNvPr id="145" name="Google Shape;145;p19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4026"/>
        </a:soli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2"/>
          <p:cNvSpPr txBox="1">
            <a:spLocks noGrp="1"/>
          </p:cNvSpPr>
          <p:nvPr>
            <p:ph type="title"/>
          </p:nvPr>
        </p:nvSpPr>
        <p:spPr>
          <a:xfrm rot="161729">
            <a:off x="976261" y="876906"/>
            <a:ext cx="7029878" cy="76013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F</a:t>
            </a:r>
            <a:r>
              <a:rPr lang="id-ID" dirty="0" smtClean="0"/>
              <a:t>INDING</a:t>
            </a:r>
            <a:endParaRPr dirty="0"/>
          </a:p>
        </p:txBody>
      </p:sp>
      <p:sp>
        <p:nvSpPr>
          <p:cNvPr id="168" name="Google Shape;168;p22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2" name="Rectangle 1"/>
          <p:cNvSpPr/>
          <p:nvPr/>
        </p:nvSpPr>
        <p:spPr>
          <a:xfrm>
            <a:off x="827584" y="1801925"/>
            <a:ext cx="588640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1E8652"/>
              </a:buClr>
              <a:buFont typeface="Wingdings" pitchFamily="2" charset="2"/>
              <a:buChar char="v"/>
            </a:pPr>
            <a:r>
              <a:rPr lang="en-US" sz="2000" b="1" i="1" dirty="0">
                <a:latin typeface="Sniglet" panose="020B0604020202020204" charset="0"/>
              </a:rPr>
              <a:t> Characteristic of </a:t>
            </a:r>
            <a:r>
              <a:rPr lang="en-US" sz="2000" b="1" i="1" dirty="0" err="1">
                <a:latin typeface="Sniglet" panose="020B0604020202020204" charset="0"/>
              </a:rPr>
              <a:t>Respondens</a:t>
            </a:r>
            <a:r>
              <a:rPr lang="en-US" sz="2000" b="1" i="1" dirty="0">
                <a:latin typeface="Sniglet" panose="020B0604020202020204" charset="0"/>
              </a:rPr>
              <a:t> </a:t>
            </a:r>
          </a:p>
          <a:p>
            <a:pPr algn="just"/>
            <a:endParaRPr lang="en-US" sz="2000" dirty="0">
              <a:latin typeface="Sniglet" panose="020B060402020202020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Sniglet" panose="020B0604020202020204" charset="0"/>
              </a:rPr>
              <a:t>The sample of this research is 50 customers of BPRS Al-Salaam micro financing. </a:t>
            </a:r>
          </a:p>
          <a:p>
            <a:pPr algn="just"/>
            <a:endParaRPr lang="en-US" sz="2000" dirty="0">
              <a:latin typeface="Sniglet" panose="020B060402020202020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Sniglet" panose="020B0604020202020204" charset="0"/>
              </a:rPr>
              <a:t>The experience of customers in running a diverse </a:t>
            </a:r>
            <a:r>
              <a:rPr lang="en-US" sz="2000" dirty="0" err="1">
                <a:latin typeface="Sniglet" panose="020B0604020202020204" charset="0"/>
              </a:rPr>
              <a:t>businness</a:t>
            </a:r>
            <a:r>
              <a:rPr lang="en-US" sz="2000" dirty="0">
                <a:latin typeface="Sniglet" panose="020B0604020202020204" charset="0"/>
              </a:rPr>
              <a:t> this can be seen in the old level  of business customers ranging from just one year to over five years. </a:t>
            </a:r>
          </a:p>
          <a:p>
            <a:pPr marL="0" indent="0" algn="just">
              <a:buNone/>
            </a:pPr>
            <a:endParaRPr lang="en-US" sz="2000" dirty="0">
              <a:latin typeface="Sniglet" panose="020B0604020202020204" charset="0"/>
            </a:endParaRPr>
          </a:p>
          <a:p>
            <a:pPr lvl="0">
              <a:spcBef>
                <a:spcPts val="600"/>
              </a:spcBef>
            </a:pPr>
            <a:endParaRPr lang="en-US" sz="2000" dirty="0">
              <a:latin typeface="Sniglet" panose="020B060402020202020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CD02"/>
        </a:solidFill>
        <a:effectLst/>
      </p:bgPr>
    </p:bg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3"/>
          <p:cNvSpPr txBox="1">
            <a:spLocks noGrp="1"/>
          </p:cNvSpPr>
          <p:nvPr>
            <p:ph type="title"/>
          </p:nvPr>
        </p:nvSpPr>
        <p:spPr>
          <a:xfrm rot="161729">
            <a:off x="564088" y="748522"/>
            <a:ext cx="7029878" cy="31140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5" name="Google Shape;175;p23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2" name="Rectangle 1"/>
          <p:cNvSpPr/>
          <p:nvPr/>
        </p:nvSpPr>
        <p:spPr>
          <a:xfrm>
            <a:off x="755576" y="1347614"/>
            <a:ext cx="62646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1E843E"/>
              </a:buClr>
              <a:buFont typeface="Wingdings" pitchFamily="2" charset="2"/>
              <a:buChar char="v"/>
            </a:pPr>
            <a:r>
              <a:rPr lang="en-US" sz="2400" b="1" i="1" dirty="0">
                <a:latin typeface="Sniglet" panose="020B0604020202020204" charset="0"/>
              </a:rPr>
              <a:t> Validity and Reliability Test </a:t>
            </a:r>
          </a:p>
          <a:p>
            <a:pPr marL="0" indent="0" algn="just">
              <a:buNone/>
            </a:pPr>
            <a:endParaRPr lang="en-US" sz="2400" dirty="0">
              <a:latin typeface="Sniglet" panose="020B060402020202020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Sniglet" panose="020B0604020202020204" charset="0"/>
              </a:rPr>
              <a:t>Validity is the level of reliability and validity of the measuring instrument used. </a:t>
            </a:r>
          </a:p>
          <a:p>
            <a:pPr algn="just"/>
            <a:endParaRPr lang="en-US" sz="2400" dirty="0">
              <a:latin typeface="Sniglet" panose="020B060402020202020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Sniglet" panose="020B0604020202020204" charset="0"/>
              </a:rPr>
              <a:t>Reliability is that which supports validity and is an absolute requirement, but it is not enough of validity itself.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9651"/>
        </a:solidFill>
        <a:effectLst/>
      </p:bgPr>
    </p:bg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7"/>
          <p:cNvSpPr txBox="1">
            <a:spLocks noGrp="1"/>
          </p:cNvSpPr>
          <p:nvPr>
            <p:ph type="title"/>
          </p:nvPr>
        </p:nvSpPr>
        <p:spPr>
          <a:xfrm rot="161729">
            <a:off x="976261" y="876906"/>
            <a:ext cx="7029878" cy="76013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/>
              <a:t>CONCLUSION &amp; iMPLICATION</a:t>
            </a:r>
            <a:endParaRPr dirty="0"/>
          </a:p>
        </p:txBody>
      </p:sp>
      <p:sp>
        <p:nvSpPr>
          <p:cNvPr id="220" name="Google Shape;220;p27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2" name="Rectangle 1"/>
          <p:cNvSpPr/>
          <p:nvPr/>
        </p:nvSpPr>
        <p:spPr>
          <a:xfrm>
            <a:off x="755576" y="1801925"/>
            <a:ext cx="67687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Sniglet" panose="020B0604020202020204" charset="0"/>
              </a:rPr>
              <a:t>Business capital is an important factor for the performance and growth of micro business</a:t>
            </a:r>
            <a:r>
              <a:rPr lang="en-US" sz="2400" dirty="0" smtClean="0">
                <a:latin typeface="Sniglet" panose="020B0604020202020204" charset="0"/>
              </a:rPr>
              <a:t>.</a:t>
            </a:r>
            <a:endParaRPr lang="en-US" sz="2400" dirty="0">
              <a:latin typeface="Sniglet" panose="020B0604020202020204" charset="0"/>
            </a:endParaRPr>
          </a:p>
          <a:p>
            <a:pPr marL="342900" indent="-342900" algn="just">
              <a:buFont typeface="Sniglet" panose="020B0604020202020204" charset="0"/>
              <a:buChar char="•"/>
            </a:pPr>
            <a:r>
              <a:rPr lang="id-ID" sz="2400" dirty="0" smtClean="0">
                <a:latin typeface="Sniglet" panose="020B0604020202020204" charset="0"/>
              </a:rPr>
              <a:t>For customers, this financing can be used as a source of business performance improvement. </a:t>
            </a:r>
          </a:p>
          <a:p>
            <a:pPr marL="342900" indent="-342900" algn="just">
              <a:buFont typeface="Sniglet" panose="020B0604020202020204" charset="0"/>
              <a:buChar char="•"/>
            </a:pPr>
            <a:r>
              <a:rPr lang="id-ID" sz="2400" dirty="0" smtClean="0">
                <a:latin typeface="Sniglet" panose="020B0604020202020204" charset="0"/>
              </a:rPr>
              <a:t>For banks as reference material improve financing performance and reduce the risk of bad financing</a:t>
            </a:r>
            <a:r>
              <a:rPr lang="en-US" sz="2400" dirty="0" smtClean="0">
                <a:latin typeface="Sniglet" panose="020B0604020202020204" charset="0"/>
              </a:rPr>
              <a:t>. </a:t>
            </a:r>
            <a:endParaRPr lang="en-US" sz="2400" dirty="0">
              <a:latin typeface="Sniglet" panose="020B060402020202020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4BB0"/>
        </a:solidFill>
        <a:effectLst/>
      </p:bgPr>
    </p:bg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4"/>
          <p:cNvSpPr txBox="1">
            <a:spLocks noGrp="1"/>
          </p:cNvSpPr>
          <p:nvPr>
            <p:ph type="ctrTitle" idx="4294967295"/>
          </p:nvPr>
        </p:nvSpPr>
        <p:spPr>
          <a:xfrm>
            <a:off x="762000" y="2471150"/>
            <a:ext cx="47772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>
                <a:solidFill>
                  <a:srgbClr val="FFFFFF"/>
                </a:solidFill>
              </a:rPr>
              <a:t>THANKS!</a:t>
            </a:r>
            <a:endParaRPr sz="12000">
              <a:solidFill>
                <a:srgbClr val="FFFFFF"/>
              </a:solidFill>
            </a:endParaRPr>
          </a:p>
        </p:txBody>
      </p:sp>
      <p:sp>
        <p:nvSpPr>
          <p:cNvPr id="277" name="Google Shape;277;p34"/>
          <p:cNvSpPr txBox="1">
            <a:spLocks noGrp="1"/>
          </p:cNvSpPr>
          <p:nvPr>
            <p:ph type="subTitle" idx="4294967295"/>
          </p:nvPr>
        </p:nvSpPr>
        <p:spPr>
          <a:xfrm>
            <a:off x="762000" y="3296868"/>
            <a:ext cx="6593700" cy="14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dirty="0" smtClean="0">
                <a:solidFill>
                  <a:srgbClr val="FFFFFF"/>
                </a:solidFill>
              </a:rPr>
              <a:t>You </a:t>
            </a:r>
            <a:r>
              <a:rPr lang="en" sz="1800" dirty="0">
                <a:solidFill>
                  <a:srgbClr val="FFFFFF"/>
                </a:solidFill>
              </a:rPr>
              <a:t>can find me </a:t>
            </a:r>
            <a:r>
              <a:rPr lang="en" sz="1800" dirty="0">
                <a:solidFill>
                  <a:schemeClr val="bg1"/>
                </a:solidFill>
              </a:rPr>
              <a:t>at </a:t>
            </a:r>
            <a:r>
              <a:rPr lang="id-ID" sz="1800" dirty="0" smtClean="0">
                <a:solidFill>
                  <a:schemeClr val="bg1"/>
                </a:solidFill>
              </a:rPr>
              <a:t>sha12.snap@yahoo.com </a:t>
            </a:r>
            <a:r>
              <a:rPr lang="id-ID" sz="1800" dirty="0" smtClean="0">
                <a:solidFill>
                  <a:srgbClr val="FFFFFF"/>
                </a:solidFill>
              </a:rPr>
              <a:t>&amp; @shahnaznap</a:t>
            </a:r>
            <a:endParaRPr sz="1800" dirty="0">
              <a:solidFill>
                <a:srgbClr val="FFFFFF"/>
              </a:solidFill>
            </a:endParaRPr>
          </a:p>
        </p:txBody>
      </p:sp>
      <p:sp>
        <p:nvSpPr>
          <p:cNvPr id="278" name="Google Shape;278;p34"/>
          <p:cNvSpPr/>
          <p:nvPr/>
        </p:nvSpPr>
        <p:spPr>
          <a:xfrm>
            <a:off x="5608400" y="449600"/>
            <a:ext cx="2818200" cy="2653800"/>
          </a:xfrm>
          <a:prstGeom prst="wedgeEllipseCallout">
            <a:avLst>
              <a:gd name="adj1" fmla="val -57425"/>
              <a:gd name="adj2" fmla="val 37651"/>
            </a:avLst>
          </a:pr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34"/>
          <p:cNvSpPr/>
          <p:nvPr/>
        </p:nvSpPr>
        <p:spPr>
          <a:xfrm>
            <a:off x="6452211" y="1206814"/>
            <a:ext cx="1134977" cy="1134977"/>
          </a:xfrm>
          <a:custGeom>
            <a:avLst/>
            <a:gdLst/>
            <a:ahLst/>
            <a:cxnLst/>
            <a:rect l="l" t="t" r="r" b="b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A3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34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achim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400</Words>
  <Application>Microsoft Office PowerPoint</Application>
  <PresentationFormat>On-screen Show (16:9)</PresentationFormat>
  <Paragraphs>43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Bangers</vt:lpstr>
      <vt:lpstr>Arial</vt:lpstr>
      <vt:lpstr>Wingdings</vt:lpstr>
      <vt:lpstr>Sniglet</vt:lpstr>
      <vt:lpstr>Jachimo template</vt:lpstr>
      <vt:lpstr>        BUSINESS DEVELOPMENT THROUGH THE FINANCE OF BPRS AL-SALAAM IN INDONESIa   Shahnaz Natashya Alya Putri  YAYAT SUJATNA   Ahmad Dahlan University of Technology and Business  </vt:lpstr>
      <vt:lpstr>Introduction</vt:lpstr>
      <vt:lpstr>    Literature Review </vt:lpstr>
      <vt:lpstr>PowerPoint Presentation</vt:lpstr>
      <vt:lpstr>method</vt:lpstr>
      <vt:lpstr>FINDING</vt:lpstr>
      <vt:lpstr>PowerPoint Presentation</vt:lpstr>
      <vt:lpstr>CONCLUSION &amp; iMPLICATION</vt:lpstr>
      <vt:lpstr>THANKS!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DEVELOPMENT THROUGH THE FINANCE OF BPRS AL-SALAAM IN INDONESIa    Shahnaz Natashya Alya Putri   Ahmad Dahlan University of Technology and Business</dc:title>
  <dc:creator>shahnaz NAP</dc:creator>
  <cp:lastModifiedBy>Shahnaz N. A. P</cp:lastModifiedBy>
  <cp:revision>10</cp:revision>
  <dcterms:modified xsi:type="dcterms:W3CDTF">2020-02-18T03:48:06Z</dcterms:modified>
</cp:coreProperties>
</file>