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7" r:id="rId2"/>
    <p:sldId id="258" r:id="rId3"/>
    <p:sldId id="259" r:id="rId4"/>
    <p:sldId id="287" r:id="rId5"/>
    <p:sldId id="288" r:id="rId6"/>
    <p:sldId id="289" r:id="rId7"/>
    <p:sldId id="290" r:id="rId8"/>
    <p:sldId id="291" r:id="rId9"/>
    <p:sldId id="296" r:id="rId10"/>
    <p:sldId id="292" r:id="rId11"/>
    <p:sldId id="297" r:id="rId12"/>
    <p:sldId id="294" r:id="rId13"/>
    <p:sldId id="295" r:id="rId14"/>
    <p:sldId id="293"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336">
          <p15:clr>
            <a:srgbClr val="A4A3A4"/>
          </p15:clr>
        </p15:guide>
        <p15:guide id="5" orient="horz" pos="1920">
          <p15:clr>
            <a:srgbClr val="A4A3A4"/>
          </p15:clr>
        </p15:guide>
        <p15:guide id="6" orient="horz" pos="3984">
          <p15:clr>
            <a:srgbClr val="A4A3A4"/>
          </p15:clr>
        </p15:guide>
        <p15:guide id="7" orient="horz" pos="1152">
          <p15:clr>
            <a:srgbClr val="A4A3A4"/>
          </p15:clr>
        </p15:guide>
        <p15:guide id="8" pos="3839">
          <p15:clr>
            <a:srgbClr val="A4A3A4"/>
          </p15:clr>
        </p15:guide>
        <p15:guide id="9" pos="671">
          <p15:clr>
            <a:srgbClr val="A4A3A4"/>
          </p15:clr>
        </p15:guide>
        <p15:guide id="10" pos="7007">
          <p15:clr>
            <a:srgbClr val="A4A3A4"/>
          </p15:clr>
        </p15:guide>
        <p15:guide id="11" pos="6143">
          <p15:clr>
            <a:srgbClr val="A4A3A4"/>
          </p15:clr>
        </p15:guide>
        <p15:guide id="12" pos="3263">
          <p15:clr>
            <a:srgbClr val="A4A3A4"/>
          </p15:clr>
        </p15:guide>
        <p15:guide id="13" pos="7391">
          <p15:clr>
            <a:srgbClr val="A4A3A4"/>
          </p15:clr>
        </p15:guide>
        <p15:guide id="14" pos="369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255" autoAdjust="0"/>
  </p:normalViewPr>
  <p:slideViewPr>
    <p:cSldViewPr showGuides="1">
      <p:cViewPr varScale="1">
        <p:scale>
          <a:sx n="70" d="100"/>
          <a:sy n="70" d="100"/>
        </p:scale>
        <p:origin x="186" y="66"/>
      </p:cViewPr>
      <p:guideLst>
        <p:guide orient="horz" pos="2160"/>
        <p:guide orient="horz" pos="1008"/>
        <p:guide orient="horz" pos="3792"/>
        <p:guide orient="horz" pos="336"/>
        <p:guide orient="horz" pos="1920"/>
        <p:guide orient="horz" pos="3984"/>
        <p:guide orient="horz" pos="1152"/>
        <p:guide pos="3839"/>
        <p:guide pos="671"/>
        <p:guide pos="7007"/>
        <p:guide pos="6143"/>
        <p:guide pos="3263"/>
        <p:guide pos="7391"/>
        <p:guide pos="3695"/>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3818F0-718F-4D1A-BF0C-4CBFA90A3D16}"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AC6DA7F3-48E1-4D47-91E4-24D121C48524}">
      <dgm:prSet phldrT="[Text]" custT="1"/>
      <dgm:spPr/>
      <dgm:t>
        <a:bodyPr/>
        <a:lstStyle/>
        <a:p>
          <a:r>
            <a:rPr lang="en-US" sz="2000" dirty="0" smtClean="0">
              <a:solidFill>
                <a:schemeClr val="tx1"/>
              </a:solidFill>
              <a:latin typeface="+mn-lt"/>
            </a:rPr>
            <a:t>Research background:</a:t>
          </a:r>
          <a:endParaRPr lang="en-US" sz="2000" dirty="0"/>
        </a:p>
      </dgm:t>
    </dgm:pt>
    <dgm:pt modelId="{F70B4CE7-2F0E-4B34-9327-396C1612494D}" type="sibTrans" cxnId="{2344302D-6FD3-4D09-A781-8B76FB311212}">
      <dgm:prSet/>
      <dgm:spPr/>
      <dgm:t>
        <a:bodyPr/>
        <a:lstStyle/>
        <a:p>
          <a:endParaRPr lang="en-US"/>
        </a:p>
      </dgm:t>
    </dgm:pt>
    <dgm:pt modelId="{BF385A41-5D4A-4624-8884-309FA3D9FD50}" type="parTrans" cxnId="{2344302D-6FD3-4D09-A781-8B76FB311212}">
      <dgm:prSet/>
      <dgm:spPr/>
      <dgm:t>
        <a:bodyPr/>
        <a:lstStyle/>
        <a:p>
          <a:endParaRPr lang="en-US"/>
        </a:p>
      </dgm:t>
    </dgm:pt>
    <dgm:pt modelId="{9758DDA6-266F-4930-AFCB-F126E89FB61E}">
      <dgm:prSet phldrT="[Text]"/>
      <dgm:spPr/>
      <dgm:t>
        <a:bodyPr/>
        <a:lstStyle/>
        <a:p>
          <a:r>
            <a:rPr lang="en-US" dirty="0" smtClean="0"/>
            <a:t>Looking at the level of state competition from the availability of infrastructure, Indonesia is still lagging behind neighboring countries. Base on the 2019 Global Competitiveness Report issued by the World Economic Forum</a:t>
          </a:r>
          <a:endParaRPr lang="en-US" dirty="0"/>
        </a:p>
      </dgm:t>
    </dgm:pt>
    <dgm:pt modelId="{90191710-97C9-4FB0-9AC4-0077540983AE}" type="parTrans" cxnId="{E42A6C20-A959-462B-BF47-5585CD7F9635}">
      <dgm:prSet/>
      <dgm:spPr/>
      <dgm:t>
        <a:bodyPr/>
        <a:lstStyle/>
        <a:p>
          <a:endParaRPr lang="en-US"/>
        </a:p>
      </dgm:t>
    </dgm:pt>
    <dgm:pt modelId="{4C05991D-7FA2-4FAE-B128-AE76F1461473}" type="sibTrans" cxnId="{E42A6C20-A959-462B-BF47-5585CD7F9635}">
      <dgm:prSet/>
      <dgm:spPr/>
      <dgm:t>
        <a:bodyPr/>
        <a:lstStyle/>
        <a:p>
          <a:endParaRPr lang="en-US"/>
        </a:p>
      </dgm:t>
    </dgm:pt>
    <dgm:pt modelId="{E27D11D0-3D1C-426F-A369-B4411EB424B8}">
      <dgm:prSet phldrT="[Text]"/>
      <dgm:spPr/>
      <dgm:t>
        <a:bodyPr/>
        <a:lstStyle/>
        <a:p>
          <a:r>
            <a:rPr lang="en-US" dirty="0" smtClean="0"/>
            <a:t>The Indonesian government has used </a:t>
          </a:r>
          <a:r>
            <a:rPr lang="en-US" dirty="0" err="1" smtClean="0"/>
            <a:t>sukuk</a:t>
          </a:r>
          <a:r>
            <a:rPr lang="en-US" dirty="0" smtClean="0"/>
            <a:t> financing since 2013 to accelerate infrastructure development</a:t>
          </a:r>
          <a:endParaRPr lang="en-US" dirty="0"/>
        </a:p>
      </dgm:t>
    </dgm:pt>
    <dgm:pt modelId="{63119386-3DAF-4AC7-8F25-E7D64ADF5B15}" type="parTrans" cxnId="{63C4B175-6248-4D38-8E4F-0A636DE4FB34}">
      <dgm:prSet/>
      <dgm:spPr/>
      <dgm:t>
        <a:bodyPr/>
        <a:lstStyle/>
        <a:p>
          <a:endParaRPr lang="en-US"/>
        </a:p>
      </dgm:t>
    </dgm:pt>
    <dgm:pt modelId="{A844C136-B3CB-4A01-A2DA-6F08AF9673A7}" type="sibTrans" cxnId="{63C4B175-6248-4D38-8E4F-0A636DE4FB34}">
      <dgm:prSet/>
      <dgm:spPr/>
      <dgm:t>
        <a:bodyPr/>
        <a:lstStyle/>
        <a:p>
          <a:endParaRPr lang="en-US"/>
        </a:p>
      </dgm:t>
    </dgm:pt>
    <dgm:pt modelId="{F929CFFA-DE1E-46CA-A09E-FDF470547F63}">
      <dgm:prSet phldrT="[Text]"/>
      <dgm:spPr/>
      <dgm:t>
        <a:bodyPr/>
        <a:lstStyle/>
        <a:p>
          <a:r>
            <a:rPr lang="en-US" dirty="0" smtClean="0"/>
            <a:t>However the issuance of </a:t>
          </a:r>
          <a:r>
            <a:rPr lang="en-US" dirty="0" err="1" smtClean="0"/>
            <a:t>sukuk</a:t>
          </a:r>
          <a:r>
            <a:rPr lang="en-US" dirty="0" smtClean="0"/>
            <a:t> for infrastructure financing is still low compared to the total value of available underlying assets</a:t>
          </a:r>
          <a:endParaRPr lang="en-US" dirty="0"/>
        </a:p>
      </dgm:t>
    </dgm:pt>
    <dgm:pt modelId="{04B31B97-9138-4B0F-9217-406AB1885344}" type="parTrans" cxnId="{F91180CB-0751-4B0F-BF9D-8D2ED6AE94C2}">
      <dgm:prSet/>
      <dgm:spPr/>
      <dgm:t>
        <a:bodyPr/>
        <a:lstStyle/>
        <a:p>
          <a:endParaRPr lang="en-US"/>
        </a:p>
      </dgm:t>
    </dgm:pt>
    <dgm:pt modelId="{B26C52F1-EF32-409E-8241-3788932FBD88}" type="sibTrans" cxnId="{F91180CB-0751-4B0F-BF9D-8D2ED6AE94C2}">
      <dgm:prSet/>
      <dgm:spPr/>
      <dgm:t>
        <a:bodyPr/>
        <a:lstStyle/>
        <a:p>
          <a:endParaRPr lang="en-US"/>
        </a:p>
      </dgm:t>
    </dgm:pt>
    <dgm:pt modelId="{41BC03E7-A9AB-402A-AB7B-C783AEA80C9F}">
      <dgm:prSet phldrT="[Text]"/>
      <dgm:spPr/>
      <dgm:t>
        <a:bodyPr/>
        <a:lstStyle/>
        <a:p>
          <a:r>
            <a:rPr lang="en-US" dirty="0" smtClean="0"/>
            <a:t>Infrastructure is an important one for the progress of the country</a:t>
          </a:r>
          <a:endParaRPr lang="en-US" dirty="0"/>
        </a:p>
      </dgm:t>
    </dgm:pt>
    <dgm:pt modelId="{39EE855F-1D33-4676-8D63-BE366EF1A7C2}" type="parTrans" cxnId="{26AD74D0-AFB2-450F-8541-BAA9E9BBE8AD}">
      <dgm:prSet/>
      <dgm:spPr/>
      <dgm:t>
        <a:bodyPr/>
        <a:lstStyle/>
        <a:p>
          <a:endParaRPr lang="en-US"/>
        </a:p>
      </dgm:t>
    </dgm:pt>
    <dgm:pt modelId="{23B6282B-509B-496D-8705-047ABD19499B}" type="sibTrans" cxnId="{26AD74D0-AFB2-450F-8541-BAA9E9BBE8AD}">
      <dgm:prSet/>
      <dgm:spPr/>
      <dgm:t>
        <a:bodyPr/>
        <a:lstStyle/>
        <a:p>
          <a:endParaRPr lang="en-US"/>
        </a:p>
      </dgm:t>
    </dgm:pt>
    <dgm:pt modelId="{197FC92E-9D04-4504-B960-41633CC705BB}" type="pres">
      <dgm:prSet presAssocID="{143818F0-718F-4D1A-BF0C-4CBFA90A3D16}" presName="linear" presStyleCnt="0">
        <dgm:presLayoutVars>
          <dgm:animLvl val="lvl"/>
          <dgm:resizeHandles val="exact"/>
        </dgm:presLayoutVars>
      </dgm:prSet>
      <dgm:spPr/>
      <dgm:t>
        <a:bodyPr/>
        <a:lstStyle/>
        <a:p>
          <a:endParaRPr lang="en-US"/>
        </a:p>
      </dgm:t>
    </dgm:pt>
    <dgm:pt modelId="{EA7CCE84-6D7D-43B8-AD09-E49BF24FB37F}" type="pres">
      <dgm:prSet presAssocID="{AC6DA7F3-48E1-4D47-91E4-24D121C48524}" presName="parentText" presStyleLbl="node1" presStyleIdx="0" presStyleCnt="1">
        <dgm:presLayoutVars>
          <dgm:chMax val="0"/>
          <dgm:bulletEnabled val="1"/>
        </dgm:presLayoutVars>
      </dgm:prSet>
      <dgm:spPr/>
      <dgm:t>
        <a:bodyPr/>
        <a:lstStyle/>
        <a:p>
          <a:endParaRPr lang="en-US"/>
        </a:p>
      </dgm:t>
    </dgm:pt>
    <dgm:pt modelId="{4512111E-E6B1-4D1A-B198-8E22262F1A36}" type="pres">
      <dgm:prSet presAssocID="{AC6DA7F3-48E1-4D47-91E4-24D121C48524}" presName="childText" presStyleLbl="revTx" presStyleIdx="0" presStyleCnt="1">
        <dgm:presLayoutVars>
          <dgm:bulletEnabled val="1"/>
        </dgm:presLayoutVars>
      </dgm:prSet>
      <dgm:spPr/>
      <dgm:t>
        <a:bodyPr/>
        <a:lstStyle/>
        <a:p>
          <a:endParaRPr lang="en-US"/>
        </a:p>
      </dgm:t>
    </dgm:pt>
  </dgm:ptLst>
  <dgm:cxnLst>
    <dgm:cxn modelId="{11490954-308A-4167-B826-D8E72653B32A}" type="presOf" srcId="{AC6DA7F3-48E1-4D47-91E4-24D121C48524}" destId="{EA7CCE84-6D7D-43B8-AD09-E49BF24FB37F}" srcOrd="0" destOrd="0" presId="urn:microsoft.com/office/officeart/2005/8/layout/vList2"/>
    <dgm:cxn modelId="{A9D81E2A-D3A1-4C8A-8C5E-D3517B058BBC}" type="presOf" srcId="{E27D11D0-3D1C-426F-A369-B4411EB424B8}" destId="{4512111E-E6B1-4D1A-B198-8E22262F1A36}" srcOrd="0" destOrd="2" presId="urn:microsoft.com/office/officeart/2005/8/layout/vList2"/>
    <dgm:cxn modelId="{2344302D-6FD3-4D09-A781-8B76FB311212}" srcId="{143818F0-718F-4D1A-BF0C-4CBFA90A3D16}" destId="{AC6DA7F3-48E1-4D47-91E4-24D121C48524}" srcOrd="0" destOrd="0" parTransId="{BF385A41-5D4A-4624-8884-309FA3D9FD50}" sibTransId="{F70B4CE7-2F0E-4B34-9327-396C1612494D}"/>
    <dgm:cxn modelId="{5BB3BF1A-2217-4842-920C-25AEC4A69A34}" type="presOf" srcId="{9758DDA6-266F-4930-AFCB-F126E89FB61E}" destId="{4512111E-E6B1-4D1A-B198-8E22262F1A36}" srcOrd="0" destOrd="1" presId="urn:microsoft.com/office/officeart/2005/8/layout/vList2"/>
    <dgm:cxn modelId="{F91180CB-0751-4B0F-BF9D-8D2ED6AE94C2}" srcId="{AC6DA7F3-48E1-4D47-91E4-24D121C48524}" destId="{F929CFFA-DE1E-46CA-A09E-FDF470547F63}" srcOrd="3" destOrd="0" parTransId="{04B31B97-9138-4B0F-9217-406AB1885344}" sibTransId="{B26C52F1-EF32-409E-8241-3788932FBD88}"/>
    <dgm:cxn modelId="{51DA7637-1F0E-4A3D-A4A4-8658364D3C12}" type="presOf" srcId="{F929CFFA-DE1E-46CA-A09E-FDF470547F63}" destId="{4512111E-E6B1-4D1A-B198-8E22262F1A36}" srcOrd="0" destOrd="3" presId="urn:microsoft.com/office/officeart/2005/8/layout/vList2"/>
    <dgm:cxn modelId="{DB128723-A918-4114-BF59-0C9F0AA4F067}" type="presOf" srcId="{41BC03E7-A9AB-402A-AB7B-C783AEA80C9F}" destId="{4512111E-E6B1-4D1A-B198-8E22262F1A36}" srcOrd="0" destOrd="0" presId="urn:microsoft.com/office/officeart/2005/8/layout/vList2"/>
    <dgm:cxn modelId="{26AD74D0-AFB2-450F-8541-BAA9E9BBE8AD}" srcId="{AC6DA7F3-48E1-4D47-91E4-24D121C48524}" destId="{41BC03E7-A9AB-402A-AB7B-C783AEA80C9F}" srcOrd="0" destOrd="0" parTransId="{39EE855F-1D33-4676-8D63-BE366EF1A7C2}" sibTransId="{23B6282B-509B-496D-8705-047ABD19499B}"/>
    <dgm:cxn modelId="{D039741E-BF27-4C84-8CA0-8FD8D1D0AB09}" type="presOf" srcId="{143818F0-718F-4D1A-BF0C-4CBFA90A3D16}" destId="{197FC92E-9D04-4504-B960-41633CC705BB}" srcOrd="0" destOrd="0" presId="urn:microsoft.com/office/officeart/2005/8/layout/vList2"/>
    <dgm:cxn modelId="{63C4B175-6248-4D38-8E4F-0A636DE4FB34}" srcId="{AC6DA7F3-48E1-4D47-91E4-24D121C48524}" destId="{E27D11D0-3D1C-426F-A369-B4411EB424B8}" srcOrd="2" destOrd="0" parTransId="{63119386-3DAF-4AC7-8F25-E7D64ADF5B15}" sibTransId="{A844C136-B3CB-4A01-A2DA-6F08AF9673A7}"/>
    <dgm:cxn modelId="{E42A6C20-A959-462B-BF47-5585CD7F9635}" srcId="{AC6DA7F3-48E1-4D47-91E4-24D121C48524}" destId="{9758DDA6-266F-4930-AFCB-F126E89FB61E}" srcOrd="1" destOrd="0" parTransId="{90191710-97C9-4FB0-9AC4-0077540983AE}" sibTransId="{4C05991D-7FA2-4FAE-B128-AE76F1461473}"/>
    <dgm:cxn modelId="{0EE3626B-EAF3-4541-893E-E4447412301F}" type="presParOf" srcId="{197FC92E-9D04-4504-B960-41633CC705BB}" destId="{EA7CCE84-6D7D-43B8-AD09-E49BF24FB37F}" srcOrd="0" destOrd="0" presId="urn:microsoft.com/office/officeart/2005/8/layout/vList2"/>
    <dgm:cxn modelId="{32E45330-44C7-4688-B305-43A5293D83BB}" type="presParOf" srcId="{197FC92E-9D04-4504-B960-41633CC705BB}" destId="{4512111E-E6B1-4D1A-B198-8E22262F1A36}"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FA2EA3-3451-4992-B08B-7F9007108FA8}"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83CB7C7E-CED2-4658-8F2C-6BCF96463472}">
      <dgm:prSet phldrT="[Text]"/>
      <dgm:spPr/>
      <dgm:t>
        <a:bodyPr/>
        <a:lstStyle/>
        <a:p>
          <a:r>
            <a:rPr lang="en-US" dirty="0" smtClean="0"/>
            <a:t>The potential for </a:t>
          </a:r>
          <a:r>
            <a:rPr lang="en-US" dirty="0" err="1" smtClean="0"/>
            <a:t>sukuk</a:t>
          </a:r>
          <a:r>
            <a:rPr lang="en-US" dirty="0" smtClean="0"/>
            <a:t> issuance is estimated from the availability of the underlying assets</a:t>
          </a:r>
          <a:endParaRPr lang="en-US" dirty="0"/>
        </a:p>
      </dgm:t>
    </dgm:pt>
    <dgm:pt modelId="{FDBA8F0B-AD1E-420C-9A40-90CBCE898A3F}" type="parTrans" cxnId="{0A7F627F-ACB0-43D0-A5EA-B6DC92F07D1B}">
      <dgm:prSet/>
      <dgm:spPr/>
      <dgm:t>
        <a:bodyPr/>
        <a:lstStyle/>
        <a:p>
          <a:endParaRPr lang="en-US"/>
        </a:p>
      </dgm:t>
    </dgm:pt>
    <dgm:pt modelId="{3AADE210-7821-414D-98BC-2A3E76EFA59D}" type="sibTrans" cxnId="{0A7F627F-ACB0-43D0-A5EA-B6DC92F07D1B}">
      <dgm:prSet/>
      <dgm:spPr/>
      <dgm:t>
        <a:bodyPr/>
        <a:lstStyle/>
        <a:p>
          <a:endParaRPr lang="en-US"/>
        </a:p>
      </dgm:t>
    </dgm:pt>
    <dgm:pt modelId="{6EDE87E0-6AE3-4073-AE30-5C8421B3C4F5}">
      <dgm:prSet phldrT="[Text]"/>
      <dgm:spPr/>
      <dgm:t>
        <a:bodyPr/>
        <a:lstStyle/>
        <a:p>
          <a:r>
            <a:rPr lang="en-US" dirty="0" smtClean="0"/>
            <a:t>KPPIP (2019) notes the government still needs an investment of </a:t>
          </a:r>
          <a:r>
            <a:rPr lang="en-US" dirty="0" err="1" smtClean="0"/>
            <a:t>Rp</a:t>
          </a:r>
          <a:r>
            <a:rPr lang="en-US" dirty="0" smtClean="0"/>
            <a:t> 2.860 trillion</a:t>
          </a:r>
          <a:endParaRPr lang="en-US" dirty="0"/>
        </a:p>
      </dgm:t>
    </dgm:pt>
    <dgm:pt modelId="{63D3B25E-FE41-46C0-A250-49F64459F6D8}" type="parTrans" cxnId="{10276563-9D1A-464B-B2A0-194D0217E6BC}">
      <dgm:prSet/>
      <dgm:spPr/>
      <dgm:t>
        <a:bodyPr/>
        <a:lstStyle/>
        <a:p>
          <a:endParaRPr lang="en-US"/>
        </a:p>
      </dgm:t>
    </dgm:pt>
    <dgm:pt modelId="{148E834D-0621-415F-8EB4-3F4CF9A75ED1}" type="sibTrans" cxnId="{10276563-9D1A-464B-B2A0-194D0217E6BC}">
      <dgm:prSet/>
      <dgm:spPr/>
      <dgm:t>
        <a:bodyPr/>
        <a:lstStyle/>
        <a:p>
          <a:endParaRPr lang="en-US"/>
        </a:p>
      </dgm:t>
    </dgm:pt>
    <dgm:pt modelId="{5C58AC92-871C-47F6-81C1-4363D46522D9}">
      <dgm:prSet phldrT="[Text]"/>
      <dgm:spPr/>
      <dgm:t>
        <a:bodyPr/>
        <a:lstStyle/>
        <a:p>
          <a:r>
            <a:rPr lang="en-US" dirty="0" smtClean="0"/>
            <a:t>The issuance of </a:t>
          </a:r>
          <a:r>
            <a:rPr lang="en-US" dirty="0" err="1" smtClean="0"/>
            <a:t>sukuk</a:t>
          </a:r>
          <a:r>
            <a:rPr lang="en-US" dirty="0" smtClean="0"/>
            <a:t> until 2019 only reached </a:t>
          </a:r>
          <a:r>
            <a:rPr lang="en-US" dirty="0" err="1" smtClean="0"/>
            <a:t>Rp</a:t>
          </a:r>
          <a:r>
            <a:rPr lang="en-US" dirty="0" smtClean="0"/>
            <a:t> 1.221 trillion (RI Ministry of Finance, 2019)</a:t>
          </a:r>
          <a:endParaRPr lang="en-US" dirty="0"/>
        </a:p>
      </dgm:t>
    </dgm:pt>
    <dgm:pt modelId="{77560AAA-ACEB-4296-AFE8-DC5B0466AA65}" type="parTrans" cxnId="{2CC79900-0773-4ACE-9403-40CB9E4096CA}">
      <dgm:prSet/>
      <dgm:spPr/>
      <dgm:t>
        <a:bodyPr/>
        <a:lstStyle/>
        <a:p>
          <a:endParaRPr lang="en-US"/>
        </a:p>
      </dgm:t>
    </dgm:pt>
    <dgm:pt modelId="{E23EA180-F434-4786-A229-F782AF2B9498}" type="sibTrans" cxnId="{2CC79900-0773-4ACE-9403-40CB9E4096CA}">
      <dgm:prSet/>
      <dgm:spPr/>
      <dgm:t>
        <a:bodyPr/>
        <a:lstStyle/>
        <a:p>
          <a:endParaRPr lang="en-US"/>
        </a:p>
      </dgm:t>
    </dgm:pt>
    <dgm:pt modelId="{8EFE2BDD-C410-43F7-BF74-178806D7CC01}">
      <dgm:prSet phldrT="[Text]"/>
      <dgm:spPr/>
      <dgm:t>
        <a:bodyPr/>
        <a:lstStyle/>
        <a:p>
          <a:r>
            <a:rPr lang="en-US" dirty="0" smtClean="0"/>
            <a:t>The Ministry of Finance recorded the amount of BMN as of December 2018, reaching </a:t>
          </a:r>
          <a:r>
            <a:rPr lang="en-US" dirty="0" err="1" smtClean="0"/>
            <a:t>Rp</a:t>
          </a:r>
          <a:r>
            <a:rPr lang="en-US" dirty="0" smtClean="0"/>
            <a:t> 5.728,49 trillion</a:t>
          </a:r>
          <a:endParaRPr lang="en-US" dirty="0"/>
        </a:p>
      </dgm:t>
    </dgm:pt>
    <dgm:pt modelId="{F8EF073D-2DF5-47E2-957E-939AA249229F}" type="parTrans" cxnId="{8B389027-32A6-4746-8996-3BAA432BF99B}">
      <dgm:prSet/>
      <dgm:spPr/>
      <dgm:t>
        <a:bodyPr/>
        <a:lstStyle/>
        <a:p>
          <a:endParaRPr lang="en-US"/>
        </a:p>
      </dgm:t>
    </dgm:pt>
    <dgm:pt modelId="{BB3C5C0C-A9C6-45D2-9DA0-595FB57393B4}" type="sibTrans" cxnId="{8B389027-32A6-4746-8996-3BAA432BF99B}">
      <dgm:prSet/>
      <dgm:spPr/>
      <dgm:t>
        <a:bodyPr/>
        <a:lstStyle/>
        <a:p>
          <a:endParaRPr lang="en-US"/>
        </a:p>
      </dgm:t>
    </dgm:pt>
    <dgm:pt modelId="{3EEDD416-9218-4212-8578-F2EEBD4A8C16}" type="pres">
      <dgm:prSet presAssocID="{E3FA2EA3-3451-4992-B08B-7F9007108FA8}" presName="Name0" presStyleCnt="0">
        <dgm:presLayoutVars>
          <dgm:chMax val="1"/>
          <dgm:chPref val="1"/>
          <dgm:dir/>
          <dgm:animOne val="branch"/>
          <dgm:animLvl val="lvl"/>
        </dgm:presLayoutVars>
      </dgm:prSet>
      <dgm:spPr/>
      <dgm:t>
        <a:bodyPr/>
        <a:lstStyle/>
        <a:p>
          <a:endParaRPr lang="en-US"/>
        </a:p>
      </dgm:t>
    </dgm:pt>
    <dgm:pt modelId="{6E3F081B-49E0-4EB3-B5D6-49138777F4F0}" type="pres">
      <dgm:prSet presAssocID="{83CB7C7E-CED2-4658-8F2C-6BCF96463472}" presName="singleCycle" presStyleCnt="0"/>
      <dgm:spPr/>
    </dgm:pt>
    <dgm:pt modelId="{25E49FEA-0BD3-495C-A585-5325739AC7A1}" type="pres">
      <dgm:prSet presAssocID="{83CB7C7E-CED2-4658-8F2C-6BCF96463472}" presName="singleCenter" presStyleLbl="node1" presStyleIdx="0" presStyleCnt="4">
        <dgm:presLayoutVars>
          <dgm:chMax val="7"/>
          <dgm:chPref val="7"/>
        </dgm:presLayoutVars>
      </dgm:prSet>
      <dgm:spPr/>
      <dgm:t>
        <a:bodyPr/>
        <a:lstStyle/>
        <a:p>
          <a:endParaRPr lang="en-US"/>
        </a:p>
      </dgm:t>
    </dgm:pt>
    <dgm:pt modelId="{7A9BC5A5-B81E-431C-B8A7-7AB149EFB03F}" type="pres">
      <dgm:prSet presAssocID="{63D3B25E-FE41-46C0-A250-49F64459F6D8}" presName="Name56" presStyleLbl="parChTrans1D2" presStyleIdx="0" presStyleCnt="3"/>
      <dgm:spPr/>
      <dgm:t>
        <a:bodyPr/>
        <a:lstStyle/>
        <a:p>
          <a:endParaRPr lang="en-US"/>
        </a:p>
      </dgm:t>
    </dgm:pt>
    <dgm:pt modelId="{94027503-C4EB-4F74-939A-18FC2528F43D}" type="pres">
      <dgm:prSet presAssocID="{6EDE87E0-6AE3-4073-AE30-5C8421B3C4F5}" presName="text0" presStyleLbl="node1" presStyleIdx="1" presStyleCnt="4" custScaleX="186171" custScaleY="141687">
        <dgm:presLayoutVars>
          <dgm:bulletEnabled val="1"/>
        </dgm:presLayoutVars>
      </dgm:prSet>
      <dgm:spPr/>
      <dgm:t>
        <a:bodyPr/>
        <a:lstStyle/>
        <a:p>
          <a:endParaRPr lang="en-US"/>
        </a:p>
      </dgm:t>
    </dgm:pt>
    <dgm:pt modelId="{29D8B211-5038-497D-A990-FC926A0A7A03}" type="pres">
      <dgm:prSet presAssocID="{F8EF073D-2DF5-47E2-957E-939AA249229F}" presName="Name56" presStyleLbl="parChTrans1D2" presStyleIdx="1" presStyleCnt="3"/>
      <dgm:spPr/>
      <dgm:t>
        <a:bodyPr/>
        <a:lstStyle/>
        <a:p>
          <a:endParaRPr lang="en-US"/>
        </a:p>
      </dgm:t>
    </dgm:pt>
    <dgm:pt modelId="{ABCCBBDF-F6E7-49C0-98E1-E9F113FF724D}" type="pres">
      <dgm:prSet presAssocID="{8EFE2BDD-C410-43F7-BF74-178806D7CC01}" presName="text0" presStyleLbl="node1" presStyleIdx="2" presStyleCnt="4" custScaleX="186171" custScaleY="141687">
        <dgm:presLayoutVars>
          <dgm:bulletEnabled val="1"/>
        </dgm:presLayoutVars>
      </dgm:prSet>
      <dgm:spPr/>
      <dgm:t>
        <a:bodyPr/>
        <a:lstStyle/>
        <a:p>
          <a:endParaRPr lang="en-US"/>
        </a:p>
      </dgm:t>
    </dgm:pt>
    <dgm:pt modelId="{9B08FD51-6F42-436E-B310-3F0C078CE397}" type="pres">
      <dgm:prSet presAssocID="{77560AAA-ACEB-4296-AFE8-DC5B0466AA65}" presName="Name56" presStyleLbl="parChTrans1D2" presStyleIdx="2" presStyleCnt="3"/>
      <dgm:spPr/>
      <dgm:t>
        <a:bodyPr/>
        <a:lstStyle/>
        <a:p>
          <a:endParaRPr lang="en-US"/>
        </a:p>
      </dgm:t>
    </dgm:pt>
    <dgm:pt modelId="{067D00B0-AE25-410F-9A5D-EC1FC8E8408A}" type="pres">
      <dgm:prSet presAssocID="{5C58AC92-871C-47F6-81C1-4363D46522D9}" presName="text0" presStyleLbl="node1" presStyleIdx="3" presStyleCnt="4" custScaleX="186171" custScaleY="141687">
        <dgm:presLayoutVars>
          <dgm:bulletEnabled val="1"/>
        </dgm:presLayoutVars>
      </dgm:prSet>
      <dgm:spPr/>
      <dgm:t>
        <a:bodyPr/>
        <a:lstStyle/>
        <a:p>
          <a:endParaRPr lang="en-US"/>
        </a:p>
      </dgm:t>
    </dgm:pt>
  </dgm:ptLst>
  <dgm:cxnLst>
    <dgm:cxn modelId="{2A5025F7-F1AF-4823-AD8D-67A597502C92}" type="presOf" srcId="{E3FA2EA3-3451-4992-B08B-7F9007108FA8}" destId="{3EEDD416-9218-4212-8578-F2EEBD4A8C16}" srcOrd="0" destOrd="0" presId="urn:microsoft.com/office/officeart/2008/layout/RadialCluster"/>
    <dgm:cxn modelId="{E7D2CC02-3C0A-4C81-9CF1-AA698F493EA1}" type="presOf" srcId="{F8EF073D-2DF5-47E2-957E-939AA249229F}" destId="{29D8B211-5038-497D-A990-FC926A0A7A03}" srcOrd="0" destOrd="0" presId="urn:microsoft.com/office/officeart/2008/layout/RadialCluster"/>
    <dgm:cxn modelId="{EB0BB162-B55E-477B-9FF9-1EB5E28B1DA0}" type="presOf" srcId="{6EDE87E0-6AE3-4073-AE30-5C8421B3C4F5}" destId="{94027503-C4EB-4F74-939A-18FC2528F43D}" srcOrd="0" destOrd="0" presId="urn:microsoft.com/office/officeart/2008/layout/RadialCluster"/>
    <dgm:cxn modelId="{2CC79900-0773-4ACE-9403-40CB9E4096CA}" srcId="{83CB7C7E-CED2-4658-8F2C-6BCF96463472}" destId="{5C58AC92-871C-47F6-81C1-4363D46522D9}" srcOrd="2" destOrd="0" parTransId="{77560AAA-ACEB-4296-AFE8-DC5B0466AA65}" sibTransId="{E23EA180-F434-4786-A229-F782AF2B9498}"/>
    <dgm:cxn modelId="{1EE77DEF-5696-4DAC-9132-F812D6D4F9D4}" type="presOf" srcId="{83CB7C7E-CED2-4658-8F2C-6BCF96463472}" destId="{25E49FEA-0BD3-495C-A585-5325739AC7A1}" srcOrd="0" destOrd="0" presId="urn:microsoft.com/office/officeart/2008/layout/RadialCluster"/>
    <dgm:cxn modelId="{10276563-9D1A-464B-B2A0-194D0217E6BC}" srcId="{83CB7C7E-CED2-4658-8F2C-6BCF96463472}" destId="{6EDE87E0-6AE3-4073-AE30-5C8421B3C4F5}" srcOrd="0" destOrd="0" parTransId="{63D3B25E-FE41-46C0-A250-49F64459F6D8}" sibTransId="{148E834D-0621-415F-8EB4-3F4CF9A75ED1}"/>
    <dgm:cxn modelId="{8B389027-32A6-4746-8996-3BAA432BF99B}" srcId="{83CB7C7E-CED2-4658-8F2C-6BCF96463472}" destId="{8EFE2BDD-C410-43F7-BF74-178806D7CC01}" srcOrd="1" destOrd="0" parTransId="{F8EF073D-2DF5-47E2-957E-939AA249229F}" sibTransId="{BB3C5C0C-A9C6-45D2-9DA0-595FB57393B4}"/>
    <dgm:cxn modelId="{EB283785-ACF2-4764-813D-6DB4B38EFD41}" type="presOf" srcId="{77560AAA-ACEB-4296-AFE8-DC5B0466AA65}" destId="{9B08FD51-6F42-436E-B310-3F0C078CE397}" srcOrd="0" destOrd="0" presId="urn:microsoft.com/office/officeart/2008/layout/RadialCluster"/>
    <dgm:cxn modelId="{8EC0E674-4178-4793-81DA-54531E6862BD}" type="presOf" srcId="{63D3B25E-FE41-46C0-A250-49F64459F6D8}" destId="{7A9BC5A5-B81E-431C-B8A7-7AB149EFB03F}" srcOrd="0" destOrd="0" presId="urn:microsoft.com/office/officeart/2008/layout/RadialCluster"/>
    <dgm:cxn modelId="{0A7F627F-ACB0-43D0-A5EA-B6DC92F07D1B}" srcId="{E3FA2EA3-3451-4992-B08B-7F9007108FA8}" destId="{83CB7C7E-CED2-4658-8F2C-6BCF96463472}" srcOrd="0" destOrd="0" parTransId="{FDBA8F0B-AD1E-420C-9A40-90CBCE898A3F}" sibTransId="{3AADE210-7821-414D-98BC-2A3E76EFA59D}"/>
    <dgm:cxn modelId="{F663AAB4-0AAB-4B23-A633-769C9BCAB005}" type="presOf" srcId="{8EFE2BDD-C410-43F7-BF74-178806D7CC01}" destId="{ABCCBBDF-F6E7-49C0-98E1-E9F113FF724D}" srcOrd="0" destOrd="0" presId="urn:microsoft.com/office/officeart/2008/layout/RadialCluster"/>
    <dgm:cxn modelId="{F647BF74-957F-4DB4-BC04-7F6A674DC9DA}" type="presOf" srcId="{5C58AC92-871C-47F6-81C1-4363D46522D9}" destId="{067D00B0-AE25-410F-9A5D-EC1FC8E8408A}" srcOrd="0" destOrd="0" presId="urn:microsoft.com/office/officeart/2008/layout/RadialCluster"/>
    <dgm:cxn modelId="{85714FCF-3DF7-47E2-9F71-78A6E9D507F3}" type="presParOf" srcId="{3EEDD416-9218-4212-8578-F2EEBD4A8C16}" destId="{6E3F081B-49E0-4EB3-B5D6-49138777F4F0}" srcOrd="0" destOrd="0" presId="urn:microsoft.com/office/officeart/2008/layout/RadialCluster"/>
    <dgm:cxn modelId="{E93A5841-3D16-48FA-9D7B-9C93025EA15F}" type="presParOf" srcId="{6E3F081B-49E0-4EB3-B5D6-49138777F4F0}" destId="{25E49FEA-0BD3-495C-A585-5325739AC7A1}" srcOrd="0" destOrd="0" presId="urn:microsoft.com/office/officeart/2008/layout/RadialCluster"/>
    <dgm:cxn modelId="{44208546-D79F-4429-AFCA-00DE20680B0E}" type="presParOf" srcId="{6E3F081B-49E0-4EB3-B5D6-49138777F4F0}" destId="{7A9BC5A5-B81E-431C-B8A7-7AB149EFB03F}" srcOrd="1" destOrd="0" presId="urn:microsoft.com/office/officeart/2008/layout/RadialCluster"/>
    <dgm:cxn modelId="{7F458606-1E8A-4208-A63B-3D02E5DFD66A}" type="presParOf" srcId="{6E3F081B-49E0-4EB3-B5D6-49138777F4F0}" destId="{94027503-C4EB-4F74-939A-18FC2528F43D}" srcOrd="2" destOrd="0" presId="urn:microsoft.com/office/officeart/2008/layout/RadialCluster"/>
    <dgm:cxn modelId="{C46DCC64-18C2-48B0-AE72-A94B95505459}" type="presParOf" srcId="{6E3F081B-49E0-4EB3-B5D6-49138777F4F0}" destId="{29D8B211-5038-497D-A990-FC926A0A7A03}" srcOrd="3" destOrd="0" presId="urn:microsoft.com/office/officeart/2008/layout/RadialCluster"/>
    <dgm:cxn modelId="{291CBC41-AFE1-4FC8-BD26-0D24CB3BE45F}" type="presParOf" srcId="{6E3F081B-49E0-4EB3-B5D6-49138777F4F0}" destId="{ABCCBBDF-F6E7-49C0-98E1-E9F113FF724D}" srcOrd="4" destOrd="0" presId="urn:microsoft.com/office/officeart/2008/layout/RadialCluster"/>
    <dgm:cxn modelId="{CCA7ED17-CBD1-4643-A4B5-E4E02C463843}" type="presParOf" srcId="{6E3F081B-49E0-4EB3-B5D6-49138777F4F0}" destId="{9B08FD51-6F42-436E-B310-3F0C078CE397}" srcOrd="5" destOrd="0" presId="urn:microsoft.com/office/officeart/2008/layout/RadialCluster"/>
    <dgm:cxn modelId="{59C00749-FD3C-4239-9DD8-8B63C6832FDC}" type="presParOf" srcId="{6E3F081B-49E0-4EB3-B5D6-49138777F4F0}" destId="{067D00B0-AE25-410F-9A5D-EC1FC8E8408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B6F834-39F2-4427-8F4D-01C2603F2B95}"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656EB7A0-C55E-4D06-A5AD-D3E9D8D8BECD}">
      <dgm:prSet phldrT="[Text]"/>
      <dgm:spPr/>
      <dgm:t>
        <a:bodyPr/>
        <a:lstStyle/>
        <a:p>
          <a:r>
            <a:rPr lang="en-US" dirty="0" smtClean="0"/>
            <a:t>Literature review</a:t>
          </a:r>
          <a:endParaRPr lang="en-US" dirty="0"/>
        </a:p>
      </dgm:t>
    </dgm:pt>
    <dgm:pt modelId="{CF92D052-37A3-4D45-9E6D-0C21B68CBF16}" type="parTrans" cxnId="{84D1C7F5-355A-451D-A4F1-276BF11C62E5}">
      <dgm:prSet/>
      <dgm:spPr/>
      <dgm:t>
        <a:bodyPr/>
        <a:lstStyle/>
        <a:p>
          <a:endParaRPr lang="en-US"/>
        </a:p>
      </dgm:t>
    </dgm:pt>
    <dgm:pt modelId="{B1379293-E41C-435F-9476-6D7F784DDE7D}" type="sibTrans" cxnId="{84D1C7F5-355A-451D-A4F1-276BF11C62E5}">
      <dgm:prSet/>
      <dgm:spPr/>
      <dgm:t>
        <a:bodyPr/>
        <a:lstStyle/>
        <a:p>
          <a:endParaRPr lang="en-US"/>
        </a:p>
      </dgm:t>
    </dgm:pt>
    <dgm:pt modelId="{E10565DA-DCD6-461B-B5E6-937855141051}">
      <dgm:prSet phldrT="[Text]"/>
      <dgm:spPr/>
      <dgm:t>
        <a:bodyPr/>
        <a:lstStyle/>
        <a:p>
          <a:r>
            <a:rPr lang="en-US" dirty="0" smtClean="0"/>
            <a:t>Model construction</a:t>
          </a:r>
          <a:endParaRPr lang="en-US" dirty="0"/>
        </a:p>
      </dgm:t>
    </dgm:pt>
    <dgm:pt modelId="{C3A5C75B-91F8-46FC-95A1-0F6D7F733E9D}" type="parTrans" cxnId="{B5FAE6B4-4A73-4C82-9D75-BD121F978434}">
      <dgm:prSet/>
      <dgm:spPr/>
      <dgm:t>
        <a:bodyPr/>
        <a:lstStyle/>
        <a:p>
          <a:endParaRPr lang="en-US"/>
        </a:p>
      </dgm:t>
    </dgm:pt>
    <dgm:pt modelId="{49A232FE-8A05-4B18-83FC-056BA8EF131A}" type="sibTrans" cxnId="{B5FAE6B4-4A73-4C82-9D75-BD121F978434}">
      <dgm:prSet/>
      <dgm:spPr/>
      <dgm:t>
        <a:bodyPr/>
        <a:lstStyle/>
        <a:p>
          <a:endParaRPr lang="en-US"/>
        </a:p>
      </dgm:t>
    </dgm:pt>
    <dgm:pt modelId="{EF6803D3-7652-470E-BABE-D6F4B8C50B0F}">
      <dgm:prSet phldrT="[Text]"/>
      <dgm:spPr/>
      <dgm:t>
        <a:bodyPr/>
        <a:lstStyle/>
        <a:p>
          <a:r>
            <a:rPr lang="en-US" dirty="0" smtClean="0"/>
            <a:t>Model validation</a:t>
          </a:r>
          <a:endParaRPr lang="en-US" dirty="0"/>
        </a:p>
      </dgm:t>
    </dgm:pt>
    <dgm:pt modelId="{4E972814-9A19-4786-9A1D-0B7666695A7C}" type="parTrans" cxnId="{09E3D2C6-C033-47D7-A484-D9120EC71997}">
      <dgm:prSet/>
      <dgm:spPr/>
      <dgm:t>
        <a:bodyPr/>
        <a:lstStyle/>
        <a:p>
          <a:endParaRPr lang="en-US"/>
        </a:p>
      </dgm:t>
    </dgm:pt>
    <dgm:pt modelId="{B0A58120-62B4-4B66-8776-EFA91AC1292B}" type="sibTrans" cxnId="{09E3D2C6-C033-47D7-A484-D9120EC71997}">
      <dgm:prSet/>
      <dgm:spPr/>
      <dgm:t>
        <a:bodyPr/>
        <a:lstStyle/>
        <a:p>
          <a:endParaRPr lang="en-US"/>
        </a:p>
      </dgm:t>
    </dgm:pt>
    <dgm:pt modelId="{B1FDDC6C-4D76-450B-850A-DBC741B6A717}">
      <dgm:prSet phldrT="[Text]"/>
      <dgm:spPr/>
      <dgm:t>
        <a:bodyPr/>
        <a:lstStyle/>
        <a:p>
          <a:r>
            <a:rPr lang="en-US" dirty="0" smtClean="0"/>
            <a:t>Questionnaire preparation</a:t>
          </a:r>
          <a:endParaRPr lang="en-US" dirty="0"/>
        </a:p>
      </dgm:t>
    </dgm:pt>
    <dgm:pt modelId="{7A0B3D8C-9A27-4A21-BDCC-2905E4E9651E}" type="parTrans" cxnId="{A8D8E152-FC38-43E5-A5F4-8A9FBEA3DAE1}">
      <dgm:prSet/>
      <dgm:spPr/>
      <dgm:t>
        <a:bodyPr/>
        <a:lstStyle/>
        <a:p>
          <a:endParaRPr lang="en-US"/>
        </a:p>
      </dgm:t>
    </dgm:pt>
    <dgm:pt modelId="{08A55211-77B2-4D1D-8259-45886E80CB20}" type="sibTrans" cxnId="{A8D8E152-FC38-43E5-A5F4-8A9FBEA3DAE1}">
      <dgm:prSet/>
      <dgm:spPr/>
      <dgm:t>
        <a:bodyPr/>
        <a:lstStyle/>
        <a:p>
          <a:endParaRPr lang="en-US"/>
        </a:p>
      </dgm:t>
    </dgm:pt>
    <dgm:pt modelId="{6C0858C7-232E-410A-B16C-8C49724492B2}">
      <dgm:prSet phldrT="[Text]"/>
      <dgm:spPr/>
      <dgm:t>
        <a:bodyPr/>
        <a:lstStyle/>
        <a:p>
          <a:r>
            <a:rPr lang="en-US" dirty="0" smtClean="0"/>
            <a:t>survey</a:t>
          </a:r>
          <a:endParaRPr lang="en-US" dirty="0"/>
        </a:p>
      </dgm:t>
    </dgm:pt>
    <dgm:pt modelId="{10F8A1C4-51BD-4C36-A3D9-232B0C52CE4E}" type="parTrans" cxnId="{5CBF87E0-57CD-40F2-8699-7701B9DB1797}">
      <dgm:prSet/>
      <dgm:spPr/>
      <dgm:t>
        <a:bodyPr/>
        <a:lstStyle/>
        <a:p>
          <a:endParaRPr lang="en-US"/>
        </a:p>
      </dgm:t>
    </dgm:pt>
    <dgm:pt modelId="{39C7F011-7019-4268-98FC-E3A7E084EA4B}" type="sibTrans" cxnId="{5CBF87E0-57CD-40F2-8699-7701B9DB1797}">
      <dgm:prSet/>
      <dgm:spPr/>
      <dgm:t>
        <a:bodyPr/>
        <a:lstStyle/>
        <a:p>
          <a:endParaRPr lang="en-US"/>
        </a:p>
      </dgm:t>
    </dgm:pt>
    <dgm:pt modelId="{18883F08-9E73-4F30-AC65-CD0253465D60}">
      <dgm:prSet phldrT="[Text]"/>
      <dgm:spPr/>
      <dgm:t>
        <a:bodyPr/>
        <a:lstStyle/>
        <a:p>
          <a:r>
            <a:rPr lang="en-US" dirty="0" smtClean="0"/>
            <a:t>Data analysis</a:t>
          </a:r>
          <a:endParaRPr lang="en-US" dirty="0"/>
        </a:p>
      </dgm:t>
    </dgm:pt>
    <dgm:pt modelId="{19BDFEE1-0A0B-4815-AF01-F6CE205BC348}" type="parTrans" cxnId="{E726B0F6-571F-40D4-938C-46A610E17E19}">
      <dgm:prSet/>
      <dgm:spPr/>
      <dgm:t>
        <a:bodyPr/>
        <a:lstStyle/>
        <a:p>
          <a:endParaRPr lang="en-US"/>
        </a:p>
      </dgm:t>
    </dgm:pt>
    <dgm:pt modelId="{071D9365-B9FF-41A3-B977-175E712BCC6F}" type="sibTrans" cxnId="{E726B0F6-571F-40D4-938C-46A610E17E19}">
      <dgm:prSet/>
      <dgm:spPr/>
      <dgm:t>
        <a:bodyPr/>
        <a:lstStyle/>
        <a:p>
          <a:endParaRPr lang="en-US"/>
        </a:p>
      </dgm:t>
    </dgm:pt>
    <dgm:pt modelId="{007DB2F8-DA22-4797-810A-D1C4047282B4}">
      <dgm:prSet phldrT="[Text]"/>
      <dgm:spPr/>
      <dgm:t>
        <a:bodyPr/>
        <a:lstStyle/>
        <a:p>
          <a:r>
            <a:rPr lang="en-US" dirty="0" smtClean="0"/>
            <a:t>Result validation</a:t>
          </a:r>
          <a:endParaRPr lang="en-US" dirty="0"/>
        </a:p>
      </dgm:t>
    </dgm:pt>
    <dgm:pt modelId="{E11BA662-406D-4F5C-8672-F1F5591B1E79}" type="parTrans" cxnId="{EEFC6223-4CE5-4201-A23F-937E38307050}">
      <dgm:prSet/>
      <dgm:spPr/>
      <dgm:t>
        <a:bodyPr/>
        <a:lstStyle/>
        <a:p>
          <a:endParaRPr lang="en-US"/>
        </a:p>
      </dgm:t>
    </dgm:pt>
    <dgm:pt modelId="{D292E690-6906-4AEE-8033-BD706D8CD979}" type="sibTrans" cxnId="{EEFC6223-4CE5-4201-A23F-937E38307050}">
      <dgm:prSet/>
      <dgm:spPr/>
      <dgm:t>
        <a:bodyPr/>
        <a:lstStyle/>
        <a:p>
          <a:endParaRPr lang="en-US"/>
        </a:p>
      </dgm:t>
    </dgm:pt>
    <dgm:pt modelId="{6ACC6318-5020-4742-B27B-5B0FED250203}">
      <dgm:prSet phldrT="[Text]"/>
      <dgm:spPr/>
      <dgm:t>
        <a:bodyPr/>
        <a:lstStyle/>
        <a:p>
          <a:r>
            <a:rPr lang="en-US" dirty="0" smtClean="0"/>
            <a:t>Result interpretation</a:t>
          </a:r>
          <a:endParaRPr lang="en-US" dirty="0"/>
        </a:p>
      </dgm:t>
    </dgm:pt>
    <dgm:pt modelId="{5A936E85-83D4-4491-965D-BF3D399193A5}" type="parTrans" cxnId="{319F0A60-DBB8-4A8D-B8C2-F41DEFB6C735}">
      <dgm:prSet/>
      <dgm:spPr/>
      <dgm:t>
        <a:bodyPr/>
        <a:lstStyle/>
        <a:p>
          <a:endParaRPr lang="en-US"/>
        </a:p>
      </dgm:t>
    </dgm:pt>
    <dgm:pt modelId="{DDEF7411-7990-4F2E-9CC0-754D73DF79E0}" type="sibTrans" cxnId="{319F0A60-DBB8-4A8D-B8C2-F41DEFB6C735}">
      <dgm:prSet/>
      <dgm:spPr/>
      <dgm:t>
        <a:bodyPr/>
        <a:lstStyle/>
        <a:p>
          <a:endParaRPr lang="en-US"/>
        </a:p>
      </dgm:t>
    </dgm:pt>
    <dgm:pt modelId="{55A307AC-B055-4035-822D-B352A2C97216}">
      <dgm:prSet phldrT="[Text]"/>
      <dgm:spPr/>
      <dgm:t>
        <a:bodyPr/>
        <a:lstStyle/>
        <a:p>
          <a:r>
            <a:rPr lang="en-US" dirty="0" smtClean="0"/>
            <a:t>Questionnaire test</a:t>
          </a:r>
          <a:endParaRPr lang="en-US" dirty="0"/>
        </a:p>
      </dgm:t>
    </dgm:pt>
    <dgm:pt modelId="{076FCC22-BBF0-4FAE-873F-835F34369C42}" type="parTrans" cxnId="{A1AD0B2B-1E44-4811-808B-B670D3D9EC66}">
      <dgm:prSet/>
      <dgm:spPr/>
      <dgm:t>
        <a:bodyPr/>
        <a:lstStyle/>
        <a:p>
          <a:endParaRPr lang="en-US"/>
        </a:p>
      </dgm:t>
    </dgm:pt>
    <dgm:pt modelId="{A9E1683B-483A-4658-82F6-7876D7B17D1E}" type="sibTrans" cxnId="{A1AD0B2B-1E44-4811-808B-B670D3D9EC66}">
      <dgm:prSet/>
      <dgm:spPr/>
      <dgm:t>
        <a:bodyPr/>
        <a:lstStyle/>
        <a:p>
          <a:endParaRPr lang="en-US"/>
        </a:p>
      </dgm:t>
    </dgm:pt>
    <dgm:pt modelId="{D0DDCD81-614B-432D-9A3B-2C22B6F99D04}" type="pres">
      <dgm:prSet presAssocID="{42B6F834-39F2-4427-8F4D-01C2603F2B95}" presName="Name0" presStyleCnt="0">
        <dgm:presLayoutVars>
          <dgm:dir/>
          <dgm:animLvl val="lvl"/>
          <dgm:resizeHandles val="exact"/>
        </dgm:presLayoutVars>
      </dgm:prSet>
      <dgm:spPr/>
      <dgm:t>
        <a:bodyPr/>
        <a:lstStyle/>
        <a:p>
          <a:endParaRPr lang="en-US"/>
        </a:p>
      </dgm:t>
    </dgm:pt>
    <dgm:pt modelId="{B303E6DC-40D6-44E7-89CC-0412E8F50CFC}" type="pres">
      <dgm:prSet presAssocID="{6ACC6318-5020-4742-B27B-5B0FED250203}" presName="boxAndChildren" presStyleCnt="0"/>
      <dgm:spPr/>
    </dgm:pt>
    <dgm:pt modelId="{AA7CE359-7A16-4BD1-87D9-799A415E724F}" type="pres">
      <dgm:prSet presAssocID="{6ACC6318-5020-4742-B27B-5B0FED250203}" presName="parentTextBox" presStyleLbl="node1" presStyleIdx="0" presStyleCnt="9"/>
      <dgm:spPr/>
      <dgm:t>
        <a:bodyPr/>
        <a:lstStyle/>
        <a:p>
          <a:endParaRPr lang="en-US"/>
        </a:p>
      </dgm:t>
    </dgm:pt>
    <dgm:pt modelId="{90F1B175-F2A1-4789-8FC5-D577E5EB2F30}" type="pres">
      <dgm:prSet presAssocID="{D292E690-6906-4AEE-8033-BD706D8CD979}" presName="sp" presStyleCnt="0"/>
      <dgm:spPr/>
    </dgm:pt>
    <dgm:pt modelId="{08F48EAC-4B6B-435F-8AF4-DDD594BCEC4C}" type="pres">
      <dgm:prSet presAssocID="{007DB2F8-DA22-4797-810A-D1C4047282B4}" presName="arrowAndChildren" presStyleCnt="0"/>
      <dgm:spPr/>
    </dgm:pt>
    <dgm:pt modelId="{51611067-BE99-426F-A1FA-2F7F499BA6DD}" type="pres">
      <dgm:prSet presAssocID="{007DB2F8-DA22-4797-810A-D1C4047282B4}" presName="parentTextArrow" presStyleLbl="node1" presStyleIdx="1" presStyleCnt="9"/>
      <dgm:spPr/>
      <dgm:t>
        <a:bodyPr/>
        <a:lstStyle/>
        <a:p>
          <a:endParaRPr lang="en-US"/>
        </a:p>
      </dgm:t>
    </dgm:pt>
    <dgm:pt modelId="{BE944848-2721-4035-A9B9-777D73127B0A}" type="pres">
      <dgm:prSet presAssocID="{071D9365-B9FF-41A3-B977-175E712BCC6F}" presName="sp" presStyleCnt="0"/>
      <dgm:spPr/>
    </dgm:pt>
    <dgm:pt modelId="{514D1DFF-9CCD-4433-A1D2-7B1973A94B25}" type="pres">
      <dgm:prSet presAssocID="{18883F08-9E73-4F30-AC65-CD0253465D60}" presName="arrowAndChildren" presStyleCnt="0"/>
      <dgm:spPr/>
    </dgm:pt>
    <dgm:pt modelId="{76447AF2-51B7-4C9F-BDDE-1FA9664F40CA}" type="pres">
      <dgm:prSet presAssocID="{18883F08-9E73-4F30-AC65-CD0253465D60}" presName="parentTextArrow" presStyleLbl="node1" presStyleIdx="2" presStyleCnt="9"/>
      <dgm:spPr/>
      <dgm:t>
        <a:bodyPr/>
        <a:lstStyle/>
        <a:p>
          <a:endParaRPr lang="en-US"/>
        </a:p>
      </dgm:t>
    </dgm:pt>
    <dgm:pt modelId="{E345DC36-14A0-46DD-94DB-207F14C5F72C}" type="pres">
      <dgm:prSet presAssocID="{39C7F011-7019-4268-98FC-E3A7E084EA4B}" presName="sp" presStyleCnt="0"/>
      <dgm:spPr/>
    </dgm:pt>
    <dgm:pt modelId="{ED901F03-2812-4211-B443-BA64E5A72439}" type="pres">
      <dgm:prSet presAssocID="{6C0858C7-232E-410A-B16C-8C49724492B2}" presName="arrowAndChildren" presStyleCnt="0"/>
      <dgm:spPr/>
    </dgm:pt>
    <dgm:pt modelId="{891285C9-5E22-47D3-B947-B4906888B04E}" type="pres">
      <dgm:prSet presAssocID="{6C0858C7-232E-410A-B16C-8C49724492B2}" presName="parentTextArrow" presStyleLbl="node1" presStyleIdx="3" presStyleCnt="9"/>
      <dgm:spPr/>
      <dgm:t>
        <a:bodyPr/>
        <a:lstStyle/>
        <a:p>
          <a:endParaRPr lang="en-US"/>
        </a:p>
      </dgm:t>
    </dgm:pt>
    <dgm:pt modelId="{0B467668-5F4E-45BD-8F4E-BBE7FFBDA173}" type="pres">
      <dgm:prSet presAssocID="{A9E1683B-483A-4658-82F6-7876D7B17D1E}" presName="sp" presStyleCnt="0"/>
      <dgm:spPr/>
    </dgm:pt>
    <dgm:pt modelId="{1CF201BE-F22E-4A15-B531-8431B3B542FD}" type="pres">
      <dgm:prSet presAssocID="{55A307AC-B055-4035-822D-B352A2C97216}" presName="arrowAndChildren" presStyleCnt="0"/>
      <dgm:spPr/>
    </dgm:pt>
    <dgm:pt modelId="{C6AE7959-9E7C-4D3D-8A6D-04E1710A79BC}" type="pres">
      <dgm:prSet presAssocID="{55A307AC-B055-4035-822D-B352A2C97216}" presName="parentTextArrow" presStyleLbl="node1" presStyleIdx="4" presStyleCnt="9"/>
      <dgm:spPr/>
      <dgm:t>
        <a:bodyPr/>
        <a:lstStyle/>
        <a:p>
          <a:endParaRPr lang="en-US"/>
        </a:p>
      </dgm:t>
    </dgm:pt>
    <dgm:pt modelId="{D4B24E0B-0CF7-4B68-8427-CF9B43CD373F}" type="pres">
      <dgm:prSet presAssocID="{08A55211-77B2-4D1D-8259-45886E80CB20}" presName="sp" presStyleCnt="0"/>
      <dgm:spPr/>
    </dgm:pt>
    <dgm:pt modelId="{DA327A69-7C45-4550-A18F-D8AEFAE6FB4E}" type="pres">
      <dgm:prSet presAssocID="{B1FDDC6C-4D76-450B-850A-DBC741B6A717}" presName="arrowAndChildren" presStyleCnt="0"/>
      <dgm:spPr/>
    </dgm:pt>
    <dgm:pt modelId="{0D5B6C2B-4539-4917-88FE-0721A4279A09}" type="pres">
      <dgm:prSet presAssocID="{B1FDDC6C-4D76-450B-850A-DBC741B6A717}" presName="parentTextArrow" presStyleLbl="node1" presStyleIdx="5" presStyleCnt="9"/>
      <dgm:spPr/>
      <dgm:t>
        <a:bodyPr/>
        <a:lstStyle/>
        <a:p>
          <a:endParaRPr lang="en-US"/>
        </a:p>
      </dgm:t>
    </dgm:pt>
    <dgm:pt modelId="{9AADEE2D-ED00-4F53-BA71-66158FAFC4C0}" type="pres">
      <dgm:prSet presAssocID="{B0A58120-62B4-4B66-8776-EFA91AC1292B}" presName="sp" presStyleCnt="0"/>
      <dgm:spPr/>
    </dgm:pt>
    <dgm:pt modelId="{9ED5D70F-D510-4EF7-AC5F-0F97C4A93F9C}" type="pres">
      <dgm:prSet presAssocID="{EF6803D3-7652-470E-BABE-D6F4B8C50B0F}" presName="arrowAndChildren" presStyleCnt="0"/>
      <dgm:spPr/>
    </dgm:pt>
    <dgm:pt modelId="{F6303B9D-B827-420E-8164-E14A9258C0A5}" type="pres">
      <dgm:prSet presAssocID="{EF6803D3-7652-470E-BABE-D6F4B8C50B0F}" presName="parentTextArrow" presStyleLbl="node1" presStyleIdx="6" presStyleCnt="9"/>
      <dgm:spPr/>
      <dgm:t>
        <a:bodyPr/>
        <a:lstStyle/>
        <a:p>
          <a:endParaRPr lang="en-US"/>
        </a:p>
      </dgm:t>
    </dgm:pt>
    <dgm:pt modelId="{E8A715F1-F2DD-4E79-998A-C0E16C8B5356}" type="pres">
      <dgm:prSet presAssocID="{49A232FE-8A05-4B18-83FC-056BA8EF131A}" presName="sp" presStyleCnt="0"/>
      <dgm:spPr/>
    </dgm:pt>
    <dgm:pt modelId="{E8DC22DE-C219-4B77-9AEA-BA633EFFEBAF}" type="pres">
      <dgm:prSet presAssocID="{E10565DA-DCD6-461B-B5E6-937855141051}" presName="arrowAndChildren" presStyleCnt="0"/>
      <dgm:spPr/>
    </dgm:pt>
    <dgm:pt modelId="{CDEEF0F0-D36F-4AE9-9796-25FAA8647630}" type="pres">
      <dgm:prSet presAssocID="{E10565DA-DCD6-461B-B5E6-937855141051}" presName="parentTextArrow" presStyleLbl="node1" presStyleIdx="7" presStyleCnt="9"/>
      <dgm:spPr/>
      <dgm:t>
        <a:bodyPr/>
        <a:lstStyle/>
        <a:p>
          <a:endParaRPr lang="en-US"/>
        </a:p>
      </dgm:t>
    </dgm:pt>
    <dgm:pt modelId="{40E47899-032A-43DF-95F4-78A3A720A74C}" type="pres">
      <dgm:prSet presAssocID="{B1379293-E41C-435F-9476-6D7F784DDE7D}" presName="sp" presStyleCnt="0"/>
      <dgm:spPr/>
    </dgm:pt>
    <dgm:pt modelId="{FE129279-926E-4AF0-9142-C16A7E48F23C}" type="pres">
      <dgm:prSet presAssocID="{656EB7A0-C55E-4D06-A5AD-D3E9D8D8BECD}" presName="arrowAndChildren" presStyleCnt="0"/>
      <dgm:spPr/>
    </dgm:pt>
    <dgm:pt modelId="{DBED24CD-2DAF-425C-9DA3-61A22AFC4066}" type="pres">
      <dgm:prSet presAssocID="{656EB7A0-C55E-4D06-A5AD-D3E9D8D8BECD}" presName="parentTextArrow" presStyleLbl="node1" presStyleIdx="8" presStyleCnt="9"/>
      <dgm:spPr/>
      <dgm:t>
        <a:bodyPr/>
        <a:lstStyle/>
        <a:p>
          <a:endParaRPr lang="en-US"/>
        </a:p>
      </dgm:t>
    </dgm:pt>
  </dgm:ptLst>
  <dgm:cxnLst>
    <dgm:cxn modelId="{A1AD0B2B-1E44-4811-808B-B670D3D9EC66}" srcId="{42B6F834-39F2-4427-8F4D-01C2603F2B95}" destId="{55A307AC-B055-4035-822D-B352A2C97216}" srcOrd="4" destOrd="0" parTransId="{076FCC22-BBF0-4FAE-873F-835F34369C42}" sibTransId="{A9E1683B-483A-4658-82F6-7876D7B17D1E}"/>
    <dgm:cxn modelId="{5CBF87E0-57CD-40F2-8699-7701B9DB1797}" srcId="{42B6F834-39F2-4427-8F4D-01C2603F2B95}" destId="{6C0858C7-232E-410A-B16C-8C49724492B2}" srcOrd="5" destOrd="0" parTransId="{10F8A1C4-51BD-4C36-A3D9-232B0C52CE4E}" sibTransId="{39C7F011-7019-4268-98FC-E3A7E084EA4B}"/>
    <dgm:cxn modelId="{F5F3C948-31AF-428D-857E-C834979A245F}" type="presOf" srcId="{6ACC6318-5020-4742-B27B-5B0FED250203}" destId="{AA7CE359-7A16-4BD1-87D9-799A415E724F}" srcOrd="0" destOrd="0" presId="urn:microsoft.com/office/officeart/2005/8/layout/process4"/>
    <dgm:cxn modelId="{5A184112-3235-4696-993B-AB884F57DED3}" type="presOf" srcId="{42B6F834-39F2-4427-8F4D-01C2603F2B95}" destId="{D0DDCD81-614B-432D-9A3B-2C22B6F99D04}" srcOrd="0" destOrd="0" presId="urn:microsoft.com/office/officeart/2005/8/layout/process4"/>
    <dgm:cxn modelId="{319F0A60-DBB8-4A8D-B8C2-F41DEFB6C735}" srcId="{42B6F834-39F2-4427-8F4D-01C2603F2B95}" destId="{6ACC6318-5020-4742-B27B-5B0FED250203}" srcOrd="8" destOrd="0" parTransId="{5A936E85-83D4-4491-965D-BF3D399193A5}" sibTransId="{DDEF7411-7990-4F2E-9CC0-754D73DF79E0}"/>
    <dgm:cxn modelId="{7B6B18BB-6AC8-45CC-9932-8F84CE2AF8B5}" type="presOf" srcId="{55A307AC-B055-4035-822D-B352A2C97216}" destId="{C6AE7959-9E7C-4D3D-8A6D-04E1710A79BC}" srcOrd="0" destOrd="0" presId="urn:microsoft.com/office/officeart/2005/8/layout/process4"/>
    <dgm:cxn modelId="{B5FAE6B4-4A73-4C82-9D75-BD121F978434}" srcId="{42B6F834-39F2-4427-8F4D-01C2603F2B95}" destId="{E10565DA-DCD6-461B-B5E6-937855141051}" srcOrd="1" destOrd="0" parTransId="{C3A5C75B-91F8-46FC-95A1-0F6D7F733E9D}" sibTransId="{49A232FE-8A05-4B18-83FC-056BA8EF131A}"/>
    <dgm:cxn modelId="{95AF5608-059B-42E1-9412-62D2F5764403}" type="presOf" srcId="{18883F08-9E73-4F30-AC65-CD0253465D60}" destId="{76447AF2-51B7-4C9F-BDDE-1FA9664F40CA}" srcOrd="0" destOrd="0" presId="urn:microsoft.com/office/officeart/2005/8/layout/process4"/>
    <dgm:cxn modelId="{E726B0F6-571F-40D4-938C-46A610E17E19}" srcId="{42B6F834-39F2-4427-8F4D-01C2603F2B95}" destId="{18883F08-9E73-4F30-AC65-CD0253465D60}" srcOrd="6" destOrd="0" parTransId="{19BDFEE1-0A0B-4815-AF01-F6CE205BC348}" sibTransId="{071D9365-B9FF-41A3-B977-175E712BCC6F}"/>
    <dgm:cxn modelId="{837FC036-B27B-4256-B807-9A3E04FCC2D8}" type="presOf" srcId="{E10565DA-DCD6-461B-B5E6-937855141051}" destId="{CDEEF0F0-D36F-4AE9-9796-25FAA8647630}" srcOrd="0" destOrd="0" presId="urn:microsoft.com/office/officeart/2005/8/layout/process4"/>
    <dgm:cxn modelId="{84D1C7F5-355A-451D-A4F1-276BF11C62E5}" srcId="{42B6F834-39F2-4427-8F4D-01C2603F2B95}" destId="{656EB7A0-C55E-4D06-A5AD-D3E9D8D8BECD}" srcOrd="0" destOrd="0" parTransId="{CF92D052-37A3-4D45-9E6D-0C21B68CBF16}" sibTransId="{B1379293-E41C-435F-9476-6D7F784DDE7D}"/>
    <dgm:cxn modelId="{A8D8E152-FC38-43E5-A5F4-8A9FBEA3DAE1}" srcId="{42B6F834-39F2-4427-8F4D-01C2603F2B95}" destId="{B1FDDC6C-4D76-450B-850A-DBC741B6A717}" srcOrd="3" destOrd="0" parTransId="{7A0B3D8C-9A27-4A21-BDCC-2905E4E9651E}" sibTransId="{08A55211-77B2-4D1D-8259-45886E80CB20}"/>
    <dgm:cxn modelId="{E99DA279-CEBE-42B0-9603-81008678CF27}" type="presOf" srcId="{007DB2F8-DA22-4797-810A-D1C4047282B4}" destId="{51611067-BE99-426F-A1FA-2F7F499BA6DD}" srcOrd="0" destOrd="0" presId="urn:microsoft.com/office/officeart/2005/8/layout/process4"/>
    <dgm:cxn modelId="{530F464B-59F4-4345-A011-7F17941855BC}" type="presOf" srcId="{B1FDDC6C-4D76-450B-850A-DBC741B6A717}" destId="{0D5B6C2B-4539-4917-88FE-0721A4279A09}" srcOrd="0" destOrd="0" presId="urn:microsoft.com/office/officeart/2005/8/layout/process4"/>
    <dgm:cxn modelId="{09E3D2C6-C033-47D7-A484-D9120EC71997}" srcId="{42B6F834-39F2-4427-8F4D-01C2603F2B95}" destId="{EF6803D3-7652-470E-BABE-D6F4B8C50B0F}" srcOrd="2" destOrd="0" parTransId="{4E972814-9A19-4786-9A1D-0B7666695A7C}" sibTransId="{B0A58120-62B4-4B66-8776-EFA91AC1292B}"/>
    <dgm:cxn modelId="{EEFC6223-4CE5-4201-A23F-937E38307050}" srcId="{42B6F834-39F2-4427-8F4D-01C2603F2B95}" destId="{007DB2F8-DA22-4797-810A-D1C4047282B4}" srcOrd="7" destOrd="0" parTransId="{E11BA662-406D-4F5C-8672-F1F5591B1E79}" sibTransId="{D292E690-6906-4AEE-8033-BD706D8CD979}"/>
    <dgm:cxn modelId="{48D1C354-4F2A-43E4-BF8D-E908F075688A}" type="presOf" srcId="{656EB7A0-C55E-4D06-A5AD-D3E9D8D8BECD}" destId="{DBED24CD-2DAF-425C-9DA3-61A22AFC4066}" srcOrd="0" destOrd="0" presId="urn:microsoft.com/office/officeart/2005/8/layout/process4"/>
    <dgm:cxn modelId="{C6225F57-FAC2-413D-968F-98B8C67F6B8C}" type="presOf" srcId="{EF6803D3-7652-470E-BABE-D6F4B8C50B0F}" destId="{F6303B9D-B827-420E-8164-E14A9258C0A5}" srcOrd="0" destOrd="0" presId="urn:microsoft.com/office/officeart/2005/8/layout/process4"/>
    <dgm:cxn modelId="{F858531B-CAF0-4905-8847-78782CA556D5}" type="presOf" srcId="{6C0858C7-232E-410A-B16C-8C49724492B2}" destId="{891285C9-5E22-47D3-B947-B4906888B04E}" srcOrd="0" destOrd="0" presId="urn:microsoft.com/office/officeart/2005/8/layout/process4"/>
    <dgm:cxn modelId="{F61C65D9-591B-4339-A2AA-81EA7AF675AB}" type="presParOf" srcId="{D0DDCD81-614B-432D-9A3B-2C22B6F99D04}" destId="{B303E6DC-40D6-44E7-89CC-0412E8F50CFC}" srcOrd="0" destOrd="0" presId="urn:microsoft.com/office/officeart/2005/8/layout/process4"/>
    <dgm:cxn modelId="{7C37CEDD-0E36-4F11-9A90-AF7EFAEAC948}" type="presParOf" srcId="{B303E6DC-40D6-44E7-89CC-0412E8F50CFC}" destId="{AA7CE359-7A16-4BD1-87D9-799A415E724F}" srcOrd="0" destOrd="0" presId="urn:microsoft.com/office/officeart/2005/8/layout/process4"/>
    <dgm:cxn modelId="{359304E3-C499-406B-885F-CCBD4A71EEBB}" type="presParOf" srcId="{D0DDCD81-614B-432D-9A3B-2C22B6F99D04}" destId="{90F1B175-F2A1-4789-8FC5-D577E5EB2F30}" srcOrd="1" destOrd="0" presId="urn:microsoft.com/office/officeart/2005/8/layout/process4"/>
    <dgm:cxn modelId="{DC849B23-0ED1-4FB4-9449-A9DB77B000C2}" type="presParOf" srcId="{D0DDCD81-614B-432D-9A3B-2C22B6F99D04}" destId="{08F48EAC-4B6B-435F-8AF4-DDD594BCEC4C}" srcOrd="2" destOrd="0" presId="urn:microsoft.com/office/officeart/2005/8/layout/process4"/>
    <dgm:cxn modelId="{8C9DF633-8264-4BF0-83AD-9548583B1591}" type="presParOf" srcId="{08F48EAC-4B6B-435F-8AF4-DDD594BCEC4C}" destId="{51611067-BE99-426F-A1FA-2F7F499BA6DD}" srcOrd="0" destOrd="0" presId="urn:microsoft.com/office/officeart/2005/8/layout/process4"/>
    <dgm:cxn modelId="{FC1D0B5A-6F03-411B-84D8-113F03A86214}" type="presParOf" srcId="{D0DDCD81-614B-432D-9A3B-2C22B6F99D04}" destId="{BE944848-2721-4035-A9B9-777D73127B0A}" srcOrd="3" destOrd="0" presId="urn:microsoft.com/office/officeart/2005/8/layout/process4"/>
    <dgm:cxn modelId="{E0499EFC-A741-44DF-AD86-61FA8A0077C4}" type="presParOf" srcId="{D0DDCD81-614B-432D-9A3B-2C22B6F99D04}" destId="{514D1DFF-9CCD-4433-A1D2-7B1973A94B25}" srcOrd="4" destOrd="0" presId="urn:microsoft.com/office/officeart/2005/8/layout/process4"/>
    <dgm:cxn modelId="{9C4E958C-60D8-4632-AAD4-60DEEF5D555F}" type="presParOf" srcId="{514D1DFF-9CCD-4433-A1D2-7B1973A94B25}" destId="{76447AF2-51B7-4C9F-BDDE-1FA9664F40CA}" srcOrd="0" destOrd="0" presId="urn:microsoft.com/office/officeart/2005/8/layout/process4"/>
    <dgm:cxn modelId="{831D1BD4-761F-4DA0-8030-015260CA9717}" type="presParOf" srcId="{D0DDCD81-614B-432D-9A3B-2C22B6F99D04}" destId="{E345DC36-14A0-46DD-94DB-207F14C5F72C}" srcOrd="5" destOrd="0" presId="urn:microsoft.com/office/officeart/2005/8/layout/process4"/>
    <dgm:cxn modelId="{3C7C1E53-2862-4E79-9EF4-A681FBDB8006}" type="presParOf" srcId="{D0DDCD81-614B-432D-9A3B-2C22B6F99D04}" destId="{ED901F03-2812-4211-B443-BA64E5A72439}" srcOrd="6" destOrd="0" presId="urn:microsoft.com/office/officeart/2005/8/layout/process4"/>
    <dgm:cxn modelId="{25B48230-647F-43DF-9B47-9A49EF7CAD4C}" type="presParOf" srcId="{ED901F03-2812-4211-B443-BA64E5A72439}" destId="{891285C9-5E22-47D3-B947-B4906888B04E}" srcOrd="0" destOrd="0" presId="urn:microsoft.com/office/officeart/2005/8/layout/process4"/>
    <dgm:cxn modelId="{0C250F8E-4132-4DC4-82B3-2C25EFE483AD}" type="presParOf" srcId="{D0DDCD81-614B-432D-9A3B-2C22B6F99D04}" destId="{0B467668-5F4E-45BD-8F4E-BBE7FFBDA173}" srcOrd="7" destOrd="0" presId="urn:microsoft.com/office/officeart/2005/8/layout/process4"/>
    <dgm:cxn modelId="{E9C2427E-6559-40F3-9520-B645AE30072A}" type="presParOf" srcId="{D0DDCD81-614B-432D-9A3B-2C22B6F99D04}" destId="{1CF201BE-F22E-4A15-B531-8431B3B542FD}" srcOrd="8" destOrd="0" presId="urn:microsoft.com/office/officeart/2005/8/layout/process4"/>
    <dgm:cxn modelId="{A26D4F88-49C1-466D-BB22-37B48A74D62C}" type="presParOf" srcId="{1CF201BE-F22E-4A15-B531-8431B3B542FD}" destId="{C6AE7959-9E7C-4D3D-8A6D-04E1710A79BC}" srcOrd="0" destOrd="0" presId="urn:microsoft.com/office/officeart/2005/8/layout/process4"/>
    <dgm:cxn modelId="{D7C24FFE-EBAB-4C7D-A599-461F13C224A7}" type="presParOf" srcId="{D0DDCD81-614B-432D-9A3B-2C22B6F99D04}" destId="{D4B24E0B-0CF7-4B68-8427-CF9B43CD373F}" srcOrd="9" destOrd="0" presId="urn:microsoft.com/office/officeart/2005/8/layout/process4"/>
    <dgm:cxn modelId="{6ED09BB6-8EC3-4561-8F75-992FA746316A}" type="presParOf" srcId="{D0DDCD81-614B-432D-9A3B-2C22B6F99D04}" destId="{DA327A69-7C45-4550-A18F-D8AEFAE6FB4E}" srcOrd="10" destOrd="0" presId="urn:microsoft.com/office/officeart/2005/8/layout/process4"/>
    <dgm:cxn modelId="{FABCEB57-7CC8-4D0A-A2A4-F666D46628BA}" type="presParOf" srcId="{DA327A69-7C45-4550-A18F-D8AEFAE6FB4E}" destId="{0D5B6C2B-4539-4917-88FE-0721A4279A09}" srcOrd="0" destOrd="0" presId="urn:microsoft.com/office/officeart/2005/8/layout/process4"/>
    <dgm:cxn modelId="{C6E52632-0259-4F37-9EFC-CFB5C7335DCE}" type="presParOf" srcId="{D0DDCD81-614B-432D-9A3B-2C22B6F99D04}" destId="{9AADEE2D-ED00-4F53-BA71-66158FAFC4C0}" srcOrd="11" destOrd="0" presId="urn:microsoft.com/office/officeart/2005/8/layout/process4"/>
    <dgm:cxn modelId="{4ED5C26C-7BF6-49AB-A559-DD2EAE91668A}" type="presParOf" srcId="{D0DDCD81-614B-432D-9A3B-2C22B6F99D04}" destId="{9ED5D70F-D510-4EF7-AC5F-0F97C4A93F9C}" srcOrd="12" destOrd="0" presId="urn:microsoft.com/office/officeart/2005/8/layout/process4"/>
    <dgm:cxn modelId="{C6434C88-BAF2-4953-A99C-43380E217343}" type="presParOf" srcId="{9ED5D70F-D510-4EF7-AC5F-0F97C4A93F9C}" destId="{F6303B9D-B827-420E-8164-E14A9258C0A5}" srcOrd="0" destOrd="0" presId="urn:microsoft.com/office/officeart/2005/8/layout/process4"/>
    <dgm:cxn modelId="{39006CC2-6EF2-4C4A-8A60-EBFDA255037F}" type="presParOf" srcId="{D0DDCD81-614B-432D-9A3B-2C22B6F99D04}" destId="{E8A715F1-F2DD-4E79-998A-C0E16C8B5356}" srcOrd="13" destOrd="0" presId="urn:microsoft.com/office/officeart/2005/8/layout/process4"/>
    <dgm:cxn modelId="{CC832B6F-3108-4F77-A435-AF0D442AEAB1}" type="presParOf" srcId="{D0DDCD81-614B-432D-9A3B-2C22B6F99D04}" destId="{E8DC22DE-C219-4B77-9AEA-BA633EFFEBAF}" srcOrd="14" destOrd="0" presId="urn:microsoft.com/office/officeart/2005/8/layout/process4"/>
    <dgm:cxn modelId="{4E75E56E-4922-40D7-85E0-50EEC32234D9}" type="presParOf" srcId="{E8DC22DE-C219-4B77-9AEA-BA633EFFEBAF}" destId="{CDEEF0F0-D36F-4AE9-9796-25FAA8647630}" srcOrd="0" destOrd="0" presId="urn:microsoft.com/office/officeart/2005/8/layout/process4"/>
    <dgm:cxn modelId="{EFE09A61-131A-4700-BC8C-E5067632CCAB}" type="presParOf" srcId="{D0DDCD81-614B-432D-9A3B-2C22B6F99D04}" destId="{40E47899-032A-43DF-95F4-78A3A720A74C}" srcOrd="15" destOrd="0" presId="urn:microsoft.com/office/officeart/2005/8/layout/process4"/>
    <dgm:cxn modelId="{C8B2594A-FFD8-4636-B2BA-2A8D2DF3FCEA}" type="presParOf" srcId="{D0DDCD81-614B-432D-9A3B-2C22B6F99D04}" destId="{FE129279-926E-4AF0-9142-C16A7E48F23C}" srcOrd="16" destOrd="0" presId="urn:microsoft.com/office/officeart/2005/8/layout/process4"/>
    <dgm:cxn modelId="{486CCE60-FC4A-441D-889E-E0612B0A4F71}" type="presParOf" srcId="{FE129279-926E-4AF0-9142-C16A7E48F23C}" destId="{DBED24CD-2DAF-425C-9DA3-61A22AFC406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7CCE84-6D7D-43B8-AD09-E49BF24FB37F}">
      <dsp:nvSpPr>
        <dsp:cNvPr id="0" name=""/>
        <dsp:cNvSpPr/>
      </dsp:nvSpPr>
      <dsp:spPr>
        <a:xfrm>
          <a:off x="0" y="84075"/>
          <a:ext cx="11201399" cy="655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solidFill>
                <a:schemeClr val="tx1"/>
              </a:solidFill>
              <a:latin typeface="+mn-lt"/>
            </a:rPr>
            <a:t>Research background:</a:t>
          </a:r>
          <a:endParaRPr lang="en-US" sz="2000" kern="1200" dirty="0"/>
        </a:p>
      </dsp:txBody>
      <dsp:txXfrm>
        <a:off x="31984" y="116059"/>
        <a:ext cx="11137431" cy="591232"/>
      </dsp:txXfrm>
    </dsp:sp>
    <dsp:sp modelId="{4512111E-E6B1-4D1A-B198-8E22262F1A36}">
      <dsp:nvSpPr>
        <dsp:cNvPr id="0" name=""/>
        <dsp:cNvSpPr/>
      </dsp:nvSpPr>
      <dsp:spPr>
        <a:xfrm>
          <a:off x="0" y="739275"/>
          <a:ext cx="11201399" cy="412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44"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dirty="0" smtClean="0"/>
            <a:t>Infrastructure is an important one for the progress of the country</a:t>
          </a:r>
          <a:endParaRPr lang="en-US" sz="2700" kern="1200" dirty="0"/>
        </a:p>
        <a:p>
          <a:pPr marL="228600" lvl="1" indent="-228600" algn="l" defTabSz="1200150">
            <a:lnSpc>
              <a:spcPct val="90000"/>
            </a:lnSpc>
            <a:spcBef>
              <a:spcPct val="0"/>
            </a:spcBef>
            <a:spcAft>
              <a:spcPct val="20000"/>
            </a:spcAft>
            <a:buChar char="••"/>
          </a:pPr>
          <a:r>
            <a:rPr lang="en-US" sz="2700" kern="1200" dirty="0" smtClean="0"/>
            <a:t>Looking at the level of state competition from the availability of infrastructure, Indonesia is still lagging behind neighboring countries. Base on the 2019 Global Competitiveness Report issued by the World Economic Forum</a:t>
          </a:r>
          <a:endParaRPr lang="en-US" sz="2700" kern="1200" dirty="0"/>
        </a:p>
        <a:p>
          <a:pPr marL="228600" lvl="1" indent="-228600" algn="l" defTabSz="1200150">
            <a:lnSpc>
              <a:spcPct val="90000"/>
            </a:lnSpc>
            <a:spcBef>
              <a:spcPct val="0"/>
            </a:spcBef>
            <a:spcAft>
              <a:spcPct val="20000"/>
            </a:spcAft>
            <a:buChar char="••"/>
          </a:pPr>
          <a:r>
            <a:rPr lang="en-US" sz="2700" kern="1200" dirty="0" smtClean="0"/>
            <a:t>The Indonesian government has used </a:t>
          </a:r>
          <a:r>
            <a:rPr lang="en-US" sz="2700" kern="1200" dirty="0" err="1" smtClean="0"/>
            <a:t>sukuk</a:t>
          </a:r>
          <a:r>
            <a:rPr lang="en-US" sz="2700" kern="1200" dirty="0" smtClean="0"/>
            <a:t> financing since 2013 to accelerate infrastructure development</a:t>
          </a:r>
          <a:endParaRPr lang="en-US" sz="2700" kern="1200" dirty="0"/>
        </a:p>
        <a:p>
          <a:pPr marL="228600" lvl="1" indent="-228600" algn="l" defTabSz="1200150">
            <a:lnSpc>
              <a:spcPct val="90000"/>
            </a:lnSpc>
            <a:spcBef>
              <a:spcPct val="0"/>
            </a:spcBef>
            <a:spcAft>
              <a:spcPct val="20000"/>
            </a:spcAft>
            <a:buChar char="••"/>
          </a:pPr>
          <a:r>
            <a:rPr lang="en-US" sz="2700" kern="1200" dirty="0" smtClean="0"/>
            <a:t>However the issuance of </a:t>
          </a:r>
          <a:r>
            <a:rPr lang="en-US" sz="2700" kern="1200" dirty="0" err="1" smtClean="0"/>
            <a:t>sukuk</a:t>
          </a:r>
          <a:r>
            <a:rPr lang="en-US" sz="2700" kern="1200" dirty="0" smtClean="0"/>
            <a:t> for infrastructure financing is still low compared to the total value of available underlying assets</a:t>
          </a:r>
          <a:endParaRPr lang="en-US" sz="2700" kern="1200" dirty="0"/>
        </a:p>
      </dsp:txBody>
      <dsp:txXfrm>
        <a:off x="0" y="739275"/>
        <a:ext cx="11201399" cy="4129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49FEA-0BD3-495C-A585-5325739AC7A1}">
      <dsp:nvSpPr>
        <dsp:cNvPr id="0" name=""/>
        <dsp:cNvSpPr/>
      </dsp:nvSpPr>
      <dsp:spPr>
        <a:xfrm>
          <a:off x="3417569" y="2871519"/>
          <a:ext cx="1851660" cy="18516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US" sz="1600" kern="1200" dirty="0" smtClean="0"/>
            <a:t>The potential for </a:t>
          </a:r>
          <a:r>
            <a:rPr lang="en-US" sz="1600" kern="1200" dirty="0" err="1" smtClean="0"/>
            <a:t>sukuk</a:t>
          </a:r>
          <a:r>
            <a:rPr lang="en-US" sz="1600" kern="1200" dirty="0" smtClean="0"/>
            <a:t> issuance is estimated from the availability of the underlying assets</a:t>
          </a:r>
          <a:endParaRPr lang="en-US" sz="1600" kern="1200" dirty="0"/>
        </a:p>
      </dsp:txBody>
      <dsp:txXfrm>
        <a:off x="3507960" y="2961910"/>
        <a:ext cx="1670878" cy="1670878"/>
      </dsp:txXfrm>
    </dsp:sp>
    <dsp:sp modelId="{7A9BC5A5-B81E-431C-B8A7-7AB149EFB03F}">
      <dsp:nvSpPr>
        <dsp:cNvPr id="0" name=""/>
        <dsp:cNvSpPr/>
      </dsp:nvSpPr>
      <dsp:spPr>
        <a:xfrm rot="16200000">
          <a:off x="3823262" y="2351381"/>
          <a:ext cx="1040275" cy="0"/>
        </a:xfrm>
        <a:custGeom>
          <a:avLst/>
          <a:gdLst/>
          <a:ahLst/>
          <a:cxnLst/>
          <a:rect l="0" t="0" r="0" b="0"/>
          <a:pathLst>
            <a:path>
              <a:moveTo>
                <a:pt x="0" y="0"/>
              </a:moveTo>
              <a:lnTo>
                <a:pt x="104027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027503-C4EB-4F74-939A-18FC2528F43D}">
      <dsp:nvSpPr>
        <dsp:cNvPr id="0" name=""/>
        <dsp:cNvSpPr/>
      </dsp:nvSpPr>
      <dsp:spPr>
        <a:xfrm>
          <a:off x="3188569" y="73458"/>
          <a:ext cx="2309660" cy="17577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US" sz="1900" kern="1200" dirty="0" smtClean="0"/>
            <a:t>KPPIP (2019) notes the government still needs an investment of </a:t>
          </a:r>
          <a:r>
            <a:rPr lang="en-US" sz="1900" kern="1200" dirty="0" err="1" smtClean="0"/>
            <a:t>Rp</a:t>
          </a:r>
          <a:r>
            <a:rPr lang="en-US" sz="1900" kern="1200" dirty="0" smtClean="0"/>
            <a:t> 2.860 trillion</a:t>
          </a:r>
          <a:endParaRPr lang="en-US" sz="1900" kern="1200" dirty="0"/>
        </a:p>
      </dsp:txBody>
      <dsp:txXfrm>
        <a:off x="3274377" y="159266"/>
        <a:ext cx="2138044" cy="1586170"/>
      </dsp:txXfrm>
    </dsp:sp>
    <dsp:sp modelId="{29D8B211-5038-497D-A990-FC926A0A7A03}">
      <dsp:nvSpPr>
        <dsp:cNvPr id="0" name=""/>
        <dsp:cNvSpPr/>
      </dsp:nvSpPr>
      <dsp:spPr>
        <a:xfrm rot="1800000">
          <a:off x="5239590" y="4442492"/>
          <a:ext cx="442459" cy="0"/>
        </a:xfrm>
        <a:custGeom>
          <a:avLst/>
          <a:gdLst/>
          <a:ahLst/>
          <a:cxnLst/>
          <a:rect l="0" t="0" r="0" b="0"/>
          <a:pathLst>
            <a:path>
              <a:moveTo>
                <a:pt x="0" y="0"/>
              </a:moveTo>
              <a:lnTo>
                <a:pt x="44245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CCBBDF-F6E7-49C0-98E1-E9F113FF724D}">
      <dsp:nvSpPr>
        <dsp:cNvPr id="0" name=""/>
        <dsp:cNvSpPr/>
      </dsp:nvSpPr>
      <dsp:spPr>
        <a:xfrm>
          <a:off x="5652410" y="4340955"/>
          <a:ext cx="2309660" cy="17577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US" sz="1600" kern="1200" dirty="0" smtClean="0"/>
            <a:t>The Ministry of Finance recorded the amount of BMN as of December 2018, reaching </a:t>
          </a:r>
          <a:r>
            <a:rPr lang="en-US" sz="1600" kern="1200" dirty="0" err="1" smtClean="0"/>
            <a:t>Rp</a:t>
          </a:r>
          <a:r>
            <a:rPr lang="en-US" sz="1600" kern="1200" dirty="0" smtClean="0"/>
            <a:t> 5.728,49 trillion</a:t>
          </a:r>
          <a:endParaRPr lang="en-US" sz="1600" kern="1200" dirty="0"/>
        </a:p>
      </dsp:txBody>
      <dsp:txXfrm>
        <a:off x="5738218" y="4426763"/>
        <a:ext cx="2138044" cy="1586170"/>
      </dsp:txXfrm>
    </dsp:sp>
    <dsp:sp modelId="{9B08FD51-6F42-436E-B310-3F0C078CE397}">
      <dsp:nvSpPr>
        <dsp:cNvPr id="0" name=""/>
        <dsp:cNvSpPr/>
      </dsp:nvSpPr>
      <dsp:spPr>
        <a:xfrm rot="9000000">
          <a:off x="3004750" y="4442492"/>
          <a:ext cx="442459" cy="0"/>
        </a:xfrm>
        <a:custGeom>
          <a:avLst/>
          <a:gdLst/>
          <a:ahLst/>
          <a:cxnLst/>
          <a:rect l="0" t="0" r="0" b="0"/>
          <a:pathLst>
            <a:path>
              <a:moveTo>
                <a:pt x="0" y="0"/>
              </a:moveTo>
              <a:lnTo>
                <a:pt x="44245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7D00B0-AE25-410F-9A5D-EC1FC8E8408A}">
      <dsp:nvSpPr>
        <dsp:cNvPr id="0" name=""/>
        <dsp:cNvSpPr/>
      </dsp:nvSpPr>
      <dsp:spPr>
        <a:xfrm>
          <a:off x="724729" y="4340955"/>
          <a:ext cx="2309660" cy="17577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US" sz="1600" kern="1200" dirty="0" smtClean="0"/>
            <a:t>The issuance of </a:t>
          </a:r>
          <a:r>
            <a:rPr lang="en-US" sz="1600" kern="1200" dirty="0" err="1" smtClean="0"/>
            <a:t>sukuk</a:t>
          </a:r>
          <a:r>
            <a:rPr lang="en-US" sz="1600" kern="1200" dirty="0" smtClean="0"/>
            <a:t> until 2019 only reached </a:t>
          </a:r>
          <a:r>
            <a:rPr lang="en-US" sz="1600" kern="1200" dirty="0" err="1" smtClean="0"/>
            <a:t>Rp</a:t>
          </a:r>
          <a:r>
            <a:rPr lang="en-US" sz="1600" kern="1200" dirty="0" smtClean="0"/>
            <a:t> 1.221 trillion (RI Ministry of Finance, 2019)</a:t>
          </a:r>
          <a:endParaRPr lang="en-US" sz="1600" kern="1200" dirty="0"/>
        </a:p>
      </dsp:txBody>
      <dsp:txXfrm>
        <a:off x="810537" y="4426763"/>
        <a:ext cx="2138044" cy="15861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CE359-7A16-4BD1-87D9-799A415E724F}">
      <dsp:nvSpPr>
        <dsp:cNvPr id="0" name=""/>
        <dsp:cNvSpPr/>
      </dsp:nvSpPr>
      <dsp:spPr>
        <a:xfrm>
          <a:off x="0" y="4998512"/>
          <a:ext cx="4190999" cy="41012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Result interpretation</a:t>
          </a:r>
          <a:endParaRPr lang="en-US" sz="1300" kern="1200" dirty="0"/>
        </a:p>
      </dsp:txBody>
      <dsp:txXfrm>
        <a:off x="0" y="4998512"/>
        <a:ext cx="4190999" cy="410123"/>
      </dsp:txXfrm>
    </dsp:sp>
    <dsp:sp modelId="{51611067-BE99-426F-A1FA-2F7F499BA6DD}">
      <dsp:nvSpPr>
        <dsp:cNvPr id="0" name=""/>
        <dsp:cNvSpPr/>
      </dsp:nvSpPr>
      <dsp:spPr>
        <a:xfrm rot="10800000">
          <a:off x="0" y="4373893"/>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Result validation</a:t>
          </a:r>
          <a:endParaRPr lang="en-US" sz="1300" kern="1200" dirty="0"/>
        </a:p>
      </dsp:txBody>
      <dsp:txXfrm rot="10800000">
        <a:off x="0" y="4373893"/>
        <a:ext cx="4190999" cy="409855"/>
      </dsp:txXfrm>
    </dsp:sp>
    <dsp:sp modelId="{76447AF2-51B7-4C9F-BDDE-1FA9664F40CA}">
      <dsp:nvSpPr>
        <dsp:cNvPr id="0" name=""/>
        <dsp:cNvSpPr/>
      </dsp:nvSpPr>
      <dsp:spPr>
        <a:xfrm rot="10800000">
          <a:off x="0" y="3749275"/>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Data analysis</a:t>
          </a:r>
          <a:endParaRPr lang="en-US" sz="1300" kern="1200" dirty="0"/>
        </a:p>
      </dsp:txBody>
      <dsp:txXfrm rot="10800000">
        <a:off x="0" y="3749275"/>
        <a:ext cx="4190999" cy="409855"/>
      </dsp:txXfrm>
    </dsp:sp>
    <dsp:sp modelId="{891285C9-5E22-47D3-B947-B4906888B04E}">
      <dsp:nvSpPr>
        <dsp:cNvPr id="0" name=""/>
        <dsp:cNvSpPr/>
      </dsp:nvSpPr>
      <dsp:spPr>
        <a:xfrm rot="10800000">
          <a:off x="0" y="3124656"/>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survey</a:t>
          </a:r>
          <a:endParaRPr lang="en-US" sz="1300" kern="1200" dirty="0"/>
        </a:p>
      </dsp:txBody>
      <dsp:txXfrm rot="10800000">
        <a:off x="0" y="3124656"/>
        <a:ext cx="4190999" cy="409855"/>
      </dsp:txXfrm>
    </dsp:sp>
    <dsp:sp modelId="{C6AE7959-9E7C-4D3D-8A6D-04E1710A79BC}">
      <dsp:nvSpPr>
        <dsp:cNvPr id="0" name=""/>
        <dsp:cNvSpPr/>
      </dsp:nvSpPr>
      <dsp:spPr>
        <a:xfrm rot="10800000">
          <a:off x="0" y="2500038"/>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Questionnaire test</a:t>
          </a:r>
          <a:endParaRPr lang="en-US" sz="1300" kern="1200" dirty="0"/>
        </a:p>
      </dsp:txBody>
      <dsp:txXfrm rot="10800000">
        <a:off x="0" y="2500038"/>
        <a:ext cx="4190999" cy="409855"/>
      </dsp:txXfrm>
    </dsp:sp>
    <dsp:sp modelId="{0D5B6C2B-4539-4917-88FE-0721A4279A09}">
      <dsp:nvSpPr>
        <dsp:cNvPr id="0" name=""/>
        <dsp:cNvSpPr/>
      </dsp:nvSpPr>
      <dsp:spPr>
        <a:xfrm rot="10800000">
          <a:off x="0" y="1875419"/>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Questionnaire preparation</a:t>
          </a:r>
          <a:endParaRPr lang="en-US" sz="1300" kern="1200" dirty="0"/>
        </a:p>
      </dsp:txBody>
      <dsp:txXfrm rot="10800000">
        <a:off x="0" y="1875419"/>
        <a:ext cx="4190999" cy="409855"/>
      </dsp:txXfrm>
    </dsp:sp>
    <dsp:sp modelId="{F6303B9D-B827-420E-8164-E14A9258C0A5}">
      <dsp:nvSpPr>
        <dsp:cNvPr id="0" name=""/>
        <dsp:cNvSpPr/>
      </dsp:nvSpPr>
      <dsp:spPr>
        <a:xfrm rot="10800000">
          <a:off x="0" y="1250800"/>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Model validation</a:t>
          </a:r>
          <a:endParaRPr lang="en-US" sz="1300" kern="1200" dirty="0"/>
        </a:p>
      </dsp:txBody>
      <dsp:txXfrm rot="10800000">
        <a:off x="0" y="1250800"/>
        <a:ext cx="4190999" cy="409855"/>
      </dsp:txXfrm>
    </dsp:sp>
    <dsp:sp modelId="{CDEEF0F0-D36F-4AE9-9796-25FAA8647630}">
      <dsp:nvSpPr>
        <dsp:cNvPr id="0" name=""/>
        <dsp:cNvSpPr/>
      </dsp:nvSpPr>
      <dsp:spPr>
        <a:xfrm rot="10800000">
          <a:off x="0" y="626182"/>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Model construction</a:t>
          </a:r>
          <a:endParaRPr lang="en-US" sz="1300" kern="1200" dirty="0"/>
        </a:p>
      </dsp:txBody>
      <dsp:txXfrm rot="10800000">
        <a:off x="0" y="626182"/>
        <a:ext cx="4190999" cy="409855"/>
      </dsp:txXfrm>
    </dsp:sp>
    <dsp:sp modelId="{DBED24CD-2DAF-425C-9DA3-61A22AFC4066}">
      <dsp:nvSpPr>
        <dsp:cNvPr id="0" name=""/>
        <dsp:cNvSpPr/>
      </dsp:nvSpPr>
      <dsp:spPr>
        <a:xfrm rot="10800000">
          <a:off x="0" y="1563"/>
          <a:ext cx="4190999" cy="630770"/>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Literature review</a:t>
          </a:r>
          <a:endParaRPr lang="en-US" sz="1300" kern="1200" dirty="0"/>
        </a:p>
      </dsp:txBody>
      <dsp:txXfrm rot="10800000">
        <a:off x="0" y="1563"/>
        <a:ext cx="4190999" cy="4098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2/17/2020</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2/17/2020</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2864014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4000">
                <a:solidFill>
                  <a:schemeClr val="accent1"/>
                </a:solidFill>
              </a:defRPr>
            </a:lvl1pPr>
          </a:lstStyle>
          <a:p>
            <a:r>
              <a:rPr lang="en-US" smtClean="0"/>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Footer Placeholder 4"/>
          <p:cNvSpPr>
            <a:spLocks noGrp="1"/>
          </p:cNvSpPr>
          <p:nvPr>
            <p:ph type="ftr" sz="quarter" idx="11"/>
          </p:nvPr>
        </p:nvSpPr>
        <p:spPr>
          <a:xfrm>
            <a:off x="1065213" y="6432551"/>
            <a:ext cx="5653087" cy="273049"/>
          </a:xfrm>
        </p:spPr>
        <p:txBody>
          <a:bodyPr/>
          <a:lstStyle>
            <a:lvl1pPr>
              <a:defRPr>
                <a:effectLst/>
              </a:defRPr>
            </a:lvl1pPr>
          </a:lstStyle>
          <a:p>
            <a:r>
              <a:rPr lang="en-US" dirty="0"/>
              <a:t>Add a footer</a:t>
            </a:r>
          </a:p>
        </p:txBody>
      </p:sp>
      <p:sp>
        <p:nvSpPr>
          <p:cNvPr id="4" name="Date Placeholder 3"/>
          <p:cNvSpPr>
            <a:spLocks noGrp="1"/>
          </p:cNvSpPr>
          <p:nvPr>
            <p:ph type="dt" sz="half" idx="10"/>
          </p:nvPr>
        </p:nvSpPr>
        <p:spPr>
          <a:xfrm>
            <a:off x="6932612" y="6432551"/>
            <a:ext cx="1371600" cy="273049"/>
          </a:xfrm>
        </p:spPr>
        <p:txBody>
          <a:bodyPr/>
          <a:lstStyle/>
          <a:p>
            <a:fld id="{3E0FA9E5-6744-4841-888F-9E7CC0C2B7EC}" type="datetimeFigureOut">
              <a:rPr lang="en-US" smtClean="0"/>
              <a:t>2/17/2020</a:t>
            </a:fld>
            <a:endParaRPr lang="en-US" dirty="0"/>
          </a:p>
        </p:txBody>
      </p:sp>
      <p:sp>
        <p:nvSpPr>
          <p:cNvPr id="6" name="Slide Number Placeholder 5"/>
          <p:cNvSpPr>
            <a:spLocks noGrp="1"/>
          </p:cNvSpPr>
          <p:nvPr>
            <p:ph type="sldNum" sz="quarter" idx="12"/>
          </p:nvPr>
        </p:nvSpPr>
        <p:spPr>
          <a:xfrm>
            <a:off x="8532812" y="6432551"/>
            <a:ext cx="1219201" cy="273049"/>
          </a:xfrm>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90237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8414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13543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5067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smtClean="0"/>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6" name="Slide Number Placeholder 5"/>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292563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240504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5211" y="533400"/>
            <a:ext cx="8686802" cy="10668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9" name="Slide Number Placeholder 8"/>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30154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5" name="Slide Number Placeholder 4"/>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37030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4" name="Slide Number Placeholder 3"/>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308826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smtClean="0"/>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E0FA9E5-6744-4841-888F-9E7CC0C2B7EC}" type="datetimeFigureOut">
              <a:rPr lang="en-US" smtClean="0"/>
              <a:t>2/17/2020</a:t>
            </a:fld>
            <a:endParaRPr lang="en-US" dirty="0"/>
          </a:p>
        </p:txBody>
      </p:sp>
      <p:sp>
        <p:nvSpPr>
          <p:cNvPr id="7" name="Slide Number Placeholder 6"/>
          <p:cNvSpPr>
            <a:spLocks noGrp="1"/>
          </p:cNvSpPr>
          <p:nvPr>
            <p:ph type="sldNum" sz="quarter" idx="12"/>
          </p:nvPr>
        </p:nvSpPr>
        <p:spPr/>
        <p:txBody>
          <a:bodyPr/>
          <a:lstStyle/>
          <a:p>
            <a:fld id="{AAEAE4A8-A6E5-453E-B946-FB774B73F48C}" type="slidenum">
              <a:rPr lang="en-US" smtClean="0"/>
              <a:t>‹#›</a:t>
            </a:fld>
            <a:endParaRPr lang="en-US" dirty="0"/>
          </a:p>
        </p:txBody>
      </p:sp>
    </p:spTree>
    <p:extLst>
      <p:ext uri="{BB962C8B-B14F-4D97-AF65-F5344CB8AC3E}">
        <p14:creationId xmlns:p14="http://schemas.microsoft.com/office/powerpoint/2010/main" val="10008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72858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1065212" y="533400"/>
            <a:ext cx="8686801" cy="1066800"/>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100">
                <a:solidFill>
                  <a:schemeClr val="tx1"/>
                </a:solidFill>
              </a:defRPr>
            </a:lvl1pPr>
          </a:lstStyle>
          <a:p>
            <a:fld id="{3E0FA9E5-6744-4841-888F-9E7CC0C2B7EC}" type="datetimeFigureOut">
              <a:rPr lang="en-US" smtClean="0"/>
              <a:pPr/>
              <a:t>2/17/2020</a:t>
            </a:fld>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100">
                <a:solidFill>
                  <a:schemeClr val="tx1"/>
                </a:solidFill>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327670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89012" y="1066800"/>
            <a:ext cx="10439398" cy="1066800"/>
          </a:xfrm>
          <a:solidFill>
            <a:schemeClr val="accent6">
              <a:lumMod val="20000"/>
              <a:lumOff val="80000"/>
            </a:schemeClr>
          </a:solidFill>
        </p:spPr>
        <p:txBody>
          <a:bodyPr anchor="ctr">
            <a:noAutofit/>
          </a:bodyPr>
          <a:lstStyle/>
          <a:p>
            <a:pPr algn="ctr"/>
            <a:r>
              <a:rPr lang="en-US" sz="2800" i="1" dirty="0"/>
              <a:t>Evaluation of Implementing </a:t>
            </a:r>
            <a:r>
              <a:rPr lang="en-US" sz="2800" i="1" dirty="0" err="1"/>
              <a:t>Sukuk</a:t>
            </a:r>
            <a:r>
              <a:rPr lang="en-US" sz="2800" i="1" dirty="0"/>
              <a:t> for Infrastructure Financing in Indonesia Using The Analytic Network </a:t>
            </a:r>
            <a:r>
              <a:rPr lang="en-US" sz="2800" i="1" dirty="0" smtClean="0"/>
              <a:t>Process</a:t>
            </a:r>
            <a:endParaRPr lang="en-US" sz="2800" dirty="0"/>
          </a:p>
        </p:txBody>
      </p:sp>
      <p:sp>
        <p:nvSpPr>
          <p:cNvPr id="3" name="Content Placeholder 2"/>
          <p:cNvSpPr>
            <a:spLocks noGrp="1"/>
          </p:cNvSpPr>
          <p:nvPr>
            <p:ph type="subTitle" idx="1"/>
          </p:nvPr>
        </p:nvSpPr>
        <p:spPr>
          <a:xfrm>
            <a:off x="989012" y="2133600"/>
            <a:ext cx="10439398" cy="4445000"/>
          </a:xfrm>
        </p:spPr>
        <p:txBody>
          <a:bodyPr>
            <a:noAutofit/>
          </a:bodyPr>
          <a:lstStyle/>
          <a:p>
            <a:r>
              <a:rPr lang="en-US" b="1" dirty="0" err="1" smtClean="0"/>
              <a:t>Syifa</a:t>
            </a:r>
            <a:r>
              <a:rPr lang="en-US" b="1" dirty="0" smtClean="0"/>
              <a:t> </a:t>
            </a:r>
            <a:r>
              <a:rPr lang="en-US" b="1" dirty="0" err="1" smtClean="0"/>
              <a:t>Fauziah</a:t>
            </a:r>
            <a:r>
              <a:rPr lang="en-US" b="1" dirty="0" smtClean="0"/>
              <a:t>, </a:t>
            </a:r>
            <a:r>
              <a:rPr lang="en-US" b="1" dirty="0" err="1" smtClean="0"/>
              <a:t>Nurwahidin</a:t>
            </a:r>
            <a:r>
              <a:rPr lang="en-US" b="1" dirty="0" smtClean="0"/>
              <a:t>, </a:t>
            </a:r>
            <a:r>
              <a:rPr lang="en-US" b="1" dirty="0" err="1" smtClean="0"/>
              <a:t>Nurul</a:t>
            </a:r>
            <a:r>
              <a:rPr lang="en-US" b="1" dirty="0" smtClean="0"/>
              <a:t> Huda*</a:t>
            </a:r>
          </a:p>
          <a:p>
            <a:endParaRPr lang="en-US" b="1" dirty="0"/>
          </a:p>
          <a:p>
            <a:endParaRPr lang="en-US" b="1" dirty="0" smtClean="0"/>
          </a:p>
          <a:p>
            <a:pPr algn="ctr"/>
            <a:endParaRPr lang="en-US" b="1" dirty="0" smtClean="0"/>
          </a:p>
          <a:p>
            <a:pPr algn="ctr"/>
            <a:r>
              <a:rPr lang="en-US" b="1" dirty="0" smtClean="0"/>
              <a:t>International Seminar and Conference on Halal Industry 2020</a:t>
            </a:r>
          </a:p>
          <a:p>
            <a:pPr algn="ctr"/>
            <a:endParaRPr lang="en-US" b="1" dirty="0" smtClean="0"/>
          </a:p>
          <a:p>
            <a:pPr algn="ctr"/>
            <a:endParaRPr lang="en-US" b="1" dirty="0" smtClean="0"/>
          </a:p>
          <a:p>
            <a:pPr algn="ctr"/>
            <a:r>
              <a:rPr lang="en-US" b="1" dirty="0" smtClean="0"/>
              <a:t>ITB Ahmad </a:t>
            </a:r>
            <a:r>
              <a:rPr lang="en-US" b="1" dirty="0" err="1" smtClean="0"/>
              <a:t>Dahlan</a:t>
            </a:r>
            <a:endParaRPr lang="en-US" b="1" dirty="0" smtClean="0"/>
          </a:p>
          <a:p>
            <a:pPr algn="ctr"/>
            <a:r>
              <a:rPr lang="en-US" b="1" dirty="0" smtClean="0"/>
              <a:t>February 18 – 19, 2020</a:t>
            </a:r>
            <a:endParaRPr lang="en-US" b="1" dirty="0"/>
          </a:p>
          <a:p>
            <a:pPr algn="ctr"/>
            <a:endParaRPr lang="en-US" dirty="0" smtClean="0"/>
          </a:p>
          <a:p>
            <a:r>
              <a:rPr lang="en-US" sz="1600" dirty="0" smtClean="0"/>
              <a:t>*Corresponding Author</a:t>
            </a:r>
            <a:endParaRPr lang="en-US" sz="1600" dirty="0"/>
          </a:p>
          <a:p>
            <a:pPr algn="ctr"/>
            <a:endParaRPr lang="en-US" dirty="0" smtClean="0"/>
          </a:p>
        </p:txBody>
      </p:sp>
      <p:sp>
        <p:nvSpPr>
          <p:cNvPr id="2" name="Rectangle 2"/>
          <p:cNvSpPr>
            <a:spLocks noChangeArrowheads="1"/>
          </p:cNvSpPr>
          <p:nvPr/>
        </p:nvSpPr>
        <p:spPr bwMode="auto">
          <a:xfrm>
            <a:off x="0" y="0"/>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581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360612" y="152400"/>
            <a:ext cx="7010399" cy="5105400"/>
          </a:xfrm>
          <a:prstGeom prst="rect">
            <a:avLst/>
          </a:prstGeom>
          <a:noFill/>
        </p:spPr>
      </p:pic>
      <p:sp>
        <p:nvSpPr>
          <p:cNvPr id="3" name="Rectangle 2"/>
          <p:cNvSpPr/>
          <p:nvPr/>
        </p:nvSpPr>
        <p:spPr>
          <a:xfrm>
            <a:off x="150812" y="5084340"/>
            <a:ext cx="11125200" cy="1754326"/>
          </a:xfrm>
          <a:prstGeom prst="rect">
            <a:avLst/>
          </a:prstGeom>
        </p:spPr>
        <p:txBody>
          <a:bodyPr wrap="square">
            <a:spAutoFit/>
          </a:bodyPr>
          <a:lstStyle/>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To </a:t>
            </a:r>
            <a:r>
              <a:rPr lang="en-US" dirty="0">
                <a:latin typeface="Calibri" panose="020F0502020204030204" pitchFamily="34" charset="0"/>
                <a:ea typeface="Calibri" panose="020F0502020204030204" pitchFamily="34" charset="0"/>
                <a:cs typeface="Arial" panose="020B0604020202020204" pitchFamily="34" charset="0"/>
              </a:rPr>
              <a:t>push for the completion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-funded projects on time so as not to increase the burden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costs. The solution gets a value of 54,18</a:t>
            </a:r>
            <a:r>
              <a:rPr lang="en-US" dirty="0" smtClean="0">
                <a:latin typeface="Calibri" panose="020F0502020204030204" pitchFamily="34" charset="0"/>
                <a:ea typeface="Calibri" panose="020F0502020204030204" pitchFamily="34" charset="0"/>
                <a:cs typeface="Arial" panose="020B0604020202020204" pitchFamily="34" charset="0"/>
              </a:rPr>
              <a:t>%</a:t>
            </a:r>
          </a:p>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Increase </a:t>
            </a:r>
            <a:r>
              <a:rPr lang="en-US" dirty="0">
                <a:latin typeface="Calibri" panose="020F0502020204030204" pitchFamily="34" charset="0"/>
                <a:ea typeface="Calibri" panose="020F0502020204030204" pitchFamily="34" charset="0"/>
                <a:cs typeface="Arial" panose="020B0604020202020204" pitchFamily="34" charset="0"/>
              </a:rPr>
              <a:t>the maximum limit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for infrastructure financing with a value of </a:t>
            </a:r>
            <a:r>
              <a:rPr lang="en-US" dirty="0" smtClean="0">
                <a:latin typeface="Calibri" panose="020F0502020204030204" pitchFamily="34" charset="0"/>
                <a:ea typeface="Calibri" panose="020F0502020204030204" pitchFamily="34" charset="0"/>
                <a:cs typeface="Arial" panose="020B0604020202020204" pitchFamily="34" charset="0"/>
              </a:rPr>
              <a:t>48,13%</a:t>
            </a:r>
          </a:p>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Increase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to meet infrastructure investment needs with a value of </a:t>
            </a:r>
            <a:r>
              <a:rPr lang="en-US" dirty="0" smtClean="0">
                <a:latin typeface="Calibri" panose="020F0502020204030204" pitchFamily="34" charset="0"/>
                <a:ea typeface="Calibri" panose="020F0502020204030204" pitchFamily="34" charset="0"/>
                <a:cs typeface="Arial" panose="020B0604020202020204" pitchFamily="34" charset="0"/>
              </a:rPr>
              <a:t>41,98%</a:t>
            </a:r>
          </a:p>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Optimize </a:t>
            </a:r>
            <a:r>
              <a:rPr lang="en-US" dirty="0">
                <a:latin typeface="Calibri" panose="020F0502020204030204" pitchFamily="34" charset="0"/>
                <a:ea typeface="Calibri" panose="020F0502020204030204" pitchFamily="34" charset="0"/>
                <a:cs typeface="Arial" panose="020B0604020202020204" pitchFamily="34" charset="0"/>
              </a:rPr>
              <a:t>monitoring and evaluation of the use of funds with a value of </a:t>
            </a:r>
            <a:r>
              <a:rPr lang="en-US" dirty="0" smtClean="0">
                <a:latin typeface="Calibri" panose="020F0502020204030204" pitchFamily="34" charset="0"/>
                <a:ea typeface="Calibri" panose="020F0502020204030204" pitchFamily="34" charset="0"/>
                <a:cs typeface="Arial" panose="020B0604020202020204" pitchFamily="34" charset="0"/>
              </a:rPr>
              <a:t>39,52%</a:t>
            </a:r>
          </a:p>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with </a:t>
            </a:r>
            <a:r>
              <a:rPr lang="en-US" dirty="0">
                <a:latin typeface="Calibri" panose="020F0502020204030204" pitchFamily="34" charset="0"/>
                <a:ea typeface="Calibri" panose="020F0502020204030204" pitchFamily="34" charset="0"/>
                <a:cs typeface="Arial" panose="020B0604020202020204" pitchFamily="34" charset="0"/>
              </a:rPr>
              <a:t>a value of 35,01% is opens up vast opportunities for foreign </a:t>
            </a:r>
            <a:r>
              <a:rPr lang="en-US" dirty="0" smtClean="0">
                <a:latin typeface="Calibri" panose="020F0502020204030204" pitchFamily="34" charset="0"/>
                <a:ea typeface="Calibri" panose="020F0502020204030204" pitchFamily="34" charset="0"/>
                <a:cs typeface="Arial" panose="020B0604020202020204" pitchFamily="34" charset="0"/>
              </a:rPr>
              <a:t>investors</a:t>
            </a:r>
            <a:endParaRPr lang="en-US" dirty="0"/>
          </a:p>
        </p:txBody>
      </p:sp>
    </p:spTree>
    <p:extLst>
      <p:ext uri="{BB962C8B-B14F-4D97-AF65-F5344CB8AC3E}">
        <p14:creationId xmlns:p14="http://schemas.microsoft.com/office/powerpoint/2010/main" val="337817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2" y="762000"/>
            <a:ext cx="9906000" cy="4343400"/>
          </a:xfrm>
        </p:spPr>
        <p:txBody>
          <a:bodyPr>
            <a:normAutofit/>
          </a:bodyPr>
          <a:lstStyle/>
          <a:p>
            <a:r>
              <a:rPr lang="en-US" dirty="0" smtClean="0"/>
              <a:t>Late </a:t>
            </a:r>
            <a:r>
              <a:rPr lang="en-US" dirty="0"/>
              <a:t>project completion can result in increased cost burdens. </a:t>
            </a:r>
            <a:r>
              <a:rPr lang="en-US" dirty="0" err="1"/>
              <a:t>It'is</a:t>
            </a:r>
            <a:r>
              <a:rPr lang="en-US" dirty="0"/>
              <a:t> a risk for the government as an obligor</a:t>
            </a:r>
            <a:r>
              <a:rPr lang="en-US" dirty="0" smtClean="0"/>
              <a:t>.</a:t>
            </a:r>
          </a:p>
          <a:p>
            <a:pPr marL="45720" indent="0">
              <a:buNone/>
            </a:pPr>
            <a:r>
              <a:rPr lang="en-US" dirty="0"/>
              <a:t>Although </a:t>
            </a:r>
            <a:r>
              <a:rPr lang="en-US" dirty="0" err="1"/>
              <a:t>Hadiningdyah</a:t>
            </a:r>
            <a:r>
              <a:rPr lang="en-US" dirty="0"/>
              <a:t> (2019) explained that there had been many ways taken to monitor and evaluate ministries and institutions in completing projects.</a:t>
            </a:r>
          </a:p>
          <a:p>
            <a:pPr marL="45720" indent="0">
              <a:buNone/>
            </a:pPr>
            <a:r>
              <a:rPr lang="en-US" dirty="0"/>
              <a:t>"... there is an evaluation forum. The evaluation forum is to bring together ministries and institutions whose performance is still low. We also invite those with excellent performance to give testimonials and sharing sessions. Then we also hold a high-level meeting. At the High-level meeting, we invited the heads of ministries and agencies to inform about </a:t>
            </a:r>
            <a:r>
              <a:rPr lang="en-US" dirty="0" err="1"/>
              <a:t>sukuk</a:t>
            </a:r>
            <a:r>
              <a:rPr lang="en-US" dirty="0"/>
              <a:t> financing and how the financing process is. </a:t>
            </a:r>
            <a:r>
              <a:rPr lang="en-US" dirty="0" smtClean="0"/>
              <a:t>“</a:t>
            </a:r>
          </a:p>
          <a:p>
            <a:r>
              <a:rPr lang="en-US" dirty="0"/>
              <a:t>So far, the government has indeed carried out monitoring and evaluation. There are still projects that are overdue and not even completed until the end of the contract period.</a:t>
            </a:r>
          </a:p>
          <a:p>
            <a:pPr marL="45720" indent="0">
              <a:buNone/>
            </a:pPr>
            <a:endParaRPr lang="en-US" dirty="0"/>
          </a:p>
        </p:txBody>
      </p:sp>
    </p:spTree>
    <p:extLst>
      <p:ext uri="{BB962C8B-B14F-4D97-AF65-F5344CB8AC3E}">
        <p14:creationId xmlns:p14="http://schemas.microsoft.com/office/powerpoint/2010/main" val="27108379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894012" y="228600"/>
            <a:ext cx="5562600" cy="4191000"/>
          </a:xfrm>
          <a:prstGeom prst="rect">
            <a:avLst/>
          </a:prstGeom>
          <a:noFill/>
        </p:spPr>
      </p:pic>
      <p:sp>
        <p:nvSpPr>
          <p:cNvPr id="3" name="Rectangle 2"/>
          <p:cNvSpPr/>
          <p:nvPr/>
        </p:nvSpPr>
        <p:spPr>
          <a:xfrm>
            <a:off x="2628899" y="4876800"/>
            <a:ext cx="6092825" cy="1366528"/>
          </a:xfrm>
          <a:prstGeom prst="rect">
            <a:avLst/>
          </a:prstGeom>
        </p:spPr>
        <p:txBody>
          <a:bodyPr>
            <a:spAutoFit/>
          </a:bodyPr>
          <a:lstStyle/>
          <a:p>
            <a:pPr indent="342900" algn="just">
              <a:lnSpc>
                <a:spcPct val="115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The first strategic priority is a synergy to obtain results in the amount of 39.07%. The second priority is an innovation that is equal to 35.72%. </a:t>
            </a:r>
            <a:r>
              <a:rPr lang="en-US" dirty="0" smtClean="0">
                <a:latin typeface="Calibri" panose="020F0502020204030204" pitchFamily="34" charset="0"/>
                <a:ea typeface="Calibri" panose="020F0502020204030204" pitchFamily="34" charset="0"/>
                <a:cs typeface="Arial" panose="020B0604020202020204" pitchFamily="34" charset="0"/>
              </a:rPr>
              <a:t>Then, </a:t>
            </a:r>
            <a:r>
              <a:rPr lang="en-US" dirty="0">
                <a:latin typeface="Calibri" panose="020F0502020204030204" pitchFamily="34" charset="0"/>
                <a:ea typeface="Calibri" panose="020F0502020204030204" pitchFamily="34" charset="0"/>
                <a:cs typeface="Arial" panose="020B0604020202020204" pitchFamily="34" charset="0"/>
              </a:rPr>
              <a:t>the optimization of IT usage is 25.21%.</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53755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65212" y="533400"/>
            <a:ext cx="8686801" cy="762000"/>
          </a:xfrm>
          <a:prstGeom prst="rect">
            <a:avLst/>
          </a:prstGeom>
        </p:spPr>
        <p:txBody>
          <a:bodyPr/>
          <a:lst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a:lstStyle>
          <a:p>
            <a:r>
              <a:rPr lang="en-US" dirty="0" smtClean="0"/>
              <a:t>Conclusion</a:t>
            </a:r>
            <a:endParaRPr lang="en-US" dirty="0"/>
          </a:p>
        </p:txBody>
      </p:sp>
      <p:sp>
        <p:nvSpPr>
          <p:cNvPr id="3" name="Rectangle 2"/>
          <p:cNvSpPr/>
          <p:nvPr/>
        </p:nvSpPr>
        <p:spPr>
          <a:xfrm>
            <a:off x="455612" y="1295400"/>
            <a:ext cx="10972800" cy="5486117"/>
          </a:xfrm>
          <a:prstGeom prst="rect">
            <a:avLst/>
          </a:prstGeom>
        </p:spPr>
        <p:txBody>
          <a:bodyPr wrap="square">
            <a:spAutoFit/>
          </a:bodyPr>
          <a:lstStyle/>
          <a:p>
            <a:pPr indent="400050" algn="just">
              <a:lnSpc>
                <a:spcPct val="115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There are four problem clusters and solutions faced by obligors in implementing state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for infrastructure financing in </a:t>
            </a:r>
            <a:r>
              <a:rPr lang="en-US" dirty="0" smtClean="0">
                <a:latin typeface="Calibri" panose="020F0502020204030204" pitchFamily="34" charset="0"/>
                <a:ea typeface="Calibri" panose="020F0502020204030204" pitchFamily="34" charset="0"/>
                <a:cs typeface="Arial" panose="020B0604020202020204" pitchFamily="34" charset="0"/>
              </a:rPr>
              <a:t>Indonesia:</a:t>
            </a:r>
          </a:p>
          <a:p>
            <a:pPr marL="285750" indent="-285750" algn="just">
              <a:lnSpc>
                <a:spcPct val="115000"/>
              </a:lnSpc>
              <a:spcAft>
                <a:spcPts val="800"/>
              </a:spcAft>
              <a:buFont typeface="Wingdings" panose="05000000000000000000" pitchFamily="2" charset="2"/>
              <a:buChar char="Ø"/>
            </a:pPr>
            <a:r>
              <a:rPr lang="en-US" dirty="0" smtClean="0">
                <a:latin typeface="Calibri" panose="020F0502020204030204" pitchFamily="34" charset="0"/>
                <a:ea typeface="Calibri" panose="020F0502020204030204" pitchFamily="34" charset="0"/>
                <a:cs typeface="Arial" panose="020B0604020202020204" pitchFamily="34" charset="0"/>
              </a:rPr>
              <a:t>Internal</a:t>
            </a:r>
          </a:p>
          <a:p>
            <a:pPr marL="285750" indent="-285750" algn="just">
              <a:lnSpc>
                <a:spcPct val="115000"/>
              </a:lnSpc>
              <a:spcAft>
                <a:spcPts val="800"/>
              </a:spcAft>
              <a:buFont typeface="Wingdings" panose="05000000000000000000" pitchFamily="2" charset="2"/>
              <a:buChar char="Ø"/>
            </a:pPr>
            <a:r>
              <a:rPr lang="en-US" dirty="0" smtClean="0">
                <a:latin typeface="Calibri" panose="020F0502020204030204" pitchFamily="34" charset="0"/>
                <a:ea typeface="Calibri" panose="020F0502020204030204" pitchFamily="34" charset="0"/>
                <a:cs typeface="Arial" panose="020B0604020202020204" pitchFamily="34" charset="0"/>
              </a:rPr>
              <a:t>Market share</a:t>
            </a:r>
          </a:p>
          <a:p>
            <a:pPr marL="285750" indent="-285750" algn="just">
              <a:lnSpc>
                <a:spcPct val="115000"/>
              </a:lnSpc>
              <a:spcAft>
                <a:spcPts val="800"/>
              </a:spcAft>
              <a:buFont typeface="Wingdings" panose="05000000000000000000" pitchFamily="2" charset="2"/>
              <a:buChar char="Ø"/>
            </a:pPr>
            <a:r>
              <a:rPr lang="en-US" dirty="0" smtClean="0">
                <a:latin typeface="Calibri" panose="020F0502020204030204" pitchFamily="34" charset="0"/>
                <a:ea typeface="Calibri" panose="020F0502020204030204" pitchFamily="34" charset="0"/>
                <a:cs typeface="Arial" panose="020B0604020202020204" pitchFamily="34" charset="0"/>
              </a:rPr>
              <a:t>Regulations </a:t>
            </a:r>
            <a:r>
              <a:rPr lang="en-US" dirty="0">
                <a:latin typeface="Calibri" panose="020F0502020204030204" pitchFamily="34" charset="0"/>
                <a:ea typeface="Calibri" panose="020F0502020204030204" pitchFamily="34" charset="0"/>
                <a:cs typeface="Arial" panose="020B0604020202020204" pitchFamily="34" charset="0"/>
              </a:rPr>
              <a:t>and </a:t>
            </a:r>
            <a:r>
              <a:rPr lang="en-US" dirty="0" smtClean="0">
                <a:latin typeface="Calibri" panose="020F0502020204030204" pitchFamily="34" charset="0"/>
                <a:ea typeface="Calibri" panose="020F0502020204030204" pitchFamily="34" charset="0"/>
                <a:cs typeface="Arial" panose="020B0604020202020204" pitchFamily="34" charset="0"/>
              </a:rPr>
              <a:t>policies</a:t>
            </a:r>
          </a:p>
          <a:p>
            <a:pPr marL="285750" indent="-285750" algn="just">
              <a:lnSpc>
                <a:spcPct val="115000"/>
              </a:lnSpc>
              <a:spcAft>
                <a:spcPts val="800"/>
              </a:spcAft>
              <a:buFont typeface="Wingdings" panose="05000000000000000000" pitchFamily="2" charset="2"/>
              <a:buChar char="Ø"/>
            </a:pPr>
            <a:r>
              <a:rPr lang="en-US" dirty="0" smtClean="0">
                <a:latin typeface="Calibri" panose="020F0502020204030204" pitchFamily="34" charset="0"/>
                <a:ea typeface="Calibri" panose="020F0502020204030204" pitchFamily="34" charset="0"/>
                <a:cs typeface="Arial" panose="020B0604020202020204" pitchFamily="34" charset="0"/>
              </a:rPr>
              <a:t>Risks</a:t>
            </a:r>
          </a:p>
          <a:p>
            <a:pPr indent="400050" algn="just">
              <a:lnSpc>
                <a:spcPct val="115000"/>
              </a:lnSpc>
              <a:spcAft>
                <a:spcPts val="800"/>
              </a:spcAft>
            </a:pPr>
            <a:r>
              <a:rPr lang="en-US" dirty="0" smtClean="0">
                <a:latin typeface="Calibri" panose="020F0502020204030204" pitchFamily="34" charset="0"/>
                <a:ea typeface="Calibri" panose="020F0502020204030204" pitchFamily="34" charset="0"/>
                <a:cs typeface="Arial" panose="020B0604020202020204" pitchFamily="34" charset="0"/>
              </a:rPr>
              <a:t>The </a:t>
            </a:r>
            <a:r>
              <a:rPr lang="en-US" dirty="0">
                <a:latin typeface="Calibri" panose="020F0502020204030204" pitchFamily="34" charset="0"/>
                <a:ea typeface="Calibri" panose="020F0502020204030204" pitchFamily="34" charset="0"/>
                <a:cs typeface="Arial" panose="020B0604020202020204" pitchFamily="34" charset="0"/>
              </a:rPr>
              <a:t>first priority was the limit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which was still low. Second, the burden of increased costs due to late completion of the project. Third, the realization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for infrastructure is still low compared to the value of infrastructure investment needs. Fourth, market share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in Indonesia is still low compared to bonds. The fifth is monitoring and evaluation of the use of funds is not optimal.</a:t>
            </a:r>
          </a:p>
          <a:p>
            <a:pPr indent="400050" algn="just">
              <a:lnSpc>
                <a:spcPct val="115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The solution priority is the first to encourage project completion on time so as not to increase the burden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costs,. Second, to increase the maximum limit for the issuance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for infrastructure financing. Third, increase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to meet infrastructure investment needs. Fourth, Optimize monitoring and evaluation of the use of funds. Fifth, to open up opportunities for foreign investors. The priority strategies that can be implemented are synergy, innovation, and optimizing the use of IT</a:t>
            </a:r>
            <a:r>
              <a:rPr lang="en-US" dirty="0" smtClean="0">
                <a:latin typeface="Calibri" panose="020F0502020204030204" pitchFamily="34"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5909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lstStyle/>
          <a:p>
            <a:r>
              <a:rPr lang="en-US" dirty="0" smtClean="0"/>
              <a:t>We would thank to </a:t>
            </a:r>
            <a:r>
              <a:rPr lang="en-US" dirty="0" err="1" smtClean="0"/>
              <a:t>Universitas</a:t>
            </a:r>
            <a:r>
              <a:rPr lang="en-US" dirty="0" smtClean="0"/>
              <a:t> Indonesia for funding this research</a:t>
            </a:r>
          </a:p>
          <a:p>
            <a:pPr marL="45720" indent="0">
              <a:buNone/>
            </a:pPr>
            <a:r>
              <a:rPr lang="en-US" dirty="0" smtClean="0"/>
              <a:t>Author</a:t>
            </a:r>
          </a:p>
          <a:p>
            <a:pPr marL="45720" indent="0">
              <a:buNone/>
            </a:pPr>
            <a:r>
              <a:rPr lang="en-US" b="1" dirty="0" err="1" smtClean="0"/>
              <a:t>Syifa</a:t>
            </a:r>
            <a:r>
              <a:rPr lang="en-US" b="1" dirty="0" smtClean="0"/>
              <a:t> </a:t>
            </a:r>
            <a:r>
              <a:rPr lang="en-US" b="1" dirty="0" err="1" smtClean="0"/>
              <a:t>Fauziah</a:t>
            </a:r>
            <a:r>
              <a:rPr lang="en-US" b="1" dirty="0" smtClean="0"/>
              <a:t>, </a:t>
            </a:r>
            <a:r>
              <a:rPr lang="en-US" b="1" dirty="0" err="1" smtClean="0"/>
              <a:t>S.Ag</a:t>
            </a:r>
            <a:r>
              <a:rPr lang="en-US" dirty="0"/>
              <a:t>,</a:t>
            </a:r>
            <a:r>
              <a:rPr lang="en-US" dirty="0" smtClean="0"/>
              <a:t> is master’s student at School of Strategic and Global Studies, University of Indonesia, Jakarta</a:t>
            </a:r>
          </a:p>
          <a:p>
            <a:pPr marL="45720" indent="0">
              <a:buNone/>
            </a:pPr>
            <a:r>
              <a:rPr lang="en-US" b="1" dirty="0" smtClean="0"/>
              <a:t>Dr. Drs. </a:t>
            </a:r>
            <a:r>
              <a:rPr lang="en-US" b="1" dirty="0" err="1" smtClean="0"/>
              <a:t>Nurwahudin</a:t>
            </a:r>
            <a:r>
              <a:rPr lang="en-US" b="1" dirty="0" smtClean="0"/>
              <a:t>, </a:t>
            </a:r>
            <a:r>
              <a:rPr lang="en-US" b="1" dirty="0" err="1" smtClean="0"/>
              <a:t>M.Ag</a:t>
            </a:r>
            <a:r>
              <a:rPr lang="en-US" dirty="0" smtClean="0"/>
              <a:t>, is currently has a lecturing positions at </a:t>
            </a:r>
            <a:r>
              <a:rPr lang="en-US" dirty="0"/>
              <a:t>School of Strategic and Global Studies, University of </a:t>
            </a:r>
            <a:r>
              <a:rPr lang="en-US" dirty="0" smtClean="0"/>
              <a:t>Indonesia</a:t>
            </a:r>
            <a:endParaRPr lang="en-US" dirty="0"/>
          </a:p>
          <a:p>
            <a:pPr marL="45720" indent="0">
              <a:buNone/>
            </a:pPr>
            <a:r>
              <a:rPr lang="en-US" b="1" dirty="0" smtClean="0"/>
              <a:t>Prof. Dr. </a:t>
            </a:r>
            <a:r>
              <a:rPr lang="en-US" b="1" dirty="0" err="1" smtClean="0"/>
              <a:t>Nurul</a:t>
            </a:r>
            <a:r>
              <a:rPr lang="en-US" b="1" dirty="0" smtClean="0"/>
              <a:t> Huda, SE., MM., </a:t>
            </a:r>
            <a:r>
              <a:rPr lang="en-US" b="1" dirty="0" err="1" smtClean="0"/>
              <a:t>M.Si</a:t>
            </a:r>
            <a:r>
              <a:rPr lang="en-US" dirty="0" smtClean="0"/>
              <a:t>, is </a:t>
            </a:r>
            <a:r>
              <a:rPr lang="en-US" dirty="0"/>
              <a:t>T</a:t>
            </a:r>
            <a:r>
              <a:rPr lang="en-US" dirty="0" smtClean="0"/>
              <a:t>he Head of Magister Management </a:t>
            </a:r>
            <a:r>
              <a:rPr lang="en-US" dirty="0" err="1" smtClean="0"/>
              <a:t>Programe</a:t>
            </a:r>
            <a:r>
              <a:rPr lang="en-US" dirty="0" smtClean="0"/>
              <a:t> in YARSI University</a:t>
            </a:r>
            <a:endParaRPr lang="en-US" dirty="0"/>
          </a:p>
        </p:txBody>
      </p:sp>
    </p:spTree>
    <p:extLst>
      <p:ext uri="{BB962C8B-B14F-4D97-AF65-F5344CB8AC3E}">
        <p14:creationId xmlns:p14="http://schemas.microsoft.com/office/powerpoint/2010/main" val="199190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381000"/>
            <a:ext cx="8686801" cy="1219200"/>
          </a:xfrm>
        </p:spPr>
        <p:txBody>
          <a:bodyPr>
            <a:normAutofit/>
          </a:bodyPr>
          <a:lstStyle/>
          <a:p>
            <a:r>
              <a:rPr lang="en-US" sz="4400" dirty="0" err="1" smtClean="0"/>
              <a:t>Intoduction</a:t>
            </a:r>
            <a:r>
              <a:rPr lang="en-US" dirty="0"/>
              <a:t/>
            </a:r>
            <a:br>
              <a:rPr lang="en-US" dirty="0"/>
            </a:br>
            <a:endParaRPr lang="en-US" sz="2200" dirty="0">
              <a:solidFill>
                <a:schemeClr val="tx1"/>
              </a:solidFill>
              <a:latin typeface="+mn-l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484009"/>
              </p:ext>
            </p:extLst>
          </p:nvPr>
        </p:nvGraphicFramePr>
        <p:xfrm>
          <a:off x="379412" y="1676400"/>
          <a:ext cx="11201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310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1871566710"/>
              </p:ext>
            </p:extLst>
          </p:nvPr>
        </p:nvGraphicFramePr>
        <p:xfrm>
          <a:off x="3275012" y="533400"/>
          <a:ext cx="8686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p:cNvSpPr txBox="1"/>
          <p:nvPr/>
        </p:nvSpPr>
        <p:spPr>
          <a:xfrm>
            <a:off x="4037012" y="2814251"/>
            <a:ext cx="2621280" cy="461665"/>
          </a:xfrm>
          <a:prstGeom prst="rect">
            <a:avLst/>
          </a:prstGeom>
          <a:noFill/>
          <a:ln>
            <a:solidFill>
              <a:schemeClr val="bg2"/>
            </a:solidFill>
          </a:ln>
        </p:spPr>
        <p:txBody>
          <a:bodyPr wrap="square" rtlCol="0" anchor="ctr" anchorCtr="1">
            <a:spAutoFit/>
          </a:bodyPr>
          <a:lstStyle/>
          <a:p>
            <a:pPr lvl="0"/>
            <a:r>
              <a:rPr lang="en-US" sz="2400" b="1" dirty="0" smtClean="0"/>
              <a:t>7.367,49 trillion</a:t>
            </a:r>
            <a:endParaRPr lang="en-US" sz="2400" b="1" dirty="0"/>
          </a:p>
        </p:txBody>
      </p:sp>
      <p:cxnSp>
        <p:nvCxnSpPr>
          <p:cNvPr id="23" name="Straight Arrow Connector 22"/>
          <p:cNvCxnSpPr/>
          <p:nvPr/>
        </p:nvCxnSpPr>
        <p:spPr>
          <a:xfrm flipH="1" flipV="1">
            <a:off x="6018212" y="3276600"/>
            <a:ext cx="640080" cy="91440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760412" y="229417"/>
            <a:ext cx="8686801" cy="533400"/>
          </a:xfrm>
        </p:spPr>
        <p:txBody>
          <a:bodyPr>
            <a:normAutofit/>
          </a:bodyPr>
          <a:lstStyle/>
          <a:p>
            <a:r>
              <a:rPr lang="en-US" sz="2400" dirty="0" err="1" smtClean="0"/>
              <a:t>Intoduction</a:t>
            </a:r>
            <a:r>
              <a:rPr lang="en-US" sz="2400" dirty="0" smtClean="0"/>
              <a:t>.. (cont’d)</a:t>
            </a:r>
            <a:endParaRPr lang="en-US" sz="2400" dirty="0"/>
          </a:p>
        </p:txBody>
      </p:sp>
      <p:sp>
        <p:nvSpPr>
          <p:cNvPr id="10" name="Title 1"/>
          <p:cNvSpPr txBox="1">
            <a:spLocks/>
          </p:cNvSpPr>
          <p:nvPr/>
        </p:nvSpPr>
        <p:spPr bwMode="auto">
          <a:xfrm>
            <a:off x="246526" y="988434"/>
            <a:ext cx="5105400" cy="533400"/>
          </a:xfrm>
          <a:prstGeom prst="rect">
            <a:avLst/>
          </a:prstGeom>
        </p:spPr>
        <p:txBody>
          <a:bodyPr vert="horz" lIns="91440" tIns="45720" rIns="91440" bIns="45720" rtlCol="0" anchor="b">
            <a:normAutofit/>
          </a:bodyPr>
          <a:lst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a:lstStyle>
          <a:p>
            <a:r>
              <a:rPr lang="en-US" sz="2400" b="0" dirty="0" smtClean="0">
                <a:solidFill>
                  <a:schemeClr val="tx1"/>
                </a:solidFill>
                <a:latin typeface="+mn-lt"/>
              </a:rPr>
              <a:t>Research problems:</a:t>
            </a:r>
            <a:endParaRPr lang="en-US" sz="2400" b="0" dirty="0">
              <a:solidFill>
                <a:schemeClr val="tx1"/>
              </a:solidFill>
              <a:latin typeface="+mn-lt"/>
            </a:endParaRPr>
          </a:p>
        </p:txBody>
      </p:sp>
    </p:spTree>
    <p:extLst>
      <p:ext uri="{BB962C8B-B14F-4D97-AF65-F5344CB8AC3E}">
        <p14:creationId xmlns:p14="http://schemas.microsoft.com/office/powerpoint/2010/main" val="2772895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8012" y="4495800"/>
            <a:ext cx="10363200" cy="2217932"/>
          </a:xfrm>
        </p:spPr>
        <p:txBody>
          <a:bodyPr>
            <a:normAutofit lnSpcReduction="10000"/>
          </a:bodyPr>
          <a:lstStyle/>
          <a:p>
            <a:pPr marL="342900" indent="-342900">
              <a:buFont typeface="Wingdings" panose="05000000000000000000" pitchFamily="2" charset="2"/>
              <a:buChar char="Ø"/>
            </a:pPr>
            <a:r>
              <a:rPr lang="en-US" dirty="0" smtClean="0"/>
              <a:t>To analyze the main problems of implementing </a:t>
            </a:r>
            <a:r>
              <a:rPr lang="en-US" dirty="0" err="1" smtClean="0"/>
              <a:t>sukuk</a:t>
            </a:r>
            <a:r>
              <a:rPr lang="en-US" dirty="0" smtClean="0"/>
              <a:t> for infrastructure financing in Indonesia </a:t>
            </a:r>
            <a:r>
              <a:rPr lang="en-US" dirty="0"/>
              <a:t>on the side of </a:t>
            </a:r>
            <a:r>
              <a:rPr lang="en-US" dirty="0" smtClean="0"/>
              <a:t>the obligor</a:t>
            </a:r>
          </a:p>
          <a:p>
            <a:pPr marL="342900" indent="-342900">
              <a:buFont typeface="Wingdings" panose="05000000000000000000" pitchFamily="2" charset="2"/>
              <a:buChar char="Ø"/>
            </a:pPr>
            <a:r>
              <a:rPr lang="en-US" dirty="0"/>
              <a:t>To analyze the main </a:t>
            </a:r>
            <a:r>
              <a:rPr lang="en-US" dirty="0" smtClean="0"/>
              <a:t>solutions </a:t>
            </a:r>
            <a:r>
              <a:rPr lang="en-US" dirty="0"/>
              <a:t>of implementing </a:t>
            </a:r>
            <a:r>
              <a:rPr lang="en-US" dirty="0" err="1"/>
              <a:t>sukuk</a:t>
            </a:r>
            <a:r>
              <a:rPr lang="en-US" dirty="0"/>
              <a:t> for infrastructure financing in Indonesia on the side of the </a:t>
            </a:r>
            <a:r>
              <a:rPr lang="en-US" dirty="0" smtClean="0"/>
              <a:t>obligor</a:t>
            </a:r>
          </a:p>
          <a:p>
            <a:pPr marL="342900" indent="-342900">
              <a:buFont typeface="Wingdings" panose="05000000000000000000" pitchFamily="2" charset="2"/>
              <a:buChar char="Ø"/>
            </a:pPr>
            <a:r>
              <a:rPr lang="en-US" dirty="0"/>
              <a:t>To analyze the </a:t>
            </a:r>
            <a:r>
              <a:rPr lang="en-US" dirty="0" smtClean="0"/>
              <a:t>strategies of </a:t>
            </a:r>
            <a:r>
              <a:rPr lang="en-US" dirty="0"/>
              <a:t>implementing </a:t>
            </a:r>
            <a:r>
              <a:rPr lang="en-US" dirty="0" err="1"/>
              <a:t>sukuk</a:t>
            </a:r>
            <a:r>
              <a:rPr lang="en-US" dirty="0"/>
              <a:t> for infrastructure financing in Indonesia on the side of the </a:t>
            </a:r>
            <a:r>
              <a:rPr lang="en-US" dirty="0" smtClean="0"/>
              <a:t>obligor</a:t>
            </a:r>
            <a:endParaRPr lang="en-US" dirty="0"/>
          </a:p>
        </p:txBody>
      </p:sp>
      <p:sp>
        <p:nvSpPr>
          <p:cNvPr id="4" name="Content Placeholder 2"/>
          <p:cNvSpPr txBox="1">
            <a:spLocks/>
          </p:cNvSpPr>
          <p:nvPr/>
        </p:nvSpPr>
        <p:spPr>
          <a:xfrm>
            <a:off x="2703512" y="1083281"/>
            <a:ext cx="6172200" cy="914400"/>
          </a:xfrm>
          <a:prstGeom prst="rect">
            <a:avLst/>
          </a:prstGeom>
          <a:ln>
            <a:solidFill>
              <a:schemeClr val="accent2"/>
            </a:solidFill>
          </a:ln>
        </p:spPr>
        <p:txBody>
          <a:bodyPr vert="horz" lIns="91440" tIns="45720" rIns="91440" bIns="45720" rtlCol="0" anchor="t">
            <a:noAutofit/>
          </a:bodyPr>
          <a:lstStyle>
            <a:lvl1pPr marL="0" indent="0" algn="l" defTabSz="914400" rtl="0" eaLnBrk="1" latinLnBrk="0" hangingPunct="1">
              <a:lnSpc>
                <a:spcPct val="90000"/>
              </a:lnSpc>
              <a:spcBef>
                <a:spcPts val="600"/>
              </a:spcBef>
              <a:buClr>
                <a:schemeClr val="tx1">
                  <a:lumMod val="65000"/>
                  <a:lumOff val="35000"/>
                </a:schemeClr>
              </a:buClr>
              <a:buSzPct val="80000"/>
              <a:buFont typeface="Arial" pitchFamily="34" charset="0"/>
              <a:buNone/>
              <a:defRPr sz="2400" kern="1200">
                <a:solidFill>
                  <a:schemeClr val="tx1">
                    <a:lumMod val="65000"/>
                    <a:lumOff val="35000"/>
                  </a:schemeClr>
                </a:solidFill>
                <a:latin typeface="+mn-lt"/>
                <a:ea typeface="+mn-ea"/>
                <a:cs typeface="+mn-cs"/>
              </a:defRPr>
            </a:lvl1pPr>
            <a:lvl2pPr marL="457200" indent="0" algn="l" defTabSz="914400" rtl="0" eaLnBrk="1" latinLnBrk="0" hangingPunct="1">
              <a:lnSpc>
                <a:spcPct val="90000"/>
              </a:lnSpc>
              <a:spcBef>
                <a:spcPts val="1000"/>
              </a:spcBef>
              <a:buClr>
                <a:schemeClr val="tx1">
                  <a:lumMod val="65000"/>
                  <a:lumOff val="35000"/>
                </a:schemeClr>
              </a:buClr>
              <a:buSzPct val="80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600"/>
              </a:spcBef>
              <a:buClr>
                <a:schemeClr val="tx1">
                  <a:lumMod val="65000"/>
                  <a:lumOff val="35000"/>
                </a:schemeClr>
              </a:buClr>
              <a:buSzPct val="8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600"/>
              </a:spcBef>
              <a:buClr>
                <a:schemeClr val="tx1">
                  <a:lumMod val="65000"/>
                  <a:lumOff val="35000"/>
                </a:schemeClr>
              </a:buClr>
              <a:buSzPct val="80000"/>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600"/>
              </a:spcBef>
              <a:buClr>
                <a:schemeClr val="tx1">
                  <a:lumMod val="65000"/>
                  <a:lumOff val="35000"/>
                </a:schemeClr>
              </a:buClr>
              <a:buSzPct val="80000"/>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ts val="600"/>
              </a:spcBef>
              <a:buSzPct val="80000"/>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ts val="600"/>
              </a:spcBef>
              <a:buSzPct val="80000"/>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ts val="600"/>
              </a:spcBef>
              <a:buSzPct val="80000"/>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ts val="600"/>
              </a:spcBef>
              <a:buSzPct val="80000"/>
              <a:buFont typeface="Arial" pitchFamily="34" charset="0"/>
              <a:buNone/>
              <a:defRPr sz="1400" kern="1200">
                <a:solidFill>
                  <a:schemeClr val="tx1">
                    <a:tint val="75000"/>
                  </a:schemeClr>
                </a:solidFill>
                <a:latin typeface="+mn-lt"/>
                <a:ea typeface="+mn-ea"/>
                <a:cs typeface="+mn-cs"/>
              </a:defRPr>
            </a:lvl9pPr>
          </a:lstStyle>
          <a:p>
            <a:pPr marL="45720"/>
            <a:r>
              <a:rPr lang="en-US" sz="2800" b="1" dirty="0" smtClean="0"/>
              <a:t>Why the issuance of </a:t>
            </a:r>
            <a:r>
              <a:rPr lang="en-US" sz="2800" b="1" dirty="0" err="1" smtClean="0"/>
              <a:t>sukuk</a:t>
            </a:r>
            <a:r>
              <a:rPr lang="en-US" sz="2800" b="1" dirty="0" smtClean="0"/>
              <a:t> for infrastructure financing is still low ?</a:t>
            </a:r>
            <a:endParaRPr lang="en-US" sz="2800" b="1" dirty="0"/>
          </a:p>
        </p:txBody>
      </p:sp>
      <p:sp>
        <p:nvSpPr>
          <p:cNvPr id="5" name="Title 1"/>
          <p:cNvSpPr>
            <a:spLocks noGrp="1"/>
          </p:cNvSpPr>
          <p:nvPr>
            <p:ph type="title"/>
          </p:nvPr>
        </p:nvSpPr>
        <p:spPr>
          <a:xfrm>
            <a:off x="760412" y="229417"/>
            <a:ext cx="8686801" cy="533400"/>
          </a:xfrm>
        </p:spPr>
        <p:txBody>
          <a:bodyPr>
            <a:normAutofit/>
          </a:bodyPr>
          <a:lstStyle/>
          <a:p>
            <a:r>
              <a:rPr lang="en-US" sz="2400" dirty="0" err="1" smtClean="0"/>
              <a:t>Intoduction</a:t>
            </a:r>
            <a:r>
              <a:rPr lang="en-US" sz="2400" dirty="0" smtClean="0"/>
              <a:t>.. (cont’d)</a:t>
            </a:r>
            <a:endParaRPr lang="en-US" sz="2400" dirty="0"/>
          </a:p>
        </p:txBody>
      </p:sp>
      <p:sp>
        <p:nvSpPr>
          <p:cNvPr id="6" name="Title 1"/>
          <p:cNvSpPr txBox="1">
            <a:spLocks/>
          </p:cNvSpPr>
          <p:nvPr/>
        </p:nvSpPr>
        <p:spPr bwMode="auto">
          <a:xfrm>
            <a:off x="379412" y="3641936"/>
            <a:ext cx="5105400" cy="533400"/>
          </a:xfrm>
          <a:prstGeom prst="rect">
            <a:avLst/>
          </a:prstGeom>
        </p:spPr>
        <p:txBody>
          <a:bodyPr vert="horz" lIns="91440" tIns="45720" rIns="91440" bIns="45720" rtlCol="0" anchor="b">
            <a:normAutofit/>
          </a:bodyPr>
          <a:lst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a:lstStyle>
          <a:p>
            <a:r>
              <a:rPr lang="en-US" sz="2400" b="0" dirty="0" smtClean="0">
                <a:solidFill>
                  <a:schemeClr val="tx1"/>
                </a:solidFill>
                <a:latin typeface="+mn-lt"/>
              </a:rPr>
              <a:t>Research objectives:</a:t>
            </a:r>
            <a:endParaRPr lang="en-US" sz="2400" b="0" dirty="0">
              <a:solidFill>
                <a:schemeClr val="tx1"/>
              </a:solidFill>
              <a:latin typeface="+mn-lt"/>
            </a:endParaRPr>
          </a:p>
        </p:txBody>
      </p:sp>
      <p:sp>
        <p:nvSpPr>
          <p:cNvPr id="2" name="TextBox 1"/>
          <p:cNvSpPr txBox="1"/>
          <p:nvPr/>
        </p:nvSpPr>
        <p:spPr>
          <a:xfrm>
            <a:off x="606424" y="2167188"/>
            <a:ext cx="11125200" cy="1323439"/>
          </a:xfrm>
          <a:prstGeom prst="rect">
            <a:avLst/>
          </a:prstGeom>
          <a:noFill/>
          <a:ln>
            <a:solidFill>
              <a:schemeClr val="bg2"/>
            </a:solidFill>
          </a:ln>
        </p:spPr>
        <p:txBody>
          <a:bodyPr wrap="square" rtlCol="0" anchor="ctr" anchorCtr="1">
            <a:spAutoFit/>
          </a:bodyPr>
          <a:lstStyle/>
          <a:p>
            <a:r>
              <a:rPr lang="en-US" sz="2000" dirty="0"/>
              <a:t>It’s because many problems and barriers in implementation </a:t>
            </a:r>
            <a:r>
              <a:rPr lang="en-US" sz="2000" dirty="0" err="1"/>
              <a:t>sukuk</a:t>
            </a:r>
            <a:r>
              <a:rPr lang="en-US" sz="2000" dirty="0"/>
              <a:t> for infrastructure financing.</a:t>
            </a:r>
          </a:p>
          <a:p>
            <a:r>
              <a:rPr lang="en-US" sz="2000" dirty="0"/>
              <a:t>So, to encourage the issuance of </a:t>
            </a:r>
            <a:r>
              <a:rPr lang="en-US" sz="2000" dirty="0" err="1"/>
              <a:t>sukuk</a:t>
            </a:r>
            <a:r>
              <a:rPr lang="en-US" sz="2000" dirty="0"/>
              <a:t> to finance infrastructure, evaluation is needed on the current implementation. Especially on the side of the government as a </a:t>
            </a:r>
            <a:r>
              <a:rPr lang="en-US" sz="2000" dirty="0" err="1"/>
              <a:t>sukuk</a:t>
            </a:r>
            <a:r>
              <a:rPr lang="en-US" sz="2000" dirty="0"/>
              <a:t> issuer and policymaker</a:t>
            </a:r>
            <a:r>
              <a:rPr lang="en-US" sz="2000" dirty="0" smtClean="0"/>
              <a:t>.</a:t>
            </a:r>
            <a:endParaRPr lang="en-US" sz="2000" dirty="0"/>
          </a:p>
        </p:txBody>
      </p:sp>
    </p:spTree>
    <p:extLst>
      <p:ext uri="{BB962C8B-B14F-4D97-AF65-F5344CB8AC3E}">
        <p14:creationId xmlns:p14="http://schemas.microsoft.com/office/powerpoint/2010/main" val="110432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33400"/>
            <a:ext cx="8686801" cy="762000"/>
          </a:xfrm>
        </p:spPr>
        <p:txBody>
          <a:bodyPr/>
          <a:lstStyle/>
          <a:p>
            <a:r>
              <a:rPr lang="en-US" dirty="0" smtClean="0"/>
              <a:t>Method</a:t>
            </a:r>
            <a:endParaRPr lang="en-US" dirty="0"/>
          </a:p>
        </p:txBody>
      </p:sp>
      <p:sp>
        <p:nvSpPr>
          <p:cNvPr id="3" name="Content Placeholder 2"/>
          <p:cNvSpPr>
            <a:spLocks noGrp="1"/>
          </p:cNvSpPr>
          <p:nvPr>
            <p:ph idx="1"/>
          </p:nvPr>
        </p:nvSpPr>
        <p:spPr>
          <a:xfrm>
            <a:off x="1065212" y="1828800"/>
            <a:ext cx="8686801" cy="4114800"/>
          </a:xfrm>
        </p:spPr>
        <p:txBody>
          <a:bodyPr/>
          <a:lstStyle/>
          <a:p>
            <a:r>
              <a:rPr lang="en-US" dirty="0" smtClean="0"/>
              <a:t>The research uses a mixed approach</a:t>
            </a:r>
          </a:p>
          <a:p>
            <a:r>
              <a:rPr lang="en-US" dirty="0"/>
              <a:t>Data sources used include primary data from filling out questionnaires and in-depth interviews with respondents and secondary literature review </a:t>
            </a:r>
            <a:r>
              <a:rPr lang="en-US" dirty="0" smtClean="0"/>
              <a:t>results</a:t>
            </a:r>
          </a:p>
          <a:p>
            <a:r>
              <a:rPr lang="en-US" dirty="0" smtClean="0"/>
              <a:t>Respondents </a:t>
            </a:r>
            <a:r>
              <a:rPr lang="en-US" dirty="0"/>
              <a:t>on this study is purposely </a:t>
            </a:r>
            <a:r>
              <a:rPr lang="en-US" dirty="0" smtClean="0"/>
              <a:t>chosen</a:t>
            </a:r>
          </a:p>
          <a:p>
            <a:r>
              <a:rPr lang="en-US" dirty="0"/>
              <a:t>The data analysis method uses the Analytic Network </a:t>
            </a:r>
            <a:r>
              <a:rPr lang="en-US" dirty="0" smtClean="0"/>
              <a:t>Process (ANP) </a:t>
            </a:r>
            <a:r>
              <a:rPr lang="en-US" dirty="0"/>
              <a:t>to analyze priority problems, solutions, and </a:t>
            </a:r>
            <a:r>
              <a:rPr lang="en-US" dirty="0" smtClean="0"/>
              <a:t>strategies</a:t>
            </a:r>
          </a:p>
          <a:p>
            <a:r>
              <a:rPr lang="en-US" dirty="0"/>
              <a:t>ANP is a decision-making method developed by Thomas L. </a:t>
            </a:r>
            <a:r>
              <a:rPr lang="en-US" dirty="0" err="1"/>
              <a:t>Saaty</a:t>
            </a:r>
            <a:r>
              <a:rPr lang="en-US" dirty="0"/>
              <a:t> (1980</a:t>
            </a:r>
            <a:r>
              <a:rPr lang="en-US" dirty="0" smtClean="0"/>
              <a:t>). </a:t>
            </a:r>
            <a:r>
              <a:rPr lang="en-US" dirty="0"/>
              <a:t>ANP method is used to solve problems that depend on the criteria contained in the research model</a:t>
            </a:r>
            <a:endParaRPr lang="en-US" dirty="0" smtClean="0"/>
          </a:p>
        </p:txBody>
      </p:sp>
    </p:spTree>
    <p:extLst>
      <p:ext uri="{BB962C8B-B14F-4D97-AF65-F5344CB8AC3E}">
        <p14:creationId xmlns:p14="http://schemas.microsoft.com/office/powerpoint/2010/main" val="76813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75645605"/>
              </p:ext>
            </p:extLst>
          </p:nvPr>
        </p:nvGraphicFramePr>
        <p:xfrm>
          <a:off x="3656012" y="1066800"/>
          <a:ext cx="4190999"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Brace 5"/>
          <p:cNvSpPr/>
          <p:nvPr/>
        </p:nvSpPr>
        <p:spPr>
          <a:xfrm>
            <a:off x="7999412" y="2438400"/>
            <a:ext cx="457200" cy="2057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extBox 1"/>
          <p:cNvSpPr txBox="1"/>
          <p:nvPr/>
        </p:nvSpPr>
        <p:spPr>
          <a:xfrm>
            <a:off x="8685212" y="3282434"/>
            <a:ext cx="1905000" cy="369332"/>
          </a:xfrm>
          <a:prstGeom prst="rect">
            <a:avLst/>
          </a:prstGeom>
          <a:noFill/>
          <a:ln>
            <a:solidFill>
              <a:schemeClr val="bg2"/>
            </a:solidFill>
          </a:ln>
        </p:spPr>
        <p:txBody>
          <a:bodyPr wrap="square" rtlCol="0" anchor="ctr" anchorCtr="1">
            <a:spAutoFit/>
          </a:bodyPr>
          <a:lstStyle/>
          <a:p>
            <a:r>
              <a:rPr lang="en-US" dirty="0" smtClean="0"/>
              <a:t>Expert</a:t>
            </a:r>
          </a:p>
        </p:txBody>
      </p:sp>
      <p:sp>
        <p:nvSpPr>
          <p:cNvPr id="3" name="Left Brace 2"/>
          <p:cNvSpPr/>
          <p:nvPr/>
        </p:nvSpPr>
        <p:spPr>
          <a:xfrm>
            <a:off x="2970212" y="1219200"/>
            <a:ext cx="457200" cy="5105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847534" y="3629588"/>
            <a:ext cx="1905000" cy="369332"/>
          </a:xfrm>
          <a:prstGeom prst="rect">
            <a:avLst/>
          </a:prstGeom>
          <a:noFill/>
          <a:ln>
            <a:solidFill>
              <a:schemeClr val="bg2"/>
            </a:solidFill>
          </a:ln>
        </p:spPr>
        <p:txBody>
          <a:bodyPr wrap="square" rtlCol="0" anchor="ctr" anchorCtr="1">
            <a:spAutoFit/>
          </a:bodyPr>
          <a:lstStyle/>
          <a:p>
            <a:r>
              <a:rPr lang="en-US" dirty="0" smtClean="0"/>
              <a:t>Researcher</a:t>
            </a:r>
          </a:p>
        </p:txBody>
      </p:sp>
      <p:sp>
        <p:nvSpPr>
          <p:cNvPr id="9" name="Title 1"/>
          <p:cNvSpPr>
            <a:spLocks noGrp="1"/>
          </p:cNvSpPr>
          <p:nvPr>
            <p:ph type="title"/>
          </p:nvPr>
        </p:nvSpPr>
        <p:spPr>
          <a:xfrm>
            <a:off x="760412" y="229417"/>
            <a:ext cx="8686801" cy="533400"/>
          </a:xfrm>
        </p:spPr>
        <p:txBody>
          <a:bodyPr>
            <a:normAutofit/>
          </a:bodyPr>
          <a:lstStyle/>
          <a:p>
            <a:r>
              <a:rPr lang="en-US" sz="2400" dirty="0" smtClean="0"/>
              <a:t>Method.. (cont’d)</a:t>
            </a:r>
            <a:endParaRPr lang="en-US" sz="2400" dirty="0"/>
          </a:p>
        </p:txBody>
      </p:sp>
      <p:sp>
        <p:nvSpPr>
          <p:cNvPr id="10" name="Rectangle 9"/>
          <p:cNvSpPr/>
          <p:nvPr/>
        </p:nvSpPr>
        <p:spPr>
          <a:xfrm>
            <a:off x="7542212" y="5982070"/>
            <a:ext cx="3617913" cy="981423"/>
          </a:xfrm>
          <a:prstGeom prst="rect">
            <a:avLst/>
          </a:prstGeom>
        </p:spPr>
        <p:txBody>
          <a:bodyPr wrap="square">
            <a:spAutoFit/>
          </a:bodyPr>
          <a:lstStyle/>
          <a:p>
            <a:pPr indent="285750" algn="ct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Figure 3.1 ANP Research </a:t>
            </a:r>
            <a:r>
              <a:rPr lang="en-US" b="1" dirty="0" smtClean="0">
                <a:latin typeface="Calibri" panose="020F0502020204030204" pitchFamily="34" charset="0"/>
                <a:ea typeface="Calibri" panose="020F0502020204030204" pitchFamily="34" charset="0"/>
                <a:cs typeface="Times New Roman" panose="02020603050405020304" pitchFamily="18" charset="0"/>
              </a:rPr>
              <a:t>Stages, modified</a:t>
            </a:r>
            <a:endParaRPr lang="en-US" dirty="0">
              <a:latin typeface="Calibri" panose="020F0502020204030204" pitchFamily="34" charset="0"/>
              <a:ea typeface="Calibri" panose="020F0502020204030204" pitchFamily="34" charset="0"/>
              <a:cs typeface="Arial" panose="020B0604020202020204" pitchFamily="34" charset="0"/>
            </a:endParaRPr>
          </a:p>
          <a:p>
            <a:pPr indent="285750" algn="ctr">
              <a:lnSpc>
                <a:spcPct val="107000"/>
              </a:lnSpc>
              <a:spcAft>
                <a:spcPts val="800"/>
              </a:spcAft>
            </a:pPr>
            <a:r>
              <a:rPr lang="en-US" i="1" dirty="0">
                <a:latin typeface="Calibri" panose="020F0502020204030204" pitchFamily="34" charset="0"/>
                <a:ea typeface="Calibri" panose="020F0502020204030204" pitchFamily="34" charset="0"/>
                <a:cs typeface="Times New Roman" panose="02020603050405020304" pitchFamily="18" charset="0"/>
              </a:rPr>
              <a:t>Source: </a:t>
            </a:r>
            <a:r>
              <a:rPr lang="en-US" i="1" dirty="0" err="1">
                <a:latin typeface="Calibri" panose="020F0502020204030204" pitchFamily="34" charset="0"/>
                <a:ea typeface="Calibri" panose="020F0502020204030204" pitchFamily="34" charset="0"/>
                <a:cs typeface="Times New Roman" panose="02020603050405020304" pitchFamily="18" charset="0"/>
              </a:rPr>
              <a:t>Ascarya</a:t>
            </a:r>
            <a:r>
              <a:rPr lang="en-US" i="1" dirty="0">
                <a:latin typeface="Calibri" panose="020F0502020204030204" pitchFamily="34" charset="0"/>
                <a:ea typeface="Calibri" panose="020F0502020204030204" pitchFamily="34" charset="0"/>
                <a:cs typeface="Times New Roman" panose="02020603050405020304" pitchFamily="18" charset="0"/>
              </a:rPr>
              <a:t>, 2009</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9969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70212" y="1066800"/>
            <a:ext cx="5715000" cy="5467599"/>
          </a:xfrm>
          <a:prstGeom prst="rect">
            <a:avLst/>
          </a:prstGeom>
        </p:spPr>
      </p:pic>
      <p:sp>
        <p:nvSpPr>
          <p:cNvPr id="3" name="Title 1"/>
          <p:cNvSpPr txBox="1">
            <a:spLocks/>
          </p:cNvSpPr>
          <p:nvPr/>
        </p:nvSpPr>
        <p:spPr>
          <a:xfrm>
            <a:off x="379412" y="457200"/>
            <a:ext cx="5871063" cy="762000"/>
          </a:xfrm>
          <a:prstGeom prst="rect">
            <a:avLst/>
          </a:prstGeom>
        </p:spPr>
        <p:txBody>
          <a:bodyPr/>
          <a:lstStyle>
            <a:lvl1pPr algn="l" defTabSz="914400" rtl="0" eaLnBrk="1" latinLnBrk="0" hangingPunct="1">
              <a:lnSpc>
                <a:spcPct val="80000"/>
              </a:lnSpc>
              <a:spcBef>
                <a:spcPct val="0"/>
              </a:spcBef>
              <a:buNone/>
              <a:defRPr sz="3600" b="1" kern="1200">
                <a:solidFill>
                  <a:schemeClr val="accent1"/>
                </a:solidFill>
                <a:latin typeface="+mj-lt"/>
                <a:ea typeface="+mj-ea"/>
                <a:cs typeface="+mj-cs"/>
              </a:defRPr>
            </a:lvl1pPr>
          </a:lstStyle>
          <a:p>
            <a:r>
              <a:rPr lang="en-US" dirty="0" smtClean="0"/>
              <a:t>Result and Analysis</a:t>
            </a:r>
            <a:endParaRPr lang="en-US" dirty="0"/>
          </a:p>
        </p:txBody>
      </p:sp>
      <p:sp>
        <p:nvSpPr>
          <p:cNvPr id="4" name="Rectangle 3"/>
          <p:cNvSpPr/>
          <p:nvPr/>
        </p:nvSpPr>
        <p:spPr>
          <a:xfrm>
            <a:off x="6780212" y="5710280"/>
            <a:ext cx="6092825" cy="1128386"/>
          </a:xfrm>
          <a:prstGeom prst="rect">
            <a:avLst/>
          </a:prstGeom>
        </p:spPr>
        <p:txBody>
          <a:bodyPr>
            <a:spAutoFit/>
          </a:bodyPr>
          <a:lstStyle/>
          <a:p>
            <a:pPr indent="342900" algn="just">
              <a:lnSpc>
                <a:spcPct val="115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 </a:t>
            </a:r>
          </a:p>
          <a:p>
            <a:pPr indent="285750" algn="ctr">
              <a:lnSpc>
                <a:spcPct val="107000"/>
              </a:lnSpc>
            </a:pPr>
            <a:r>
              <a:rPr lang="en-US" b="1" dirty="0">
                <a:latin typeface="Calibri" panose="020F0502020204030204" pitchFamily="34" charset="0"/>
                <a:ea typeface="Calibri" panose="020F0502020204030204" pitchFamily="34" charset="0"/>
                <a:cs typeface="Times New Roman" panose="02020603050405020304" pitchFamily="18" charset="0"/>
              </a:rPr>
              <a:t>Figure 4.1 Conceptual Framework</a:t>
            </a:r>
            <a:endParaRPr lang="en-US"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800"/>
              </a:spcAft>
            </a:pPr>
            <a:r>
              <a:rPr lang="en-US" i="1" dirty="0">
                <a:latin typeface="Calibri" panose="020F0502020204030204" pitchFamily="34" charset="0"/>
                <a:ea typeface="Calibri" panose="020F0502020204030204" pitchFamily="34" charset="0"/>
                <a:cs typeface="Arial" panose="020B0604020202020204" pitchFamily="34" charset="0"/>
              </a:rPr>
              <a:t>Source: Research finding, data processed, 2019</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7175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903412" y="304800"/>
            <a:ext cx="7543800" cy="4648200"/>
          </a:xfrm>
          <a:prstGeom prst="rect">
            <a:avLst/>
          </a:prstGeom>
          <a:noFill/>
        </p:spPr>
      </p:pic>
      <p:sp>
        <p:nvSpPr>
          <p:cNvPr id="5" name="Rectangle 4"/>
          <p:cNvSpPr/>
          <p:nvPr/>
        </p:nvSpPr>
        <p:spPr>
          <a:xfrm>
            <a:off x="531812" y="5103674"/>
            <a:ext cx="10912973" cy="1754326"/>
          </a:xfrm>
          <a:prstGeom prst="rect">
            <a:avLst/>
          </a:prstGeom>
        </p:spPr>
        <p:txBody>
          <a:bodyPr wrap="square">
            <a:spAutoFit/>
          </a:bodyPr>
          <a:lstStyle/>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The </a:t>
            </a:r>
            <a:r>
              <a:rPr lang="en-US" dirty="0">
                <a:latin typeface="Calibri" panose="020F0502020204030204" pitchFamily="34" charset="0"/>
                <a:ea typeface="Calibri" panose="020F0502020204030204" pitchFamily="34" charset="0"/>
                <a:cs typeface="Arial" panose="020B0604020202020204" pitchFamily="34" charset="0"/>
              </a:rPr>
              <a:t>issuance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limits for infrastructure are still low with a value of </a:t>
            </a:r>
            <a:r>
              <a:rPr lang="en-US" dirty="0" smtClean="0">
                <a:latin typeface="Calibri" panose="020F0502020204030204" pitchFamily="34" charset="0"/>
                <a:ea typeface="Calibri" panose="020F0502020204030204" pitchFamily="34" charset="0"/>
                <a:cs typeface="Arial" panose="020B0604020202020204" pitchFamily="34" charset="0"/>
              </a:rPr>
              <a:t>52.95%</a:t>
            </a:r>
          </a:p>
          <a:p>
            <a:pPr marL="342900" indent="-342900">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L</a:t>
            </a:r>
            <a:r>
              <a:rPr lang="en-US" dirty="0" smtClean="0">
                <a:latin typeface="Calibri" panose="020F0502020204030204" pitchFamily="34" charset="0"/>
                <a:ea typeface="Calibri" panose="020F0502020204030204" pitchFamily="34" charset="0"/>
                <a:cs typeface="Arial" panose="020B0604020202020204" pitchFamily="34" charset="0"/>
              </a:rPr>
              <a:t>ate </a:t>
            </a:r>
            <a:r>
              <a:rPr lang="en-US" dirty="0">
                <a:latin typeface="Calibri" panose="020F0502020204030204" pitchFamily="34" charset="0"/>
                <a:ea typeface="Calibri" panose="020F0502020204030204" pitchFamily="34" charset="0"/>
                <a:cs typeface="Arial" panose="020B0604020202020204" pitchFamily="34" charset="0"/>
              </a:rPr>
              <a:t>construction projects that will increase the burden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costs with a value of </a:t>
            </a:r>
            <a:r>
              <a:rPr lang="en-US" dirty="0" smtClean="0">
                <a:latin typeface="Calibri" panose="020F0502020204030204" pitchFamily="34" charset="0"/>
                <a:ea typeface="Calibri" panose="020F0502020204030204" pitchFamily="34" charset="0"/>
                <a:cs typeface="Arial" panose="020B0604020202020204" pitchFamily="34" charset="0"/>
              </a:rPr>
              <a:t>51,94%</a:t>
            </a:r>
          </a:p>
          <a:p>
            <a:pPr marL="342900" indent="-342900">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w</a:t>
            </a:r>
            <a:r>
              <a:rPr lang="en-US" dirty="0" smtClean="0">
                <a:latin typeface="Calibri" panose="020F0502020204030204" pitchFamily="34" charset="0"/>
                <a:ea typeface="Calibri" panose="020F0502020204030204" pitchFamily="34" charset="0"/>
                <a:cs typeface="Arial" panose="020B0604020202020204" pitchFamily="34" charset="0"/>
              </a:rPr>
              <a:t>ith </a:t>
            </a:r>
            <a:r>
              <a:rPr lang="en-US" dirty="0">
                <a:latin typeface="Calibri" panose="020F0502020204030204" pitchFamily="34" charset="0"/>
                <a:ea typeface="Calibri" panose="020F0502020204030204" pitchFamily="34" charset="0"/>
                <a:cs typeface="Arial" panose="020B0604020202020204" pitchFamily="34" charset="0"/>
              </a:rPr>
              <a:t>a value of 43,40% is the realization of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issuance is still low compared to the value of infrastructure investment </a:t>
            </a:r>
            <a:r>
              <a:rPr lang="en-US" dirty="0" smtClean="0">
                <a:latin typeface="Calibri" panose="020F0502020204030204" pitchFamily="34" charset="0"/>
                <a:ea typeface="Calibri" panose="020F0502020204030204" pitchFamily="34" charset="0"/>
                <a:cs typeface="Arial" panose="020B0604020202020204" pitchFamily="34" charset="0"/>
              </a:rPr>
              <a:t>needs</a:t>
            </a:r>
          </a:p>
          <a:p>
            <a:pPr marL="342900" indent="-342900">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T</a:t>
            </a:r>
            <a:r>
              <a:rPr lang="en-US" dirty="0" smtClean="0">
                <a:latin typeface="Calibri" panose="020F0502020204030204" pitchFamily="34" charset="0"/>
                <a:ea typeface="Calibri" panose="020F0502020204030204" pitchFamily="34" charset="0"/>
                <a:cs typeface="Arial" panose="020B0604020202020204" pitchFamily="34" charset="0"/>
              </a:rPr>
              <a:t>he </a:t>
            </a:r>
            <a:r>
              <a:rPr lang="en-US" dirty="0">
                <a:latin typeface="Calibri" panose="020F0502020204030204" pitchFamily="34" charset="0"/>
                <a:ea typeface="Calibri" panose="020F0502020204030204" pitchFamily="34" charset="0"/>
                <a:cs typeface="Arial" panose="020B0604020202020204" pitchFamily="34" charset="0"/>
              </a:rPr>
              <a:t>market share </a:t>
            </a:r>
            <a:r>
              <a:rPr lang="en-US" dirty="0" err="1">
                <a:latin typeface="Calibri" panose="020F0502020204030204" pitchFamily="34" charset="0"/>
                <a:ea typeface="Calibri" panose="020F0502020204030204" pitchFamily="34" charset="0"/>
                <a:cs typeface="Arial" panose="020B0604020202020204" pitchFamily="34" charset="0"/>
              </a:rPr>
              <a:t>sukuk</a:t>
            </a:r>
            <a:r>
              <a:rPr lang="en-US" dirty="0">
                <a:latin typeface="Calibri" panose="020F0502020204030204" pitchFamily="34" charset="0"/>
                <a:ea typeface="Calibri" panose="020F0502020204030204" pitchFamily="34" charset="0"/>
                <a:cs typeface="Arial" panose="020B0604020202020204" pitchFamily="34" charset="0"/>
              </a:rPr>
              <a:t> in Indonesia is still low compared to bonds with a value of </a:t>
            </a:r>
            <a:r>
              <a:rPr lang="en-US" dirty="0" smtClean="0">
                <a:latin typeface="Calibri" panose="020F0502020204030204" pitchFamily="34" charset="0"/>
                <a:ea typeface="Calibri" panose="020F0502020204030204" pitchFamily="34" charset="0"/>
                <a:cs typeface="Calibri" panose="020F0502020204030204" pitchFamily="34" charset="0"/>
              </a:rPr>
              <a:t>35,95%</a:t>
            </a:r>
            <a:endParaRPr lang="en-US" dirty="0">
              <a:latin typeface="Calibri" panose="020F0502020204030204" pitchFamily="34" charset="0"/>
              <a:ea typeface="Calibri" panose="020F0502020204030204" pitchFamily="34" charset="0"/>
              <a:cs typeface="Arial" panose="020B0604020202020204" pitchFamily="34" charset="0"/>
            </a:endParaRPr>
          </a:p>
          <a:p>
            <a:pPr marL="342900" indent="-342900">
              <a:buFont typeface="+mj-lt"/>
              <a:buAutoNum type="arabicPeriod"/>
            </a:pPr>
            <a:r>
              <a:rPr lang="en-US" dirty="0" smtClean="0">
                <a:latin typeface="Calibri" panose="020F0502020204030204" pitchFamily="34" charset="0"/>
                <a:ea typeface="Calibri" panose="020F0502020204030204" pitchFamily="34" charset="0"/>
                <a:cs typeface="Arial" panose="020B0604020202020204" pitchFamily="34" charset="0"/>
              </a:rPr>
              <a:t>Monitoring</a:t>
            </a:r>
            <a:r>
              <a:rPr lang="en-US" dirty="0">
                <a:latin typeface="Calibri" panose="020F0502020204030204" pitchFamily="34" charset="0"/>
                <a:ea typeface="Calibri" panose="020F0502020204030204" pitchFamily="34" charset="0"/>
                <a:cs typeface="Arial" panose="020B0604020202020204" pitchFamily="34" charset="0"/>
              </a:rPr>
              <a:t>, and evaluation of the use of funds is not optimal with a value of </a:t>
            </a:r>
            <a:r>
              <a:rPr lang="en-US" dirty="0">
                <a:latin typeface="Calibri" panose="020F0502020204030204" pitchFamily="34" charset="0"/>
                <a:ea typeface="Calibri" panose="020F0502020204030204" pitchFamily="34" charset="0"/>
                <a:cs typeface="Calibri" panose="020F0502020204030204" pitchFamily="34" charset="0"/>
              </a:rPr>
              <a:t>35,37</a:t>
            </a:r>
            <a:r>
              <a:rPr lang="en-US" dirty="0" smtClean="0">
                <a:latin typeface="Calibri" panose="020F0502020204030204" pitchFamily="34" charset="0"/>
                <a:ea typeface="Calibri" panose="020F0502020204030204" pitchFamily="34" charset="0"/>
                <a:cs typeface="Calibri" panose="020F0502020204030204" pitchFamily="34" charset="0"/>
              </a:rPr>
              <a:t>%</a:t>
            </a:r>
            <a:endParaRPr lang="en-US" dirty="0"/>
          </a:p>
        </p:txBody>
      </p:sp>
    </p:spTree>
    <p:extLst>
      <p:ext uri="{BB962C8B-B14F-4D97-AF65-F5344CB8AC3E}">
        <p14:creationId xmlns:p14="http://schemas.microsoft.com/office/powerpoint/2010/main" val="2158953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2" y="609600"/>
            <a:ext cx="9448800" cy="5410200"/>
          </a:xfrm>
        </p:spPr>
        <p:txBody>
          <a:bodyPr>
            <a:noAutofit/>
          </a:bodyPr>
          <a:lstStyle/>
          <a:p>
            <a:r>
              <a:rPr lang="en-US" sz="2400" dirty="0"/>
              <a:t>The low limit of </a:t>
            </a:r>
            <a:r>
              <a:rPr lang="en-US" sz="2400" dirty="0" err="1"/>
              <a:t>sukuk</a:t>
            </a:r>
            <a:r>
              <a:rPr lang="en-US" sz="2400" dirty="0"/>
              <a:t> issuance for infrastructure is a major problem. This problem is included in the cluster of regulatory and policy issues</a:t>
            </a:r>
            <a:r>
              <a:rPr lang="en-US" sz="2400" dirty="0" smtClean="0"/>
              <a:t>.</a:t>
            </a:r>
          </a:p>
          <a:p>
            <a:pPr marL="45720" indent="0">
              <a:buNone/>
            </a:pPr>
            <a:r>
              <a:rPr lang="en-US" sz="2400" dirty="0"/>
              <a:t>Ms. Farah, a practitioner from KNKS also conveyed the following explanation;</a:t>
            </a:r>
          </a:p>
          <a:p>
            <a:pPr marL="45720" indent="0">
              <a:buNone/>
            </a:pPr>
            <a:r>
              <a:rPr lang="en-US" sz="2400" dirty="0"/>
              <a:t>"In 2018, project-based </a:t>
            </a:r>
            <a:r>
              <a:rPr lang="en-US" sz="2400" dirty="0" err="1"/>
              <a:t>sukuk</a:t>
            </a:r>
            <a:r>
              <a:rPr lang="en-US" sz="2400" dirty="0"/>
              <a:t> will reach </a:t>
            </a:r>
            <a:r>
              <a:rPr lang="en-US" sz="2400" dirty="0" err="1"/>
              <a:t>Rp</a:t>
            </a:r>
            <a:r>
              <a:rPr lang="en-US" sz="2400" dirty="0"/>
              <a:t> 28 trillion, then the following year the amount will decrease. We had a discussion and asked why the issuance of </a:t>
            </a:r>
            <a:r>
              <a:rPr lang="en-US" sz="2400" dirty="0" err="1"/>
              <a:t>sukuk</a:t>
            </a:r>
            <a:r>
              <a:rPr lang="en-US" sz="2400" dirty="0"/>
              <a:t> dropped and the answer was because the number of projects ready also declined. So the readiness of the project affects the amount of issuance of </a:t>
            </a:r>
            <a:r>
              <a:rPr lang="en-US" sz="2400" dirty="0" err="1"/>
              <a:t>sukuk</a:t>
            </a:r>
            <a:r>
              <a:rPr lang="en-US" sz="2400" dirty="0"/>
              <a:t>, not limited</a:t>
            </a:r>
            <a:r>
              <a:rPr lang="en-US" sz="2400" dirty="0" smtClean="0"/>
              <a:t>.“</a:t>
            </a:r>
          </a:p>
          <a:p>
            <a:r>
              <a:rPr lang="en-US" sz="2400" dirty="0"/>
              <a:t>Based on the theory, one of which must be considered in the issuance of </a:t>
            </a:r>
            <a:r>
              <a:rPr lang="en-US" sz="2400" dirty="0" err="1"/>
              <a:t>sukuk</a:t>
            </a:r>
            <a:r>
              <a:rPr lang="en-US" sz="2400" dirty="0"/>
              <a:t> is a definite underlying asset (</a:t>
            </a:r>
            <a:r>
              <a:rPr lang="en-US" sz="2400" dirty="0" err="1"/>
              <a:t>Mutum</a:t>
            </a:r>
            <a:r>
              <a:rPr lang="en-US" sz="2400" dirty="0"/>
              <a:t> et al., 2016). If the project itself becomes underlying, the project should be ready.</a:t>
            </a:r>
            <a:endParaRPr lang="en-US" sz="2400" dirty="0"/>
          </a:p>
        </p:txBody>
      </p:sp>
    </p:spTree>
    <p:extLst>
      <p:ext uri="{BB962C8B-B14F-4D97-AF65-F5344CB8AC3E}">
        <p14:creationId xmlns:p14="http://schemas.microsoft.com/office/powerpoint/2010/main" val="1968827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usiness strategy presentation">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strategy presentation.potx" id="{A5F13A6F-AB02-4A73-816C-34C20B6AA795}" vid="{DE7FCDCE-56F1-4731-A067-3AC58DCA2BCA}"/>
    </a:ext>
  </a:extLst>
</a:theme>
</file>

<file path=ppt/theme/theme2.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strategy slides</Template>
  <TotalTime>570</TotalTime>
  <Words>1236</Words>
  <Application>Microsoft Office PowerPoint</Application>
  <PresentationFormat>Custom</PresentationFormat>
  <Paragraphs>91</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Palatino Linotype</vt:lpstr>
      <vt:lpstr>Times New Roman</vt:lpstr>
      <vt:lpstr>Wingdings</vt:lpstr>
      <vt:lpstr>Business strategy presentation</vt:lpstr>
      <vt:lpstr>Evaluation of Implementing Sukuk for Infrastructure Financing in Indonesia Using The Analytic Network Process</vt:lpstr>
      <vt:lpstr>Intoduction </vt:lpstr>
      <vt:lpstr>Intoduction.. (cont’d)</vt:lpstr>
      <vt:lpstr>Intoduction.. (cont’d)</vt:lpstr>
      <vt:lpstr>Method</vt:lpstr>
      <vt:lpstr>Method..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Acknowledgement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PENGEMBANGAN IMPLEMENTASI SUKUK NEGARA UNTUK PEMBIAYAAN INFRASTRUKTUR : PENDEKATAN ANALYTIC NETWORK PROCESS</dc:title>
  <dc:creator>Windows 8.1</dc:creator>
  <cp:lastModifiedBy>Windows 8.1</cp:lastModifiedBy>
  <cp:revision>52</cp:revision>
  <dcterms:created xsi:type="dcterms:W3CDTF">2019-10-23T16:58:00Z</dcterms:created>
  <dcterms:modified xsi:type="dcterms:W3CDTF">2020-02-17T03:53:03Z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74069400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