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48" r:id="rId2"/>
    <p:sldMasterId id="2147483658" r:id="rId3"/>
  </p:sldMasterIdLst>
  <p:notesMasterIdLst>
    <p:notesMasterId r:id="rId13"/>
  </p:notesMasterIdLst>
  <p:handoutMasterIdLst>
    <p:handoutMasterId r:id="rId14"/>
  </p:handoutMasterIdLst>
  <p:sldIdLst>
    <p:sldId id="256" r:id="rId4"/>
    <p:sldId id="266" r:id="rId5"/>
    <p:sldId id="262" r:id="rId6"/>
    <p:sldId id="272" r:id="rId7"/>
    <p:sldId id="285" r:id="rId8"/>
    <p:sldId id="265" r:id="rId9"/>
    <p:sldId id="286" r:id="rId10"/>
    <p:sldId id="287" r:id="rId11"/>
    <p:sldId id="288" r:id="rId12"/>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801">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6D9A"/>
    <a:srgbClr val="76B1D1"/>
    <a:srgbClr val="F3C04A"/>
    <a:srgbClr val="A0C4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0" d="100"/>
          <a:sy n="100" d="100"/>
        </p:scale>
        <p:origin x="-660" y="-72"/>
      </p:cViewPr>
      <p:guideLst>
        <p:guide orient="horz" pos="1801"/>
        <p:guide pos="2880"/>
      </p:guideLst>
    </p:cSldViewPr>
  </p:slideViewPr>
  <p:notesTextViewPr>
    <p:cViewPr>
      <p:scale>
        <a:sx n="1" d="1"/>
        <a:sy n="1" d="1"/>
      </p:scale>
      <p:origin x="0" y="0"/>
    </p:cViewPr>
  </p:notesTextViewPr>
  <p:notesViewPr>
    <p:cSldViewPr showGuides="1">
      <p:cViewPr varScale="1">
        <p:scale>
          <a:sx n="83" d="100"/>
          <a:sy n="83" d="100"/>
        </p:scale>
        <p:origin x="585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502086428072614E-2"/>
          <c:y val="0"/>
          <c:w val="0.90152633558416406"/>
          <c:h val="0.9978366707337496"/>
        </c:manualLayout>
      </c:layout>
      <c:doughnutChart>
        <c:varyColors val="1"/>
        <c:ser>
          <c:idx val="0"/>
          <c:order val="0"/>
          <c:tx>
            <c:strRef>
              <c:f>Sheet1!$B$1</c:f>
              <c:strCache>
                <c:ptCount val="1"/>
                <c:pt idx="0">
                  <c:v>Sales</c:v>
                </c:pt>
              </c:strCache>
            </c:strRef>
          </c:tx>
          <c:dPt>
            <c:idx val="0"/>
            <c:bubble3D val="0"/>
            <c:spPr>
              <a:solidFill>
                <a:schemeClr val="accent2"/>
              </a:solidFill>
            </c:spPr>
            <c:extLst xmlns:c16r2="http://schemas.microsoft.com/office/drawing/2015/06/chart">
              <c:ext xmlns:c16="http://schemas.microsoft.com/office/drawing/2014/chart" uri="{C3380CC4-5D6E-409C-BE32-E72D297353CC}">
                <c16:uniqueId val="{00000001-9FE3-4714-8E45-DC49758226BE}"/>
              </c:ext>
            </c:extLst>
          </c:dPt>
          <c:dPt>
            <c:idx val="1"/>
            <c:bubble3D val="0"/>
            <c:spPr>
              <a:noFill/>
            </c:spPr>
            <c:extLst xmlns:c16r2="http://schemas.microsoft.com/office/drawing/2015/06/chart">
              <c:ext xmlns:c16="http://schemas.microsoft.com/office/drawing/2014/chart" uri="{C3380CC4-5D6E-409C-BE32-E72D297353CC}">
                <c16:uniqueId val="{00000003-9FE3-4714-8E45-DC49758226BE}"/>
              </c:ext>
            </c:extLst>
          </c:dPt>
          <c:cat>
            <c:strRef>
              <c:f>Sheet1!$A$2:$A$3</c:f>
              <c:strCache>
                <c:ptCount val="2"/>
                <c:pt idx="0">
                  <c:v>1st Qtr</c:v>
                </c:pt>
                <c:pt idx="1">
                  <c:v>2nd Qtr</c:v>
                </c:pt>
              </c:strCache>
            </c:strRef>
          </c:cat>
          <c:val>
            <c:numRef>
              <c:f>Sheet1!$B$2:$B$3</c:f>
              <c:numCache>
                <c:formatCode>General</c:formatCode>
                <c:ptCount val="2"/>
                <c:pt idx="0">
                  <c:v>80</c:v>
                </c:pt>
                <c:pt idx="1">
                  <c:v>20</c:v>
                </c:pt>
              </c:numCache>
            </c:numRef>
          </c:val>
          <c:extLst xmlns:c16r2="http://schemas.microsoft.com/office/drawing/2015/06/chart">
            <c:ext xmlns:c16="http://schemas.microsoft.com/office/drawing/2014/chart" uri="{C3380CC4-5D6E-409C-BE32-E72D297353CC}">
              <c16:uniqueId val="{00000004-9FE3-4714-8E45-DC49758226BE}"/>
            </c:ext>
          </c:extLst>
        </c:ser>
        <c:dLbls>
          <c:showLegendKey val="0"/>
          <c:showVal val="0"/>
          <c:showCatName val="0"/>
          <c:showSerName val="0"/>
          <c:showPercent val="0"/>
          <c:showBubbleSize val="0"/>
          <c:showLeaderLines val="1"/>
        </c:dLbls>
        <c:firstSliceAng val="0"/>
        <c:holeSize val="80"/>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502086428072614E-2"/>
          <c:y val="0"/>
          <c:w val="0.90152633558416406"/>
          <c:h val="0.9978366707337496"/>
        </c:manualLayout>
      </c:layout>
      <c:doughnutChart>
        <c:varyColors val="1"/>
        <c:ser>
          <c:idx val="0"/>
          <c:order val="0"/>
          <c:tx>
            <c:strRef>
              <c:f>Sheet1!$B$1</c:f>
              <c:strCache>
                <c:ptCount val="1"/>
                <c:pt idx="0">
                  <c:v>Sales</c:v>
                </c:pt>
              </c:strCache>
            </c:strRef>
          </c:tx>
          <c:dPt>
            <c:idx val="0"/>
            <c:bubble3D val="0"/>
            <c:spPr>
              <a:solidFill>
                <a:schemeClr val="accent3"/>
              </a:solidFill>
            </c:spPr>
            <c:extLst xmlns:c16r2="http://schemas.microsoft.com/office/drawing/2015/06/chart">
              <c:ext xmlns:c16="http://schemas.microsoft.com/office/drawing/2014/chart" uri="{C3380CC4-5D6E-409C-BE32-E72D297353CC}">
                <c16:uniqueId val="{00000001-E6B0-4C73-A4D4-770BF8E3665F}"/>
              </c:ext>
            </c:extLst>
          </c:dPt>
          <c:dPt>
            <c:idx val="1"/>
            <c:bubble3D val="0"/>
            <c:spPr>
              <a:noFill/>
            </c:spPr>
            <c:extLst xmlns:c16r2="http://schemas.microsoft.com/office/drawing/2015/06/chart">
              <c:ext xmlns:c16="http://schemas.microsoft.com/office/drawing/2014/chart" uri="{C3380CC4-5D6E-409C-BE32-E72D297353CC}">
                <c16:uniqueId val="{00000003-E6B0-4C73-A4D4-770BF8E3665F}"/>
              </c:ext>
            </c:extLst>
          </c:dPt>
          <c:cat>
            <c:strRef>
              <c:f>Sheet1!$A$2:$A$3</c:f>
              <c:strCache>
                <c:ptCount val="2"/>
                <c:pt idx="0">
                  <c:v>1st Qtr</c:v>
                </c:pt>
                <c:pt idx="1">
                  <c:v>2nd Qtr</c:v>
                </c:pt>
              </c:strCache>
            </c:strRef>
          </c:cat>
          <c:val>
            <c:numRef>
              <c:f>Sheet1!$B$2:$B$3</c:f>
              <c:numCache>
                <c:formatCode>General</c:formatCode>
                <c:ptCount val="2"/>
                <c:pt idx="0">
                  <c:v>60</c:v>
                </c:pt>
                <c:pt idx="1">
                  <c:v>40</c:v>
                </c:pt>
              </c:numCache>
            </c:numRef>
          </c:val>
          <c:extLst xmlns:c16r2="http://schemas.microsoft.com/office/drawing/2015/06/chart">
            <c:ext xmlns:c16="http://schemas.microsoft.com/office/drawing/2014/chart" uri="{C3380CC4-5D6E-409C-BE32-E72D297353CC}">
              <c16:uniqueId val="{00000004-E6B0-4C73-A4D4-770BF8E3665F}"/>
            </c:ext>
          </c:extLst>
        </c:ser>
        <c:dLbls>
          <c:showLegendKey val="0"/>
          <c:showVal val="0"/>
          <c:showCatName val="0"/>
          <c:showSerName val="0"/>
          <c:showPercent val="0"/>
          <c:showBubbleSize val="0"/>
          <c:showLeaderLines val="1"/>
        </c:dLbls>
        <c:firstSliceAng val="0"/>
        <c:holeSize val="80"/>
      </c:doughnut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502086428072614E-2"/>
          <c:y val="0"/>
          <c:w val="0.90152633558416406"/>
          <c:h val="0.9978366707337496"/>
        </c:manualLayout>
      </c:layout>
      <c:doughnutChart>
        <c:varyColors val="1"/>
        <c:ser>
          <c:idx val="0"/>
          <c:order val="0"/>
          <c:tx>
            <c:strRef>
              <c:f>Sheet1!$B$1</c:f>
              <c:strCache>
                <c:ptCount val="1"/>
                <c:pt idx="0">
                  <c:v>Sales</c:v>
                </c:pt>
              </c:strCache>
            </c:strRef>
          </c:tx>
          <c:dPt>
            <c:idx val="0"/>
            <c:bubble3D val="0"/>
            <c:spPr>
              <a:solidFill>
                <a:schemeClr val="accent4"/>
              </a:solidFill>
            </c:spPr>
            <c:extLst xmlns:c16r2="http://schemas.microsoft.com/office/drawing/2015/06/chart">
              <c:ext xmlns:c16="http://schemas.microsoft.com/office/drawing/2014/chart" uri="{C3380CC4-5D6E-409C-BE32-E72D297353CC}">
                <c16:uniqueId val="{00000001-E57D-460F-9D2F-5215590166D1}"/>
              </c:ext>
            </c:extLst>
          </c:dPt>
          <c:dPt>
            <c:idx val="1"/>
            <c:bubble3D val="0"/>
            <c:spPr>
              <a:noFill/>
            </c:spPr>
            <c:extLst xmlns:c16r2="http://schemas.microsoft.com/office/drawing/2015/06/chart">
              <c:ext xmlns:c16="http://schemas.microsoft.com/office/drawing/2014/chart" uri="{C3380CC4-5D6E-409C-BE32-E72D297353CC}">
                <c16:uniqueId val="{00000003-E57D-460F-9D2F-5215590166D1}"/>
              </c:ext>
            </c:extLst>
          </c:dPt>
          <c:cat>
            <c:strRef>
              <c:f>Sheet1!$A$2:$A$3</c:f>
              <c:strCache>
                <c:ptCount val="2"/>
                <c:pt idx="0">
                  <c:v>1st Qtr</c:v>
                </c:pt>
                <c:pt idx="1">
                  <c:v>2nd Qtr</c:v>
                </c:pt>
              </c:strCache>
            </c:strRef>
          </c:cat>
          <c:val>
            <c:numRef>
              <c:f>Sheet1!$B$2:$B$3</c:f>
              <c:numCache>
                <c:formatCode>General</c:formatCode>
                <c:ptCount val="2"/>
                <c:pt idx="0">
                  <c:v>40</c:v>
                </c:pt>
                <c:pt idx="1">
                  <c:v>60</c:v>
                </c:pt>
              </c:numCache>
            </c:numRef>
          </c:val>
          <c:extLst xmlns:c16r2="http://schemas.microsoft.com/office/drawing/2015/06/chart">
            <c:ext xmlns:c16="http://schemas.microsoft.com/office/drawing/2014/chart" uri="{C3380CC4-5D6E-409C-BE32-E72D297353CC}">
              <c16:uniqueId val="{00000004-E57D-460F-9D2F-5215590166D1}"/>
            </c:ext>
          </c:extLst>
        </c:ser>
        <c:dLbls>
          <c:showLegendKey val="0"/>
          <c:showVal val="0"/>
          <c:showCatName val="0"/>
          <c:showSerName val="0"/>
          <c:showPercent val="0"/>
          <c:showBubbleSize val="0"/>
          <c:showLeaderLines val="1"/>
        </c:dLbls>
        <c:firstSliceAng val="0"/>
        <c:holeSize val="80"/>
      </c:doughnutChart>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387649-87BE-48A6-AB38-3A28AD0FAB86}" type="datetimeFigureOut">
              <a:rPr lang="ko-KR" altLang="en-US" smtClean="0"/>
              <a:t>2020-02-18</a:t>
            </a:fld>
            <a:endParaRPr lang="ko-KR"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DE6650-FA3D-4205-A4D4-AA0375A1773D}" type="slidenum">
              <a:rPr lang="ko-KR" altLang="en-US" smtClean="0"/>
              <a:t>‹#›</a:t>
            </a:fld>
            <a:endParaRPr lang="ko-KR" altLang="en-US"/>
          </a:p>
        </p:txBody>
      </p:sp>
    </p:spTree>
    <p:extLst>
      <p:ext uri="{BB962C8B-B14F-4D97-AF65-F5344CB8AC3E}">
        <p14:creationId xmlns:p14="http://schemas.microsoft.com/office/powerpoint/2010/main" val="2929115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04DDF7-921D-4AC8-B946-4DD615DDC886}" type="datetimeFigureOut">
              <a:rPr lang="ko-KR" altLang="en-US" smtClean="0"/>
              <a:t>2020-02-18</a:t>
            </a:fld>
            <a:endParaRPr lang="ko-KR"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042B24-5628-4EE2-A5C0-B4E095A44801}" type="slidenum">
              <a:rPr lang="ko-KR" altLang="en-US" smtClean="0"/>
              <a:t>‹#›</a:t>
            </a:fld>
            <a:endParaRPr lang="ko-KR" altLang="en-US"/>
          </a:p>
        </p:txBody>
      </p:sp>
    </p:spTree>
    <p:extLst>
      <p:ext uri="{BB962C8B-B14F-4D97-AF65-F5344CB8AC3E}">
        <p14:creationId xmlns:p14="http://schemas.microsoft.com/office/powerpoint/2010/main" val="212544470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dirty="0"/>
          </a:p>
        </p:txBody>
      </p:sp>
      <p:sp>
        <p:nvSpPr>
          <p:cNvPr id="4" name="Slide Number Placeholder 3"/>
          <p:cNvSpPr>
            <a:spLocks noGrp="1"/>
          </p:cNvSpPr>
          <p:nvPr>
            <p:ph type="sldNum" sz="quarter" idx="10"/>
          </p:nvPr>
        </p:nvSpPr>
        <p:spPr/>
        <p:txBody>
          <a:bodyPr/>
          <a:lstStyle/>
          <a:p>
            <a:fld id="{A0042B24-5628-4EE2-A5C0-B4E095A44801}" type="slidenum">
              <a:rPr lang="ko-KR" altLang="en-US" smtClean="0"/>
              <a:t>2</a:t>
            </a:fld>
            <a:endParaRPr lang="ko-KR" altLang="en-US"/>
          </a:p>
        </p:txBody>
      </p:sp>
    </p:spTree>
    <p:extLst>
      <p:ext uri="{BB962C8B-B14F-4D97-AF65-F5344CB8AC3E}">
        <p14:creationId xmlns:p14="http://schemas.microsoft.com/office/powerpoint/2010/main" val="3457868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042B24-5628-4EE2-A5C0-B4E095A44801}" type="slidenum">
              <a:rPr lang="ko-KR" altLang="en-US" smtClean="0"/>
              <a:t>4</a:t>
            </a:fld>
            <a:endParaRPr lang="ko-KR" altLang="en-US"/>
          </a:p>
        </p:txBody>
      </p:sp>
    </p:spTree>
    <p:extLst>
      <p:ext uri="{BB962C8B-B14F-4D97-AF65-F5344CB8AC3E}">
        <p14:creationId xmlns:p14="http://schemas.microsoft.com/office/powerpoint/2010/main" val="33262760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2" descr="E:\002-KIMS BUSINESS\007-bizdesign.tv\000-PPT FOR KMONG\PSD\13-05-14\모니터.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783637" y="646773"/>
            <a:ext cx="3420164" cy="2989145"/>
          </a:xfrm>
          <a:prstGeom prst="rect">
            <a:avLst/>
          </a:prstGeom>
          <a:noFill/>
          <a:extLst>
            <a:ext uri="{909E8E84-426E-40DD-AFC4-6F175D3DCCD1}">
              <a14:hiddenFill xmlns:a14="http://schemas.microsoft.com/office/drawing/2010/main">
                <a:solidFill>
                  <a:srgbClr val="FFFFFF"/>
                </a:solidFill>
              </a14:hiddenFill>
            </a:ext>
          </a:extLst>
        </p:spPr>
      </p:pic>
      <p:sp>
        <p:nvSpPr>
          <p:cNvPr id="4" name="Picture Placeholder 2"/>
          <p:cNvSpPr>
            <a:spLocks noGrp="1"/>
          </p:cNvSpPr>
          <p:nvPr>
            <p:ph type="pic" idx="1" hasCustomPrompt="1"/>
          </p:nvPr>
        </p:nvSpPr>
        <p:spPr>
          <a:xfrm>
            <a:off x="2920519" y="744654"/>
            <a:ext cx="3146400" cy="1944000"/>
          </a:xfrm>
          <a:prstGeom prst="rect">
            <a:avLst/>
          </a:prstGeom>
          <a:solidFill>
            <a:schemeClr val="bg1">
              <a:lumMod val="95000"/>
            </a:schemeClr>
          </a:solidFill>
        </p:spPr>
        <p:txBody>
          <a:bodyPr anchor="ctr"/>
          <a:lstStyle>
            <a:lvl1pPr marL="0" indent="0" algn="ctr">
              <a:buNone/>
              <a:defRPr sz="2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7" name="Text Placeholder 9">
            <a:extLst>
              <a:ext uri="{FF2B5EF4-FFF2-40B4-BE49-F238E27FC236}">
                <a16:creationId xmlns="" xmlns:a16="http://schemas.microsoft.com/office/drawing/2014/main" id="{120A1E39-4EAE-4670-B341-E87651138888}"/>
              </a:ext>
            </a:extLst>
          </p:cNvPr>
          <p:cNvSpPr>
            <a:spLocks noGrp="1"/>
          </p:cNvSpPr>
          <p:nvPr>
            <p:ph type="body" sz="quarter" idx="11" hasCustomPrompt="1"/>
          </p:nvPr>
        </p:nvSpPr>
        <p:spPr>
          <a:xfrm>
            <a:off x="0" y="4203515"/>
            <a:ext cx="9143999" cy="207553"/>
          </a:xfrm>
          <a:prstGeom prst="rect">
            <a:avLst/>
          </a:prstGeom>
        </p:spPr>
        <p:txBody>
          <a:bodyPr lIns="108000" anchor="ctr"/>
          <a:lstStyle>
            <a:lvl1pPr marL="0" indent="0" algn="ctr">
              <a:buNone/>
              <a:defRPr sz="1200" b="1" baseline="0">
                <a:solidFill>
                  <a:schemeClr val="tx1"/>
                </a:solidFill>
                <a:effectLst/>
                <a:latin typeface="+mn-lt"/>
                <a:cs typeface="Arial" pitchFamily="34" charset="0"/>
              </a:defRPr>
            </a:lvl1pPr>
          </a:lstStyle>
          <a:p>
            <a:pPr lvl="0"/>
            <a:r>
              <a:rPr lang="en-US" altLang="ko-KR" dirty="0"/>
              <a:t>INSTERT THE TITLE OF YOUR PRESENTATION HERE</a:t>
            </a:r>
            <a:endParaRPr lang="ko-KR" altLang="en-US" dirty="0"/>
          </a:p>
        </p:txBody>
      </p:sp>
      <p:sp>
        <p:nvSpPr>
          <p:cNvPr id="8" name="제목 1">
            <a:extLst>
              <a:ext uri="{FF2B5EF4-FFF2-40B4-BE49-F238E27FC236}">
                <a16:creationId xmlns="" xmlns:a16="http://schemas.microsoft.com/office/drawing/2014/main" id="{3DAC9DBF-2FD4-4775-8F53-02C2F29CA84A}"/>
              </a:ext>
            </a:extLst>
          </p:cNvPr>
          <p:cNvSpPr>
            <a:spLocks noGrp="1"/>
          </p:cNvSpPr>
          <p:nvPr>
            <p:ph type="title" hasCustomPrompt="1"/>
          </p:nvPr>
        </p:nvSpPr>
        <p:spPr>
          <a:xfrm>
            <a:off x="0" y="3651870"/>
            <a:ext cx="9143998" cy="540000"/>
          </a:xfrm>
          <a:prstGeom prst="rect">
            <a:avLst/>
          </a:prstGeom>
        </p:spPr>
        <p:txBody>
          <a:bodyPr anchor="ctr">
            <a:noAutofit/>
          </a:bodyPr>
          <a:lstStyle>
            <a:lvl1pPr algn="ctr">
              <a:defRPr sz="3600" b="1" baseline="0">
                <a:solidFill>
                  <a:schemeClr val="tx1">
                    <a:lumMod val="75000"/>
                    <a:lumOff val="25000"/>
                  </a:schemeClr>
                </a:solidFill>
                <a:effectLst/>
                <a:latin typeface="+mj-lt"/>
                <a:cs typeface="Arial" pitchFamily="34" charset="0"/>
              </a:defRPr>
            </a:lvl1pPr>
          </a:lstStyle>
          <a:p>
            <a:r>
              <a:rPr lang="en-US" altLang="ko-KR" dirty="0"/>
              <a:t>FREE PPT TEMPLATES</a:t>
            </a:r>
            <a:endParaRPr lang="ko-KR" altLang="en-US" dirty="0"/>
          </a:p>
        </p:txBody>
      </p:sp>
    </p:spTree>
    <p:extLst>
      <p:ext uri="{BB962C8B-B14F-4D97-AF65-F5344CB8AC3E}">
        <p14:creationId xmlns:p14="http://schemas.microsoft.com/office/powerpoint/2010/main" val="1070206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2" name="Picture Placeholder 2"/>
          <p:cNvSpPr>
            <a:spLocks noGrp="1"/>
          </p:cNvSpPr>
          <p:nvPr>
            <p:ph type="pic" idx="1" hasCustomPrompt="1"/>
          </p:nvPr>
        </p:nvSpPr>
        <p:spPr>
          <a:xfrm>
            <a:off x="539552" y="539550"/>
            <a:ext cx="3528392" cy="4068000"/>
          </a:xfrm>
          <a:prstGeom prst="rect">
            <a:avLst/>
          </a:prstGeom>
          <a:solidFill>
            <a:schemeClr val="bg1">
              <a:lumMod val="7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1460432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2" name="Picture Placeholder 2"/>
          <p:cNvSpPr>
            <a:spLocks noGrp="1"/>
          </p:cNvSpPr>
          <p:nvPr>
            <p:ph type="pic" idx="1" hasCustomPrompt="1"/>
          </p:nvPr>
        </p:nvSpPr>
        <p:spPr>
          <a:xfrm>
            <a:off x="-1" y="0"/>
            <a:ext cx="9138113" cy="2571750"/>
          </a:xfrm>
          <a:prstGeom prst="rect">
            <a:avLst/>
          </a:prstGeom>
          <a:solidFill>
            <a:schemeClr val="bg1">
              <a:lumMod val="75000"/>
            </a:schemeClr>
          </a:solidFill>
        </p:spPr>
        <p:txBody>
          <a:bodyPr tIns="540000" anchor="t"/>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9" name="Picture Placeholder 2"/>
          <p:cNvSpPr>
            <a:spLocks noGrp="1"/>
          </p:cNvSpPr>
          <p:nvPr>
            <p:ph type="pic" idx="10" hasCustomPrompt="1"/>
          </p:nvPr>
        </p:nvSpPr>
        <p:spPr>
          <a:xfrm>
            <a:off x="4977152" y="1491630"/>
            <a:ext cx="1390030" cy="198443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10" name="Picture Placeholder 2"/>
          <p:cNvSpPr>
            <a:spLocks noGrp="1"/>
          </p:cNvSpPr>
          <p:nvPr>
            <p:ph type="pic" idx="11" hasCustomPrompt="1"/>
          </p:nvPr>
        </p:nvSpPr>
        <p:spPr>
          <a:xfrm>
            <a:off x="6889704" y="1491630"/>
            <a:ext cx="1390030" cy="198443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2426582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2" name="Picture Placeholder 2"/>
          <p:cNvSpPr>
            <a:spLocks noGrp="1"/>
          </p:cNvSpPr>
          <p:nvPr>
            <p:ph type="pic" idx="1" hasCustomPrompt="1"/>
          </p:nvPr>
        </p:nvSpPr>
        <p:spPr>
          <a:xfrm>
            <a:off x="0" y="0"/>
            <a:ext cx="9144000" cy="278777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1903995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2" name="Picture Placeholder 2"/>
          <p:cNvSpPr>
            <a:spLocks noGrp="1"/>
          </p:cNvSpPr>
          <p:nvPr>
            <p:ph type="pic" idx="1" hasCustomPrompt="1"/>
          </p:nvPr>
        </p:nvSpPr>
        <p:spPr>
          <a:xfrm>
            <a:off x="0" y="0"/>
            <a:ext cx="9144000" cy="5143500"/>
          </a:xfrm>
          <a:prstGeom prst="rect">
            <a:avLst/>
          </a:prstGeom>
          <a:solidFill>
            <a:schemeClr val="bg1">
              <a:lumMod val="75000"/>
            </a:schemeClr>
          </a:solidFill>
        </p:spPr>
        <p:txBody>
          <a:bodyPr lIns="1260000" anchor="ctr"/>
          <a:lstStyle>
            <a:lvl1pPr marL="0" indent="0" algn="l">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36853984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2" name="Picture Placeholder 2"/>
          <p:cNvSpPr>
            <a:spLocks noGrp="1"/>
          </p:cNvSpPr>
          <p:nvPr>
            <p:ph type="pic" idx="1" hasCustomPrompt="1"/>
          </p:nvPr>
        </p:nvSpPr>
        <p:spPr>
          <a:xfrm>
            <a:off x="546042" y="1171934"/>
            <a:ext cx="1944000" cy="104360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3" name="Title 1"/>
          <p:cNvSpPr>
            <a:spLocks noGrp="1"/>
          </p:cNvSpPr>
          <p:nvPr>
            <p:ph type="title" hasCustomPrompt="1"/>
          </p:nvPr>
        </p:nvSpPr>
        <p:spPr>
          <a:xfrm>
            <a:off x="0" y="25735"/>
            <a:ext cx="9144000" cy="776530"/>
          </a:xfrm>
          <a:prstGeom prst="rect">
            <a:avLst/>
          </a:prstGeom>
        </p:spPr>
        <p:txBody>
          <a:bodyPr anchor="ctr"/>
          <a:lstStyle>
            <a:lvl1pPr algn="ctr">
              <a:defRPr sz="3600" b="1" baseline="0">
                <a:solidFill>
                  <a:schemeClr val="tx1">
                    <a:lumMod val="75000"/>
                    <a:lumOff val="25000"/>
                  </a:schemeClr>
                </a:solidFill>
                <a:latin typeface="+mn-lt"/>
                <a:cs typeface="Arial" pitchFamily="34" charset="0"/>
              </a:defRPr>
            </a:lvl1pPr>
          </a:lstStyle>
          <a:p>
            <a:r>
              <a:rPr lang="en-US" altLang="ko-KR" dirty="0"/>
              <a:t> Free PPT _ Click to add title</a:t>
            </a:r>
            <a:endParaRPr lang="ko-KR" altLang="en-US" dirty="0"/>
          </a:p>
        </p:txBody>
      </p:sp>
      <p:sp>
        <p:nvSpPr>
          <p:cNvPr id="8" name="Picture Placeholder 2"/>
          <p:cNvSpPr>
            <a:spLocks noGrp="1"/>
          </p:cNvSpPr>
          <p:nvPr>
            <p:ph type="pic" idx="10" hasCustomPrompt="1"/>
          </p:nvPr>
        </p:nvSpPr>
        <p:spPr>
          <a:xfrm>
            <a:off x="546042" y="2862166"/>
            <a:ext cx="1944000" cy="122413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9" name="Rectangle 8"/>
          <p:cNvSpPr/>
          <p:nvPr userDrawn="1"/>
        </p:nvSpPr>
        <p:spPr>
          <a:xfrm>
            <a:off x="546042" y="2217207"/>
            <a:ext cx="1944000" cy="5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200">
              <a:solidFill>
                <a:schemeClr val="tx1">
                  <a:lumMod val="75000"/>
                  <a:lumOff val="25000"/>
                </a:schemeClr>
              </a:solidFill>
              <a:latin typeface="+mn-lt"/>
            </a:endParaRPr>
          </a:p>
        </p:txBody>
      </p:sp>
      <p:sp>
        <p:nvSpPr>
          <p:cNvPr id="10" name="Rectangle 9"/>
          <p:cNvSpPr/>
          <p:nvPr userDrawn="1"/>
        </p:nvSpPr>
        <p:spPr>
          <a:xfrm>
            <a:off x="546042" y="4085904"/>
            <a:ext cx="1944000" cy="5309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200">
              <a:solidFill>
                <a:schemeClr val="tx1">
                  <a:lumMod val="75000"/>
                  <a:lumOff val="25000"/>
                </a:schemeClr>
              </a:solidFill>
              <a:latin typeface="+mn-lt"/>
            </a:endParaRPr>
          </a:p>
        </p:txBody>
      </p:sp>
      <p:sp>
        <p:nvSpPr>
          <p:cNvPr id="11" name="Picture Placeholder 2"/>
          <p:cNvSpPr>
            <a:spLocks noGrp="1"/>
          </p:cNvSpPr>
          <p:nvPr>
            <p:ph type="pic" idx="11" hasCustomPrompt="1"/>
          </p:nvPr>
        </p:nvSpPr>
        <p:spPr>
          <a:xfrm>
            <a:off x="2583307" y="1171934"/>
            <a:ext cx="1944000" cy="104360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12" name="Picture Placeholder 2"/>
          <p:cNvSpPr>
            <a:spLocks noGrp="1"/>
          </p:cNvSpPr>
          <p:nvPr>
            <p:ph type="pic" idx="12" hasCustomPrompt="1"/>
          </p:nvPr>
        </p:nvSpPr>
        <p:spPr>
          <a:xfrm>
            <a:off x="2582971" y="2862166"/>
            <a:ext cx="1944000" cy="122413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13" name="Rectangle 12"/>
          <p:cNvSpPr/>
          <p:nvPr userDrawn="1"/>
        </p:nvSpPr>
        <p:spPr>
          <a:xfrm>
            <a:off x="2582971" y="2217207"/>
            <a:ext cx="1944000" cy="5309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200">
              <a:solidFill>
                <a:schemeClr val="tx1">
                  <a:lumMod val="75000"/>
                  <a:lumOff val="25000"/>
                </a:schemeClr>
              </a:solidFill>
              <a:latin typeface="+mn-lt"/>
            </a:endParaRPr>
          </a:p>
        </p:txBody>
      </p:sp>
      <p:sp>
        <p:nvSpPr>
          <p:cNvPr id="14" name="Rectangle 13"/>
          <p:cNvSpPr/>
          <p:nvPr userDrawn="1"/>
        </p:nvSpPr>
        <p:spPr>
          <a:xfrm>
            <a:off x="2582635" y="4085904"/>
            <a:ext cx="1944000" cy="53095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200">
              <a:solidFill>
                <a:schemeClr val="tx1">
                  <a:lumMod val="75000"/>
                  <a:lumOff val="25000"/>
                </a:schemeClr>
              </a:solidFill>
              <a:latin typeface="+mn-lt"/>
            </a:endParaRPr>
          </a:p>
        </p:txBody>
      </p:sp>
      <p:sp>
        <p:nvSpPr>
          <p:cNvPr id="15" name="Picture Placeholder 2"/>
          <p:cNvSpPr>
            <a:spLocks noGrp="1"/>
          </p:cNvSpPr>
          <p:nvPr>
            <p:ph type="pic" idx="13" hasCustomPrompt="1"/>
          </p:nvPr>
        </p:nvSpPr>
        <p:spPr>
          <a:xfrm>
            <a:off x="4619900" y="1171934"/>
            <a:ext cx="1944000" cy="104360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16" name="Picture Placeholder 2"/>
          <p:cNvSpPr>
            <a:spLocks noGrp="1"/>
          </p:cNvSpPr>
          <p:nvPr>
            <p:ph type="pic" idx="14" hasCustomPrompt="1"/>
          </p:nvPr>
        </p:nvSpPr>
        <p:spPr>
          <a:xfrm>
            <a:off x="4619564" y="2862166"/>
            <a:ext cx="1944000" cy="122413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17" name="Rectangle 16"/>
          <p:cNvSpPr/>
          <p:nvPr userDrawn="1"/>
        </p:nvSpPr>
        <p:spPr>
          <a:xfrm>
            <a:off x="4619564" y="2217207"/>
            <a:ext cx="1944000" cy="53095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200">
              <a:solidFill>
                <a:schemeClr val="tx1">
                  <a:lumMod val="75000"/>
                  <a:lumOff val="25000"/>
                </a:schemeClr>
              </a:solidFill>
              <a:latin typeface="+mn-lt"/>
            </a:endParaRPr>
          </a:p>
        </p:txBody>
      </p:sp>
      <p:sp>
        <p:nvSpPr>
          <p:cNvPr id="18" name="Rectangle 17"/>
          <p:cNvSpPr/>
          <p:nvPr userDrawn="1"/>
        </p:nvSpPr>
        <p:spPr>
          <a:xfrm>
            <a:off x="4619228" y="4085904"/>
            <a:ext cx="1944000" cy="5309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200">
              <a:solidFill>
                <a:schemeClr val="tx1">
                  <a:lumMod val="75000"/>
                  <a:lumOff val="25000"/>
                </a:schemeClr>
              </a:solidFill>
              <a:latin typeface="+mn-lt"/>
            </a:endParaRPr>
          </a:p>
        </p:txBody>
      </p:sp>
      <p:sp>
        <p:nvSpPr>
          <p:cNvPr id="19" name="Picture Placeholder 2"/>
          <p:cNvSpPr>
            <a:spLocks noGrp="1"/>
          </p:cNvSpPr>
          <p:nvPr>
            <p:ph type="pic" idx="15" hasCustomPrompt="1"/>
          </p:nvPr>
        </p:nvSpPr>
        <p:spPr>
          <a:xfrm>
            <a:off x="6656494" y="1171934"/>
            <a:ext cx="1944000" cy="104360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20" name="Picture Placeholder 2"/>
          <p:cNvSpPr>
            <a:spLocks noGrp="1"/>
          </p:cNvSpPr>
          <p:nvPr>
            <p:ph type="pic" idx="16" hasCustomPrompt="1"/>
          </p:nvPr>
        </p:nvSpPr>
        <p:spPr>
          <a:xfrm>
            <a:off x="6656494" y="2862166"/>
            <a:ext cx="1944000" cy="122413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21" name="Rectangle 20"/>
          <p:cNvSpPr/>
          <p:nvPr userDrawn="1"/>
        </p:nvSpPr>
        <p:spPr>
          <a:xfrm>
            <a:off x="6656494" y="2217207"/>
            <a:ext cx="1944000" cy="5309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200">
              <a:solidFill>
                <a:schemeClr val="tx1">
                  <a:lumMod val="75000"/>
                  <a:lumOff val="25000"/>
                </a:schemeClr>
              </a:solidFill>
              <a:latin typeface="+mn-lt"/>
            </a:endParaRPr>
          </a:p>
        </p:txBody>
      </p:sp>
      <p:sp>
        <p:nvSpPr>
          <p:cNvPr id="22" name="Rectangle 21"/>
          <p:cNvSpPr/>
          <p:nvPr userDrawn="1"/>
        </p:nvSpPr>
        <p:spPr>
          <a:xfrm>
            <a:off x="6656494" y="4085904"/>
            <a:ext cx="1944000" cy="5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200">
              <a:solidFill>
                <a:schemeClr val="tx1">
                  <a:lumMod val="75000"/>
                  <a:lumOff val="25000"/>
                </a:schemeClr>
              </a:solidFill>
              <a:latin typeface="+mn-lt"/>
            </a:endParaRPr>
          </a:p>
        </p:txBody>
      </p:sp>
    </p:spTree>
    <p:extLst>
      <p:ext uri="{BB962C8B-B14F-4D97-AF65-F5344CB8AC3E}">
        <p14:creationId xmlns:p14="http://schemas.microsoft.com/office/powerpoint/2010/main" val="22277122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Rectangle 2"/>
          <p:cNvSpPr/>
          <p:nvPr userDrawn="1"/>
        </p:nvSpPr>
        <p:spPr>
          <a:xfrm>
            <a:off x="0" y="1239542"/>
            <a:ext cx="9144000" cy="33484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pic>
        <p:nvPicPr>
          <p:cNvPr id="4098" name="Picture 2" descr="D:\KBM-정애\014-Fullppt\PNG이미지\노트북.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6568" y="1419622"/>
            <a:ext cx="5760640" cy="2929957"/>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title" hasCustomPrompt="1"/>
          </p:nvPr>
        </p:nvSpPr>
        <p:spPr>
          <a:xfrm>
            <a:off x="0" y="25735"/>
            <a:ext cx="9144000" cy="776530"/>
          </a:xfrm>
          <a:prstGeom prst="rect">
            <a:avLst/>
          </a:prstGeom>
        </p:spPr>
        <p:txBody>
          <a:bodyPr anchor="ctr"/>
          <a:lstStyle>
            <a:lvl1pPr algn="ctr">
              <a:defRPr sz="3600" b="1" baseline="0">
                <a:solidFill>
                  <a:schemeClr val="tx1">
                    <a:lumMod val="75000"/>
                    <a:lumOff val="25000"/>
                  </a:schemeClr>
                </a:solidFill>
                <a:latin typeface="+mn-lt"/>
                <a:cs typeface="Arial" pitchFamily="34" charset="0"/>
              </a:defRPr>
            </a:lvl1pPr>
          </a:lstStyle>
          <a:p>
            <a:r>
              <a:rPr lang="en-US" altLang="ko-KR" dirty="0"/>
              <a:t> Free PPT _ Click to add title</a:t>
            </a:r>
            <a:endParaRPr lang="ko-KR" altLang="en-US" dirty="0"/>
          </a:p>
        </p:txBody>
      </p:sp>
      <p:sp>
        <p:nvSpPr>
          <p:cNvPr id="2" name="Picture Placeholder 2"/>
          <p:cNvSpPr>
            <a:spLocks noGrp="1"/>
          </p:cNvSpPr>
          <p:nvPr>
            <p:ph type="pic" idx="1" hasCustomPrompt="1"/>
          </p:nvPr>
        </p:nvSpPr>
        <p:spPr>
          <a:xfrm>
            <a:off x="1070504" y="1806558"/>
            <a:ext cx="2701398" cy="198941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23493825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3075" name="Picture 3" descr="D:\KBM-정애\014-Fullppt\PNG이미지\핸드폰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8852" y="1203598"/>
            <a:ext cx="2497429" cy="302433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D:\KBM-정애\014-Fullppt\PNG이미지\핸드폰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33128" y="1203598"/>
            <a:ext cx="2497429" cy="302433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D:\KBM-정애\014-Fullppt\PNG이미지\핸드폰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717404" y="1203598"/>
            <a:ext cx="2497429" cy="3024336"/>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1"/>
          <p:cNvSpPr>
            <a:spLocks noGrp="1"/>
          </p:cNvSpPr>
          <p:nvPr>
            <p:ph type="title" hasCustomPrompt="1"/>
          </p:nvPr>
        </p:nvSpPr>
        <p:spPr>
          <a:xfrm>
            <a:off x="0" y="25735"/>
            <a:ext cx="9144000" cy="776530"/>
          </a:xfrm>
          <a:prstGeom prst="rect">
            <a:avLst/>
          </a:prstGeom>
        </p:spPr>
        <p:txBody>
          <a:bodyPr anchor="ctr"/>
          <a:lstStyle>
            <a:lvl1pPr algn="ctr">
              <a:defRPr sz="3600" b="1" baseline="0">
                <a:solidFill>
                  <a:schemeClr val="tx1">
                    <a:lumMod val="75000"/>
                    <a:lumOff val="25000"/>
                  </a:schemeClr>
                </a:solidFill>
                <a:latin typeface="+mj-lt"/>
                <a:cs typeface="Arial" pitchFamily="34" charset="0"/>
              </a:defRPr>
            </a:lvl1pPr>
          </a:lstStyle>
          <a:p>
            <a:r>
              <a:rPr lang="en-US" altLang="ko-KR" dirty="0"/>
              <a:t> Free PPT _ Click to add title</a:t>
            </a:r>
            <a:endParaRPr lang="ko-KR" altLang="en-US" dirty="0"/>
          </a:p>
        </p:txBody>
      </p:sp>
      <p:sp>
        <p:nvSpPr>
          <p:cNvPr id="3" name="Picture Placeholder 2"/>
          <p:cNvSpPr>
            <a:spLocks noGrp="1"/>
          </p:cNvSpPr>
          <p:nvPr>
            <p:ph type="pic" idx="1" hasCustomPrompt="1"/>
          </p:nvPr>
        </p:nvSpPr>
        <p:spPr>
          <a:xfrm>
            <a:off x="1351812" y="1311088"/>
            <a:ext cx="1448000" cy="221204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13" name="Picture Placeholder 2"/>
          <p:cNvSpPr>
            <a:spLocks noGrp="1"/>
          </p:cNvSpPr>
          <p:nvPr>
            <p:ph type="pic" idx="10" hasCustomPrompt="1"/>
          </p:nvPr>
        </p:nvSpPr>
        <p:spPr>
          <a:xfrm>
            <a:off x="3841834" y="1311088"/>
            <a:ext cx="1448000" cy="221204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14" name="Picture Placeholder 2"/>
          <p:cNvSpPr>
            <a:spLocks noGrp="1"/>
          </p:cNvSpPr>
          <p:nvPr>
            <p:ph type="pic" idx="11" hasCustomPrompt="1"/>
          </p:nvPr>
        </p:nvSpPr>
        <p:spPr>
          <a:xfrm>
            <a:off x="6331856" y="1311088"/>
            <a:ext cx="1448000" cy="221204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18493305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4000" b="0" baseline="0">
                <a:solidFill>
                  <a:schemeClr val="tx1">
                    <a:lumMod val="75000"/>
                    <a:lumOff val="25000"/>
                  </a:schemeClr>
                </a:solidFill>
                <a:latin typeface="+mj-lt"/>
                <a:cs typeface="Arial" pitchFamily="34" charset="0"/>
              </a:defRPr>
            </a:lvl1pPr>
          </a:lstStyle>
          <a:p>
            <a:pPr lvl="0"/>
            <a:r>
              <a:rPr lang="en-US" altLang="ko-KR" dirty="0"/>
              <a:t>ICON SETS LAYOUT</a:t>
            </a:r>
          </a:p>
        </p:txBody>
      </p:sp>
      <p:sp>
        <p:nvSpPr>
          <p:cNvPr id="12" name="Rounded Rectangle 11"/>
          <p:cNvSpPr/>
          <p:nvPr userDrawn="1"/>
        </p:nvSpPr>
        <p:spPr>
          <a:xfrm>
            <a:off x="354008" y="1131589"/>
            <a:ext cx="2849840" cy="3649171"/>
          </a:xfrm>
          <a:prstGeom prst="roundRect">
            <a:avLst>
              <a:gd name="adj" fmla="val 396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Rounded Rectangle 14"/>
          <p:cNvSpPr/>
          <p:nvPr userDrawn="1"/>
        </p:nvSpPr>
        <p:spPr>
          <a:xfrm>
            <a:off x="531932" y="1347500"/>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latin typeface="+mn-lt"/>
            </a:endParaRPr>
          </a:p>
        </p:txBody>
      </p:sp>
      <p:sp>
        <p:nvSpPr>
          <p:cNvPr id="16" name="Half Frame 15"/>
          <p:cNvSpPr/>
          <p:nvPr userDrawn="1"/>
        </p:nvSpPr>
        <p:spPr>
          <a:xfrm rot="5400000">
            <a:off x="2592642" y="1238201"/>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latin typeface="+mn-lt"/>
            </a:endParaRPr>
          </a:p>
        </p:txBody>
      </p:sp>
    </p:spTree>
    <p:extLst>
      <p:ext uri="{BB962C8B-B14F-4D97-AF65-F5344CB8AC3E}">
        <p14:creationId xmlns:p14="http://schemas.microsoft.com/office/powerpoint/2010/main" val="1741248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8"/>
          <p:cNvSpPr>
            <a:spLocks noGrp="1"/>
          </p:cNvSpPr>
          <p:nvPr>
            <p:ph type="title" hasCustomPrompt="1"/>
          </p:nvPr>
        </p:nvSpPr>
        <p:spPr>
          <a:xfrm>
            <a:off x="3671392" y="2181756"/>
            <a:ext cx="5472608" cy="542078"/>
          </a:xfrm>
          <a:prstGeom prst="rect">
            <a:avLst/>
          </a:prstGeom>
        </p:spPr>
        <p:txBody>
          <a:bodyPr anchor="ctr"/>
          <a:lstStyle>
            <a:lvl1pPr algn="l">
              <a:defRPr sz="3600">
                <a:latin typeface="+mj-lt"/>
                <a:cs typeface="Arial" pitchFamily="34" charset="0"/>
              </a:defRPr>
            </a:lvl1pPr>
          </a:lstStyle>
          <a:p>
            <a:r>
              <a:rPr lang="en-US" altLang="ko-KR" dirty="0"/>
              <a:t>Section Break</a:t>
            </a:r>
            <a:endParaRPr lang="ko-KR" altLang="en-US" dirty="0"/>
          </a:p>
        </p:txBody>
      </p:sp>
      <p:sp>
        <p:nvSpPr>
          <p:cNvPr id="5" name="Text Placeholder 9">
            <a:extLst>
              <a:ext uri="{FF2B5EF4-FFF2-40B4-BE49-F238E27FC236}">
                <a16:creationId xmlns="" xmlns:a16="http://schemas.microsoft.com/office/drawing/2014/main" id="{39315AC1-362C-42C8-AC5D-93231CD5493C}"/>
              </a:ext>
            </a:extLst>
          </p:cNvPr>
          <p:cNvSpPr>
            <a:spLocks noGrp="1"/>
          </p:cNvSpPr>
          <p:nvPr>
            <p:ph type="body" sz="quarter" idx="11" hasCustomPrompt="1"/>
          </p:nvPr>
        </p:nvSpPr>
        <p:spPr>
          <a:xfrm>
            <a:off x="3671392" y="2734184"/>
            <a:ext cx="5472608" cy="197606"/>
          </a:xfrm>
          <a:prstGeom prst="rect">
            <a:avLst/>
          </a:prstGeom>
        </p:spPr>
        <p:txBody>
          <a:bodyPr lIns="108000" anchor="ctr"/>
          <a:lstStyle>
            <a:lvl1pPr marL="0" indent="0" algn="l">
              <a:buNone/>
              <a:defRPr sz="1200" baseline="0">
                <a:solidFill>
                  <a:schemeClr val="tx1">
                    <a:lumMod val="75000"/>
                    <a:lumOff val="25000"/>
                  </a:schemeClr>
                </a:solidFill>
                <a:effectLst/>
                <a:latin typeface="+mn-lt"/>
                <a:cs typeface="Arial" pitchFamily="34" charset="0"/>
              </a:defRPr>
            </a:lvl1pPr>
          </a:lstStyle>
          <a:p>
            <a:pPr lvl="0"/>
            <a:r>
              <a:rPr lang="en-US" altLang="ko-KR" dirty="0"/>
              <a:t>This text can be replaced with your own text</a:t>
            </a:r>
            <a:endParaRPr lang="ko-KR" altLang="en-US" dirty="0"/>
          </a:p>
        </p:txBody>
      </p:sp>
    </p:spTree>
    <p:extLst>
      <p:ext uri="{BB962C8B-B14F-4D97-AF65-F5344CB8AC3E}">
        <p14:creationId xmlns:p14="http://schemas.microsoft.com/office/powerpoint/2010/main" val="671505854"/>
      </p:ext>
    </p:extLst>
  </p:cSld>
  <p:clrMapOvr>
    <a:masterClrMapping/>
  </p:clrMapOvr>
  <p:extLst>
    <p:ext uri="{DCECCB84-F9BA-43D5-87BE-67443E8EF086}">
      <p15:sldGuideLst xmlns=""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pic>
        <p:nvPicPr>
          <p:cNvPr id="5122" name="Picture 2" descr="D:\KBM-정애\014-Fullppt\PNG이미지\탭.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12052" y="483518"/>
            <a:ext cx="2049645" cy="2524422"/>
          </a:xfrm>
          <a:prstGeom prst="rect">
            <a:avLst/>
          </a:prstGeom>
          <a:noFill/>
          <a:extLst>
            <a:ext uri="{909E8E84-426E-40DD-AFC4-6F175D3DCCD1}">
              <a14:hiddenFill xmlns:a14="http://schemas.microsoft.com/office/drawing/2010/main">
                <a:solidFill>
                  <a:srgbClr val="FFFFFF"/>
                </a:solidFill>
              </a14:hiddenFill>
            </a:ext>
          </a:extLst>
        </p:spPr>
      </p:pic>
      <p:sp>
        <p:nvSpPr>
          <p:cNvPr id="2" name="Picture Placeholder 2"/>
          <p:cNvSpPr>
            <a:spLocks noGrp="1"/>
          </p:cNvSpPr>
          <p:nvPr>
            <p:ph type="pic" idx="1" hasCustomPrompt="1"/>
          </p:nvPr>
        </p:nvSpPr>
        <p:spPr>
          <a:xfrm>
            <a:off x="3836710" y="731206"/>
            <a:ext cx="1440672" cy="1803564"/>
          </a:xfrm>
          <a:prstGeom prst="rect">
            <a:avLst/>
          </a:prstGeom>
          <a:solidFill>
            <a:schemeClr val="bg1">
              <a:lumMod val="95000"/>
            </a:schemeClr>
          </a:solidFill>
          <a:ln w="38100">
            <a:noFill/>
          </a:ln>
        </p:spPr>
        <p:txBody>
          <a:bodyPr anchor="ctr"/>
          <a:lstStyle>
            <a:lvl1pPr marL="0" indent="0" algn="ctr">
              <a:buNone/>
              <a:defRPr sz="1200" baseline="0">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2328993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2" descr="E:\002-KIMS BUSINESS\007-bizdesign.tv\000-PPT FOR KMONG\PSD\13-05-14\모니터.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783637" y="646773"/>
            <a:ext cx="3420164" cy="2989145"/>
          </a:xfrm>
          <a:prstGeom prst="rect">
            <a:avLst/>
          </a:prstGeom>
          <a:noFill/>
          <a:extLst>
            <a:ext uri="{909E8E84-426E-40DD-AFC4-6F175D3DCCD1}">
              <a14:hiddenFill xmlns:a14="http://schemas.microsoft.com/office/drawing/2010/main">
                <a:solidFill>
                  <a:srgbClr val="FFFFFF"/>
                </a:solidFill>
              </a14:hiddenFill>
            </a:ext>
          </a:extLst>
        </p:spPr>
      </p:pic>
      <p:sp>
        <p:nvSpPr>
          <p:cNvPr id="3" name="Picture Placeholder 2"/>
          <p:cNvSpPr>
            <a:spLocks noGrp="1"/>
          </p:cNvSpPr>
          <p:nvPr>
            <p:ph type="pic" idx="1" hasCustomPrompt="1"/>
          </p:nvPr>
        </p:nvSpPr>
        <p:spPr>
          <a:xfrm>
            <a:off x="2920519" y="744654"/>
            <a:ext cx="3146400" cy="1944000"/>
          </a:xfrm>
          <a:prstGeom prst="rect">
            <a:avLst/>
          </a:prstGeom>
          <a:solidFill>
            <a:schemeClr val="bg1">
              <a:lumMod val="95000"/>
            </a:schemeClr>
          </a:solidFill>
        </p:spPr>
        <p:txBody>
          <a:bodyPr anchor="ctr"/>
          <a:lstStyle>
            <a:lvl1pPr marL="0" indent="0" algn="ctr">
              <a:buNone/>
              <a:defRPr sz="1200" baseline="0">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2853970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25735"/>
            <a:ext cx="9144000" cy="776530"/>
          </a:xfrm>
          <a:prstGeom prst="rect">
            <a:avLst/>
          </a:prstGeom>
        </p:spPr>
        <p:txBody>
          <a:bodyPr anchor="ctr"/>
          <a:lstStyle>
            <a:lvl1pPr algn="ctr">
              <a:defRPr sz="3600" b="1" baseline="0">
                <a:solidFill>
                  <a:schemeClr val="tx1">
                    <a:lumMod val="75000"/>
                    <a:lumOff val="25000"/>
                  </a:schemeClr>
                </a:solidFill>
                <a:latin typeface="+mj-lt"/>
                <a:cs typeface="Arial" pitchFamily="34" charset="0"/>
              </a:defRPr>
            </a:lvl1pPr>
          </a:lstStyle>
          <a:p>
            <a:r>
              <a:rPr lang="en-US" altLang="ko-KR" dirty="0"/>
              <a:t> Free PPT _ Click to add title</a:t>
            </a:r>
            <a:endParaRPr lang="ko-KR" altLang="en-US" dirty="0"/>
          </a:p>
        </p:txBody>
      </p:sp>
    </p:spTree>
    <p:extLst>
      <p:ext uri="{BB962C8B-B14F-4D97-AF65-F5344CB8AC3E}">
        <p14:creationId xmlns:p14="http://schemas.microsoft.com/office/powerpoint/2010/main" val="37837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47664" y="25735"/>
            <a:ext cx="7596336" cy="776530"/>
          </a:xfrm>
          <a:prstGeom prst="rect">
            <a:avLst/>
          </a:prstGeom>
        </p:spPr>
        <p:txBody>
          <a:bodyPr anchor="ctr"/>
          <a:lstStyle>
            <a:lvl1pPr algn="l">
              <a:defRPr sz="3600" b="1" baseline="0">
                <a:solidFill>
                  <a:schemeClr val="tx1">
                    <a:lumMod val="75000"/>
                    <a:lumOff val="25000"/>
                  </a:schemeClr>
                </a:solidFill>
                <a:latin typeface="+mj-lt"/>
                <a:cs typeface="Arial" pitchFamily="34" charset="0"/>
              </a:defRPr>
            </a:lvl1pPr>
          </a:lstStyle>
          <a:p>
            <a:r>
              <a:rPr lang="en-US" altLang="ko-KR" dirty="0"/>
              <a:t> Free PPT _ Click to add title</a:t>
            </a:r>
            <a:endParaRPr lang="ko-KR" altLang="en-US" dirty="0"/>
          </a:p>
        </p:txBody>
      </p:sp>
    </p:spTree>
    <p:extLst>
      <p:ext uri="{BB962C8B-B14F-4D97-AF65-F5344CB8AC3E}">
        <p14:creationId xmlns:p14="http://schemas.microsoft.com/office/powerpoint/2010/main" val="375772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bg>
      <p:bgPr>
        <a:blipFill>
          <a:blip r:embed="rId2"/>
          <a:stretch>
            <a:fillRect/>
          </a:stretch>
        </a:blipFill>
        <a:effectLst/>
      </p:bgPr>
    </p:bg>
    <p:spTree>
      <p:nvGrpSpPr>
        <p:cNvPr id="1" name=""/>
        <p:cNvGrpSpPr/>
        <p:nvPr/>
      </p:nvGrpSpPr>
      <p:grpSpPr>
        <a:xfrm>
          <a:off x="0" y="0"/>
          <a:ext cx="0" cy="0"/>
          <a:chOff x="0" y="0"/>
          <a:chExt cx="0" cy="0"/>
        </a:xfrm>
      </p:grpSpPr>
      <p:sp>
        <p:nvSpPr>
          <p:cNvPr id="2" name="Picture Placeholder 2"/>
          <p:cNvSpPr>
            <a:spLocks noGrp="1"/>
          </p:cNvSpPr>
          <p:nvPr>
            <p:ph type="pic" idx="1" hasCustomPrompt="1"/>
          </p:nvPr>
        </p:nvSpPr>
        <p:spPr>
          <a:xfrm>
            <a:off x="683568" y="1189414"/>
            <a:ext cx="1728192" cy="19584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9" name="Picture Placeholder 2"/>
          <p:cNvSpPr>
            <a:spLocks noGrp="1"/>
          </p:cNvSpPr>
          <p:nvPr>
            <p:ph type="pic" idx="10" hasCustomPrompt="1"/>
          </p:nvPr>
        </p:nvSpPr>
        <p:spPr>
          <a:xfrm>
            <a:off x="2710172" y="1189414"/>
            <a:ext cx="1728192" cy="19584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10" name="Picture Placeholder 2"/>
          <p:cNvSpPr>
            <a:spLocks noGrp="1"/>
          </p:cNvSpPr>
          <p:nvPr>
            <p:ph type="pic" idx="11" hasCustomPrompt="1"/>
          </p:nvPr>
        </p:nvSpPr>
        <p:spPr>
          <a:xfrm>
            <a:off x="4736776" y="1189414"/>
            <a:ext cx="1728192" cy="19584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11" name="Picture Placeholder 2"/>
          <p:cNvSpPr>
            <a:spLocks noGrp="1"/>
          </p:cNvSpPr>
          <p:nvPr>
            <p:ph type="pic" idx="12" hasCustomPrompt="1"/>
          </p:nvPr>
        </p:nvSpPr>
        <p:spPr>
          <a:xfrm>
            <a:off x="6763380" y="1189414"/>
            <a:ext cx="1728192" cy="19584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12" name="Title 1"/>
          <p:cNvSpPr>
            <a:spLocks noGrp="1"/>
          </p:cNvSpPr>
          <p:nvPr>
            <p:ph type="title" hasCustomPrompt="1"/>
          </p:nvPr>
        </p:nvSpPr>
        <p:spPr>
          <a:xfrm>
            <a:off x="0" y="25735"/>
            <a:ext cx="9144000" cy="776530"/>
          </a:xfrm>
          <a:prstGeom prst="rect">
            <a:avLst/>
          </a:prstGeom>
        </p:spPr>
        <p:txBody>
          <a:bodyPr anchor="ctr"/>
          <a:lstStyle>
            <a:lvl1pPr algn="ctr">
              <a:defRPr sz="3600" b="1" baseline="0">
                <a:solidFill>
                  <a:schemeClr val="tx1">
                    <a:lumMod val="75000"/>
                    <a:lumOff val="25000"/>
                  </a:schemeClr>
                </a:solidFill>
                <a:latin typeface="+mj-lt"/>
                <a:cs typeface="Arial" pitchFamily="34" charset="0"/>
              </a:defRPr>
            </a:lvl1pPr>
          </a:lstStyle>
          <a:p>
            <a:r>
              <a:rPr lang="en-US" altLang="ko-KR" dirty="0"/>
              <a:t> Free PPT _ Click to add title</a:t>
            </a:r>
            <a:endParaRPr lang="ko-KR" altLang="en-US" dirty="0"/>
          </a:p>
        </p:txBody>
      </p:sp>
    </p:spTree>
    <p:extLst>
      <p:ext uri="{BB962C8B-B14F-4D97-AF65-F5344CB8AC3E}">
        <p14:creationId xmlns:p14="http://schemas.microsoft.com/office/powerpoint/2010/main" val="1839587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Picture Placeholder 2"/>
          <p:cNvSpPr>
            <a:spLocks noGrp="1"/>
          </p:cNvSpPr>
          <p:nvPr>
            <p:ph type="pic" idx="1" hasCustomPrompt="1"/>
          </p:nvPr>
        </p:nvSpPr>
        <p:spPr>
          <a:xfrm>
            <a:off x="4572000" y="0"/>
            <a:ext cx="4572000" cy="51435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3" name="Rectangle 2"/>
          <p:cNvSpPr/>
          <p:nvPr userDrawn="1"/>
        </p:nvSpPr>
        <p:spPr>
          <a:xfrm>
            <a:off x="0" y="0"/>
            <a:ext cx="4572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Picture Placeholder 2"/>
          <p:cNvSpPr>
            <a:spLocks noGrp="1"/>
          </p:cNvSpPr>
          <p:nvPr>
            <p:ph type="pic" idx="10" hasCustomPrompt="1"/>
          </p:nvPr>
        </p:nvSpPr>
        <p:spPr>
          <a:xfrm>
            <a:off x="3225800" y="1183642"/>
            <a:ext cx="3146400" cy="1944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2504851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Picture Placeholder 2"/>
          <p:cNvSpPr>
            <a:spLocks noGrp="1"/>
          </p:cNvSpPr>
          <p:nvPr>
            <p:ph type="pic" idx="1" hasCustomPrompt="1"/>
          </p:nvPr>
        </p:nvSpPr>
        <p:spPr>
          <a:xfrm>
            <a:off x="0" y="1200786"/>
            <a:ext cx="4572000" cy="169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3" name="Title 1"/>
          <p:cNvSpPr>
            <a:spLocks noGrp="1"/>
          </p:cNvSpPr>
          <p:nvPr>
            <p:ph type="title" hasCustomPrompt="1"/>
          </p:nvPr>
        </p:nvSpPr>
        <p:spPr>
          <a:xfrm>
            <a:off x="0" y="25735"/>
            <a:ext cx="9144000" cy="776530"/>
          </a:xfrm>
          <a:prstGeom prst="rect">
            <a:avLst/>
          </a:prstGeom>
        </p:spPr>
        <p:txBody>
          <a:bodyPr anchor="ctr"/>
          <a:lstStyle>
            <a:lvl1pPr algn="ctr">
              <a:defRPr sz="3600" b="1" baseline="0">
                <a:solidFill>
                  <a:schemeClr val="tx1">
                    <a:lumMod val="75000"/>
                    <a:lumOff val="25000"/>
                  </a:schemeClr>
                </a:solidFill>
                <a:latin typeface="+mj-lt"/>
                <a:cs typeface="Arial" pitchFamily="34" charset="0"/>
              </a:defRPr>
            </a:lvl1pPr>
          </a:lstStyle>
          <a:p>
            <a:r>
              <a:rPr lang="en-US" altLang="ko-KR" dirty="0"/>
              <a:t> Free PPT _ Click to add title</a:t>
            </a:r>
            <a:endParaRPr lang="ko-KR" altLang="en-US" dirty="0"/>
          </a:p>
        </p:txBody>
      </p:sp>
      <p:sp>
        <p:nvSpPr>
          <p:cNvPr id="4" name="Picture Placeholder 2"/>
          <p:cNvSpPr>
            <a:spLocks noGrp="1"/>
          </p:cNvSpPr>
          <p:nvPr>
            <p:ph type="pic" idx="10" hasCustomPrompt="1"/>
          </p:nvPr>
        </p:nvSpPr>
        <p:spPr>
          <a:xfrm>
            <a:off x="4572000" y="2892706"/>
            <a:ext cx="4572000" cy="169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9" name="Rectangle 8"/>
          <p:cNvSpPr/>
          <p:nvPr userDrawn="1"/>
        </p:nvSpPr>
        <p:spPr>
          <a:xfrm>
            <a:off x="4568305" y="1200090"/>
            <a:ext cx="1416959" cy="1692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Rectangle 9"/>
          <p:cNvSpPr/>
          <p:nvPr userDrawn="1"/>
        </p:nvSpPr>
        <p:spPr>
          <a:xfrm>
            <a:off x="3156888" y="2892706"/>
            <a:ext cx="1416959" cy="1692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Tree>
    <p:extLst>
      <p:ext uri="{BB962C8B-B14F-4D97-AF65-F5344CB8AC3E}">
        <p14:creationId xmlns:p14="http://schemas.microsoft.com/office/powerpoint/2010/main" val="286370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2" name="Picture Placeholder 2"/>
          <p:cNvSpPr>
            <a:spLocks noGrp="1"/>
          </p:cNvSpPr>
          <p:nvPr>
            <p:ph type="pic" idx="1" hasCustomPrompt="1"/>
          </p:nvPr>
        </p:nvSpPr>
        <p:spPr>
          <a:xfrm>
            <a:off x="4139952" y="555525"/>
            <a:ext cx="1650297" cy="404842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7" name="Picture Placeholder 2"/>
          <p:cNvSpPr>
            <a:spLocks noGrp="1"/>
          </p:cNvSpPr>
          <p:nvPr>
            <p:ph type="pic" idx="10" hasCustomPrompt="1"/>
          </p:nvPr>
        </p:nvSpPr>
        <p:spPr>
          <a:xfrm>
            <a:off x="2339752" y="555525"/>
            <a:ext cx="1650297" cy="404842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8" name="Picture Placeholder 2"/>
          <p:cNvSpPr>
            <a:spLocks noGrp="1"/>
          </p:cNvSpPr>
          <p:nvPr>
            <p:ph type="pic" idx="11" hasCustomPrompt="1"/>
          </p:nvPr>
        </p:nvSpPr>
        <p:spPr>
          <a:xfrm>
            <a:off x="539552" y="555525"/>
            <a:ext cx="1650297" cy="404842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33959970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theme" Target="../theme/theme2.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0478714"/>
      </p:ext>
    </p:extLst>
  </p:cSld>
  <p:clrMap bg1="lt1" tx1="dk1" bg2="lt2" tx2="dk2" accent1="accent1" accent2="accent2" accent3="accent3" accent4="accent4" accent5="accent5" accent6="accent6" hlink="hlink" folHlink="folHlink"/>
  <p:sldLayoutIdLst>
    <p:sldLayoutId id="2147483662" r:id="rId1"/>
    <p:sldLayoutId id="2147483673" r:id="rId2"/>
    <p:sldLayoutId id="2147483663" r:id="rId3"/>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281477"/>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8" r:id="rId3"/>
    <p:sldLayoutId id="2147483665" r:id="rId4"/>
    <p:sldLayoutId id="2147483667" r:id="rId5"/>
    <p:sldLayoutId id="2147483669" r:id="rId6"/>
    <p:sldLayoutId id="2147483670" r:id="rId7"/>
    <p:sldLayoutId id="2147483671" r:id="rId8"/>
    <p:sldLayoutId id="2147483672" r:id="rId9"/>
    <p:sldLayoutId id="2147483675" r:id="rId10"/>
    <p:sldLayoutId id="2147483674" r:id="rId11"/>
    <p:sldLayoutId id="2147483666" r:id="rId12"/>
    <p:sldLayoutId id="2147483657" r:id="rId13"/>
    <p:sldLayoutId id="2147483676" r:id="rId14"/>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9947127"/>
      </p:ext>
    </p:extLst>
  </p:cSld>
  <p:clrMap bg1="lt1" tx1="dk1" bg2="lt2" tx2="dk2" accent1="accent1" accent2="accent2" accent3="accent3" accent4="accent4" accent5="accent5" accent6="accent6" hlink="hlink" folHlink="folHlink"/>
  <p:sldLayoutIdLst>
    <p:sldLayoutId id="2147483659" r:id="rId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chart" Target="../charts/chart3.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87624" y="843558"/>
            <a:ext cx="7596336" cy="776530"/>
          </a:xfrm>
          <a:prstGeom prst="rect">
            <a:avLst/>
          </a:prstGeom>
        </p:spPr>
        <p:txBody>
          <a:bodyPr/>
          <a:lstStyle/>
          <a:p>
            <a:pPr algn="ctr"/>
            <a:r>
              <a:rPr lang="en-US" altLang="ko-KR" dirty="0"/>
              <a:t/>
            </a:r>
            <a:br>
              <a:rPr lang="en-US" altLang="ko-KR" dirty="0"/>
            </a:br>
            <a:r>
              <a:rPr lang="en-US" altLang="ko-KR" dirty="0" smtClean="0"/>
              <a:t/>
            </a:r>
            <a:br>
              <a:rPr lang="en-US" altLang="ko-KR" dirty="0" smtClean="0"/>
            </a:br>
            <a:r>
              <a:rPr lang="en-US" altLang="ko-KR" dirty="0"/>
              <a:t/>
            </a:r>
            <a:br>
              <a:rPr lang="en-US" altLang="ko-KR" dirty="0"/>
            </a:br>
            <a:r>
              <a:rPr lang="en-US" altLang="ko-KR" dirty="0" smtClean="0"/>
              <a:t/>
            </a:r>
            <a:br>
              <a:rPr lang="en-US" altLang="ko-KR" dirty="0" smtClean="0"/>
            </a:br>
            <a:r>
              <a:rPr lang="en-US" altLang="ko-KR" dirty="0"/>
              <a:t/>
            </a:r>
            <a:br>
              <a:rPr lang="en-US" altLang="ko-KR" dirty="0"/>
            </a:br>
            <a:r>
              <a:rPr lang="en-US" altLang="ko-KR" sz="2400" dirty="0" smtClean="0"/>
              <a:t>The </a:t>
            </a:r>
            <a:r>
              <a:rPr lang="en-US" altLang="ko-KR" sz="2400" dirty="0"/>
              <a:t>influence of </a:t>
            </a:r>
            <a:r>
              <a:rPr lang="en-US" altLang="ko-KR" sz="2400" dirty="0" err="1"/>
              <a:t>Mudarabah</a:t>
            </a:r>
            <a:r>
              <a:rPr lang="en-US" altLang="ko-KR" sz="2400" dirty="0"/>
              <a:t>, </a:t>
            </a:r>
            <a:r>
              <a:rPr lang="en-US" altLang="ko-KR" sz="2400" dirty="0" err="1"/>
              <a:t>Murabaha</a:t>
            </a:r>
            <a:r>
              <a:rPr lang="en-US" altLang="ko-KR" sz="2400" dirty="0"/>
              <a:t> and </a:t>
            </a:r>
            <a:r>
              <a:rPr lang="en-US" altLang="ko-KR" sz="2400" dirty="0" err="1"/>
              <a:t>Ijarah</a:t>
            </a:r>
            <a:r>
              <a:rPr lang="en-US" altLang="ko-KR" sz="2400" dirty="0"/>
              <a:t> Financing to Profitability and Liquidity in Banks Sharia Period 2015-2018</a:t>
            </a:r>
            <a:endParaRPr lang="ko-KR" altLang="en-US" sz="2400" dirty="0"/>
          </a:p>
        </p:txBody>
      </p:sp>
      <p:sp>
        <p:nvSpPr>
          <p:cNvPr id="9" name="Text Placeholder 8"/>
          <p:cNvSpPr>
            <a:spLocks noGrp="1"/>
          </p:cNvSpPr>
          <p:nvPr>
            <p:ph type="body" sz="quarter" idx="4294967295"/>
          </p:nvPr>
        </p:nvSpPr>
        <p:spPr>
          <a:xfrm>
            <a:off x="0" y="3507854"/>
            <a:ext cx="9144000" cy="903809"/>
          </a:xfrm>
          <a:prstGeom prst="rect">
            <a:avLst/>
          </a:prstGeom>
        </p:spPr>
        <p:txBody>
          <a:bodyPr>
            <a:noAutofit/>
          </a:bodyPr>
          <a:lstStyle/>
          <a:p>
            <a:pPr marL="0" indent="0" algn="ctr" fontAlgn="auto">
              <a:spcBef>
                <a:spcPts val="0"/>
              </a:spcBef>
              <a:spcAft>
                <a:spcPts val="0"/>
              </a:spcAft>
              <a:buNone/>
              <a:defRPr/>
            </a:pPr>
            <a:r>
              <a:rPr lang="en-US" altLang="ko-KR" sz="1800" b="1" dirty="0" smtClean="0">
                <a:solidFill>
                  <a:schemeClr val="tx1">
                    <a:lumMod val="75000"/>
                    <a:lumOff val="25000"/>
                  </a:schemeClr>
                </a:solidFill>
                <a:cs typeface="Arial" pitchFamily="34" charset="0"/>
              </a:rPr>
              <a:t>Ms. </a:t>
            </a:r>
            <a:r>
              <a:rPr lang="en-US" altLang="ko-KR" sz="1800" b="1" dirty="0" err="1" smtClean="0">
                <a:solidFill>
                  <a:schemeClr val="tx1">
                    <a:lumMod val="75000"/>
                    <a:lumOff val="25000"/>
                  </a:schemeClr>
                </a:solidFill>
                <a:cs typeface="Arial" pitchFamily="34" charset="0"/>
              </a:rPr>
              <a:t>Uswatun</a:t>
            </a:r>
            <a:r>
              <a:rPr lang="en-US" altLang="ko-KR" sz="1800" b="1" dirty="0" smtClean="0">
                <a:solidFill>
                  <a:schemeClr val="tx1">
                    <a:lumMod val="75000"/>
                    <a:lumOff val="25000"/>
                  </a:schemeClr>
                </a:solidFill>
                <a:cs typeface="Arial" pitchFamily="34" charset="0"/>
              </a:rPr>
              <a:t> </a:t>
            </a:r>
            <a:r>
              <a:rPr lang="en-US" altLang="ko-KR" sz="1800" b="1" dirty="0" err="1" smtClean="0">
                <a:solidFill>
                  <a:schemeClr val="tx1">
                    <a:lumMod val="75000"/>
                    <a:lumOff val="25000"/>
                  </a:schemeClr>
                </a:solidFill>
                <a:cs typeface="Arial" pitchFamily="34" charset="0"/>
              </a:rPr>
              <a:t>Hasanah</a:t>
            </a:r>
            <a:endParaRPr lang="en-US" altLang="ko-KR" sz="1800" b="1" dirty="0" smtClean="0">
              <a:solidFill>
                <a:schemeClr val="tx1">
                  <a:lumMod val="75000"/>
                  <a:lumOff val="25000"/>
                </a:schemeClr>
              </a:solidFill>
              <a:cs typeface="Arial" pitchFamily="34" charset="0"/>
            </a:endParaRPr>
          </a:p>
          <a:p>
            <a:pPr marL="0" indent="0" algn="ctr" fontAlgn="auto">
              <a:spcBef>
                <a:spcPts val="0"/>
              </a:spcBef>
              <a:spcAft>
                <a:spcPts val="0"/>
              </a:spcAft>
              <a:buNone/>
              <a:defRPr/>
            </a:pPr>
            <a:r>
              <a:rPr lang="en-US" altLang="ko-KR" sz="1800" b="1" dirty="0" smtClean="0">
                <a:solidFill>
                  <a:schemeClr val="tx1">
                    <a:lumMod val="75000"/>
                    <a:lumOff val="25000"/>
                  </a:schemeClr>
                </a:solidFill>
                <a:cs typeface="Arial" pitchFamily="34" charset="0"/>
              </a:rPr>
              <a:t>Mr. </a:t>
            </a:r>
            <a:r>
              <a:rPr lang="en-US" altLang="ko-KR" sz="1800" b="1" dirty="0" err="1" smtClean="0">
                <a:solidFill>
                  <a:schemeClr val="tx1">
                    <a:lumMod val="75000"/>
                    <a:lumOff val="25000"/>
                  </a:schemeClr>
                </a:solidFill>
                <a:cs typeface="Arial" pitchFamily="34" charset="0"/>
              </a:rPr>
              <a:t>Amrizal</a:t>
            </a:r>
            <a:endParaRPr lang="en-US" altLang="ko-KR" sz="1800" b="1" dirty="0" smtClean="0">
              <a:solidFill>
                <a:schemeClr val="tx1">
                  <a:lumMod val="75000"/>
                  <a:lumOff val="25000"/>
                </a:schemeClr>
              </a:solidFill>
              <a:cs typeface="Arial" pitchFamily="34" charset="0"/>
            </a:endParaRPr>
          </a:p>
          <a:p>
            <a:pPr marL="0" indent="0" algn="ctr" fontAlgn="auto">
              <a:spcBef>
                <a:spcPts val="0"/>
              </a:spcBef>
              <a:spcAft>
                <a:spcPts val="0"/>
              </a:spcAft>
              <a:buNone/>
              <a:defRPr/>
            </a:pPr>
            <a:r>
              <a:rPr lang="en-US" altLang="ko-KR" sz="1800" b="1" dirty="0" smtClean="0">
                <a:solidFill>
                  <a:schemeClr val="tx1">
                    <a:lumMod val="75000"/>
                    <a:lumOff val="25000"/>
                  </a:schemeClr>
                </a:solidFill>
                <a:cs typeface="Arial" pitchFamily="34" charset="0"/>
              </a:rPr>
              <a:t>Ms. </a:t>
            </a:r>
            <a:r>
              <a:rPr lang="en-US" altLang="ko-KR" sz="1800" b="1" dirty="0" err="1" smtClean="0">
                <a:solidFill>
                  <a:schemeClr val="tx1">
                    <a:lumMod val="75000"/>
                    <a:lumOff val="25000"/>
                  </a:schemeClr>
                </a:solidFill>
                <a:cs typeface="Arial" pitchFamily="34" charset="0"/>
              </a:rPr>
              <a:t>Tribudi</a:t>
            </a:r>
            <a:r>
              <a:rPr lang="en-US" altLang="ko-KR" sz="1800" b="1" dirty="0" smtClean="0">
                <a:solidFill>
                  <a:schemeClr val="tx1">
                    <a:lumMod val="75000"/>
                    <a:lumOff val="25000"/>
                  </a:schemeClr>
                </a:solidFill>
                <a:cs typeface="Arial" pitchFamily="34" charset="0"/>
              </a:rPr>
              <a:t> </a:t>
            </a:r>
            <a:r>
              <a:rPr lang="en-US" altLang="ko-KR" sz="1800" b="1" dirty="0" err="1" smtClean="0">
                <a:solidFill>
                  <a:schemeClr val="tx1">
                    <a:lumMod val="75000"/>
                    <a:lumOff val="25000"/>
                  </a:schemeClr>
                </a:solidFill>
                <a:cs typeface="Arial" pitchFamily="34" charset="0"/>
              </a:rPr>
              <a:t>Astuti</a:t>
            </a:r>
            <a:endParaRPr lang="en-US" altLang="ko-KR" sz="1800" b="1" dirty="0">
              <a:solidFill>
                <a:schemeClr val="tx1">
                  <a:lumMod val="75000"/>
                  <a:lumOff val="25000"/>
                </a:schemeClr>
              </a:solidFill>
              <a:cs typeface="Arial"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63888" y="13742"/>
            <a:ext cx="1779662" cy="1779662"/>
          </a:xfrm>
          <a:prstGeom prst="rect">
            <a:avLst/>
          </a:prstGeom>
        </p:spPr>
      </p:pic>
    </p:spTree>
    <p:extLst>
      <p:ext uri="{BB962C8B-B14F-4D97-AF65-F5344CB8AC3E}">
        <p14:creationId xmlns:p14="http://schemas.microsoft.com/office/powerpoint/2010/main" val="2742331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Chart 2">
            <a:extLst>
              <a:ext uri="{FF2B5EF4-FFF2-40B4-BE49-F238E27FC236}">
                <a16:creationId xmlns="" xmlns:a16="http://schemas.microsoft.com/office/drawing/2014/main" id="{8F110771-1394-460F-9116-DF97788E69CD}"/>
              </a:ext>
            </a:extLst>
          </p:cNvPr>
          <p:cNvGraphicFramePr/>
          <p:nvPr>
            <p:extLst>
              <p:ext uri="{D42A27DB-BD31-4B8C-83A1-F6EECF244321}">
                <p14:modId xmlns:p14="http://schemas.microsoft.com/office/powerpoint/2010/main" val="67549810"/>
              </p:ext>
            </p:extLst>
          </p:nvPr>
        </p:nvGraphicFramePr>
        <p:xfrm>
          <a:off x="511540" y="1239092"/>
          <a:ext cx="2764316" cy="27441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1" name="Chart 2">
            <a:extLst>
              <a:ext uri="{FF2B5EF4-FFF2-40B4-BE49-F238E27FC236}">
                <a16:creationId xmlns="" xmlns:a16="http://schemas.microsoft.com/office/drawing/2014/main" id="{88531F76-F172-4855-8E9E-B70B4DB8011E}"/>
              </a:ext>
            </a:extLst>
          </p:cNvPr>
          <p:cNvGraphicFramePr/>
          <p:nvPr>
            <p:extLst>
              <p:ext uri="{D42A27DB-BD31-4B8C-83A1-F6EECF244321}">
                <p14:modId xmlns:p14="http://schemas.microsoft.com/office/powerpoint/2010/main" val="3429944839"/>
              </p:ext>
            </p:extLst>
          </p:nvPr>
        </p:nvGraphicFramePr>
        <p:xfrm>
          <a:off x="3204177" y="1239092"/>
          <a:ext cx="2764316" cy="274410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2" name="Chart 2">
            <a:extLst>
              <a:ext uri="{FF2B5EF4-FFF2-40B4-BE49-F238E27FC236}">
                <a16:creationId xmlns="" xmlns:a16="http://schemas.microsoft.com/office/drawing/2014/main" id="{ADE54E24-7450-4612-A781-7BE3832ACE06}"/>
              </a:ext>
            </a:extLst>
          </p:cNvPr>
          <p:cNvGraphicFramePr/>
          <p:nvPr>
            <p:extLst>
              <p:ext uri="{D42A27DB-BD31-4B8C-83A1-F6EECF244321}">
                <p14:modId xmlns:p14="http://schemas.microsoft.com/office/powerpoint/2010/main" val="2139006559"/>
              </p:ext>
            </p:extLst>
          </p:nvPr>
        </p:nvGraphicFramePr>
        <p:xfrm>
          <a:off x="5896814" y="1239092"/>
          <a:ext cx="2764316" cy="2744101"/>
        </p:xfrm>
        <a:graphic>
          <a:graphicData uri="http://schemas.openxmlformats.org/drawingml/2006/chart">
            <c:chart xmlns:c="http://schemas.openxmlformats.org/drawingml/2006/chart" xmlns:r="http://schemas.openxmlformats.org/officeDocument/2006/relationships" r:id="rId5"/>
          </a:graphicData>
        </a:graphic>
      </p:graphicFrame>
      <p:sp>
        <p:nvSpPr>
          <p:cNvPr id="2" name="Title 1"/>
          <p:cNvSpPr>
            <a:spLocks noGrp="1"/>
          </p:cNvSpPr>
          <p:nvPr>
            <p:ph type="title"/>
          </p:nvPr>
        </p:nvSpPr>
        <p:spPr/>
        <p:txBody>
          <a:bodyPr/>
          <a:lstStyle/>
          <a:p>
            <a:r>
              <a:rPr lang="en-US" altLang="ko-KR" dirty="0" smtClean="0">
                <a:solidFill>
                  <a:schemeClr val="accent3"/>
                </a:solidFill>
              </a:rPr>
              <a:t>Introduction</a:t>
            </a:r>
            <a:endParaRPr lang="ko-KR" altLang="en-US" dirty="0"/>
          </a:p>
        </p:txBody>
      </p:sp>
      <p:sp>
        <p:nvSpPr>
          <p:cNvPr id="14" name="Trapezoid 13"/>
          <p:cNvSpPr/>
          <p:nvPr/>
        </p:nvSpPr>
        <p:spPr>
          <a:xfrm>
            <a:off x="3864194" y="1247720"/>
            <a:ext cx="509988" cy="431226"/>
          </a:xfrm>
          <a:custGeom>
            <a:avLst/>
            <a:gdLst/>
            <a:ahLst/>
            <a:cxnLst/>
            <a:rect l="l" t="t" r="r" b="b"/>
            <a:pathLst>
              <a:path w="2736304" h="2313707">
                <a:moveTo>
                  <a:pt x="1046195" y="1945901"/>
                </a:moveTo>
                <a:lnTo>
                  <a:pt x="998316" y="2093032"/>
                </a:lnTo>
                <a:lnTo>
                  <a:pt x="1737988" y="2093032"/>
                </a:lnTo>
                <a:lnTo>
                  <a:pt x="1690109" y="1945901"/>
                </a:lnTo>
                <a:close/>
                <a:moveTo>
                  <a:pt x="396044" y="89541"/>
                </a:moveTo>
                <a:lnTo>
                  <a:pt x="396044" y="1241668"/>
                </a:lnTo>
                <a:lnTo>
                  <a:pt x="2340260" y="1241668"/>
                </a:lnTo>
                <a:lnTo>
                  <a:pt x="2340260" y="89541"/>
                </a:lnTo>
                <a:close/>
                <a:moveTo>
                  <a:pt x="252028" y="0"/>
                </a:moveTo>
                <a:lnTo>
                  <a:pt x="2484276" y="0"/>
                </a:lnTo>
                <a:lnTo>
                  <a:pt x="2484276" y="1331208"/>
                </a:lnTo>
                <a:lnTo>
                  <a:pt x="2484679" y="1331208"/>
                </a:lnTo>
                <a:lnTo>
                  <a:pt x="2736304" y="2195304"/>
                </a:lnTo>
                <a:lnTo>
                  <a:pt x="2736304" y="2313707"/>
                </a:lnTo>
                <a:lnTo>
                  <a:pt x="0" y="2313707"/>
                </a:lnTo>
                <a:lnTo>
                  <a:pt x="0" y="2195304"/>
                </a:lnTo>
                <a:lnTo>
                  <a:pt x="251625" y="1331208"/>
                </a:lnTo>
                <a:lnTo>
                  <a:pt x="252028" y="133120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5" name="Rounded Rectangle 7"/>
          <p:cNvSpPr/>
          <p:nvPr/>
        </p:nvSpPr>
        <p:spPr>
          <a:xfrm>
            <a:off x="1331640" y="1187729"/>
            <a:ext cx="318511" cy="551209"/>
          </a:xfrm>
          <a:custGeom>
            <a:avLst/>
            <a:gdLst/>
            <a:ahLst/>
            <a:cxnLst/>
            <a:rect l="l" t="t" r="r" b="b"/>
            <a:pathLst>
              <a:path w="1872208" h="3240000">
                <a:moveTo>
                  <a:pt x="936104" y="2852499"/>
                </a:moveTo>
                <a:cubicBezTo>
                  <a:pt x="861605" y="2852499"/>
                  <a:pt x="801211" y="2912893"/>
                  <a:pt x="801211" y="2987392"/>
                </a:cubicBezTo>
                <a:cubicBezTo>
                  <a:pt x="801211" y="3061891"/>
                  <a:pt x="861605" y="3122285"/>
                  <a:pt x="936104" y="3122285"/>
                </a:cubicBezTo>
                <a:cubicBezTo>
                  <a:pt x="1010603" y="3122285"/>
                  <a:pt x="1070997" y="3061891"/>
                  <a:pt x="1070997" y="2987392"/>
                </a:cubicBezTo>
                <a:cubicBezTo>
                  <a:pt x="1070997" y="2912893"/>
                  <a:pt x="1010603" y="2852499"/>
                  <a:pt x="936104" y="2852499"/>
                </a:cubicBezTo>
                <a:close/>
                <a:moveTo>
                  <a:pt x="144016" y="323096"/>
                </a:moveTo>
                <a:lnTo>
                  <a:pt x="144016" y="2699360"/>
                </a:lnTo>
                <a:lnTo>
                  <a:pt x="1728192" y="2699360"/>
                </a:lnTo>
                <a:lnTo>
                  <a:pt x="1728192" y="323096"/>
                </a:lnTo>
                <a:close/>
                <a:moveTo>
                  <a:pt x="720104" y="107072"/>
                </a:moveTo>
                <a:cubicBezTo>
                  <a:pt x="690281" y="107072"/>
                  <a:pt x="666104" y="131249"/>
                  <a:pt x="666104" y="161072"/>
                </a:cubicBezTo>
                <a:cubicBezTo>
                  <a:pt x="666104" y="190895"/>
                  <a:pt x="690281" y="215072"/>
                  <a:pt x="720104" y="215072"/>
                </a:cubicBezTo>
                <a:lnTo>
                  <a:pt x="1152104" y="215072"/>
                </a:lnTo>
                <a:cubicBezTo>
                  <a:pt x="1181927" y="215072"/>
                  <a:pt x="1206104" y="190895"/>
                  <a:pt x="1206104" y="161072"/>
                </a:cubicBezTo>
                <a:cubicBezTo>
                  <a:pt x="1206104" y="131249"/>
                  <a:pt x="1181927" y="107072"/>
                  <a:pt x="1152104" y="107072"/>
                </a:cubicBezTo>
                <a:close/>
                <a:moveTo>
                  <a:pt x="312041" y="0"/>
                </a:moveTo>
                <a:lnTo>
                  <a:pt x="1560167" y="0"/>
                </a:lnTo>
                <a:cubicBezTo>
                  <a:pt x="1732502" y="0"/>
                  <a:pt x="1872208" y="139706"/>
                  <a:pt x="1872208" y="312041"/>
                </a:cubicBezTo>
                <a:lnTo>
                  <a:pt x="1872208" y="2927959"/>
                </a:lnTo>
                <a:cubicBezTo>
                  <a:pt x="1872208" y="3100294"/>
                  <a:pt x="1732502" y="3240000"/>
                  <a:pt x="1560167" y="3240000"/>
                </a:cubicBezTo>
                <a:lnTo>
                  <a:pt x="312041" y="3240000"/>
                </a:lnTo>
                <a:cubicBezTo>
                  <a:pt x="139706" y="3240000"/>
                  <a:pt x="0" y="3100294"/>
                  <a:pt x="0" y="2927959"/>
                </a:cubicBezTo>
                <a:lnTo>
                  <a:pt x="0" y="312041"/>
                </a:lnTo>
                <a:cubicBezTo>
                  <a:pt x="0" y="139706"/>
                  <a:pt x="139706" y="0"/>
                  <a:pt x="31204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6" name="Rectangle 18"/>
          <p:cNvSpPr/>
          <p:nvPr/>
        </p:nvSpPr>
        <p:spPr>
          <a:xfrm>
            <a:off x="6588224" y="1244360"/>
            <a:ext cx="551209" cy="437947"/>
          </a:xfrm>
          <a:custGeom>
            <a:avLst/>
            <a:gdLst/>
            <a:ahLst/>
            <a:cxnLst/>
            <a:rect l="l" t="t" r="r" b="b"/>
            <a:pathLst>
              <a:path w="3240000" h="2574247">
                <a:moveTo>
                  <a:pt x="2393400" y="1814089"/>
                </a:moveTo>
                <a:cubicBezTo>
                  <a:pt x="2363577" y="1814089"/>
                  <a:pt x="2339400" y="1838266"/>
                  <a:pt x="2339400" y="1868089"/>
                </a:cubicBezTo>
                <a:cubicBezTo>
                  <a:pt x="2339400" y="1897912"/>
                  <a:pt x="2363577" y="1922089"/>
                  <a:pt x="2393400" y="1922089"/>
                </a:cubicBezTo>
                <a:lnTo>
                  <a:pt x="2573400" y="1922089"/>
                </a:lnTo>
                <a:cubicBezTo>
                  <a:pt x="2603223" y="1922089"/>
                  <a:pt x="2627400" y="1897912"/>
                  <a:pt x="2627400" y="1868089"/>
                </a:cubicBezTo>
                <a:cubicBezTo>
                  <a:pt x="2627400" y="1838266"/>
                  <a:pt x="2603223" y="1814089"/>
                  <a:pt x="2573400" y="1814089"/>
                </a:cubicBezTo>
                <a:close/>
                <a:moveTo>
                  <a:pt x="173344" y="1814089"/>
                </a:moveTo>
                <a:cubicBezTo>
                  <a:pt x="143521" y="1814089"/>
                  <a:pt x="119344" y="1838266"/>
                  <a:pt x="119344" y="1868089"/>
                </a:cubicBezTo>
                <a:cubicBezTo>
                  <a:pt x="119344" y="1897912"/>
                  <a:pt x="143521" y="1922089"/>
                  <a:pt x="173344" y="1922089"/>
                </a:cubicBezTo>
                <a:lnTo>
                  <a:pt x="353344" y="1922089"/>
                </a:lnTo>
                <a:cubicBezTo>
                  <a:pt x="383167" y="1922089"/>
                  <a:pt x="407344" y="1897912"/>
                  <a:pt x="407344" y="1868089"/>
                </a:cubicBezTo>
                <a:cubicBezTo>
                  <a:pt x="407344" y="1838266"/>
                  <a:pt x="383167" y="1814089"/>
                  <a:pt x="353344" y="1814089"/>
                </a:cubicBezTo>
                <a:close/>
                <a:moveTo>
                  <a:pt x="2933496" y="1796081"/>
                </a:moveTo>
                <a:cubicBezTo>
                  <a:pt x="2893727" y="1796081"/>
                  <a:pt x="2861488" y="1828320"/>
                  <a:pt x="2861488" y="1868089"/>
                </a:cubicBezTo>
                <a:cubicBezTo>
                  <a:pt x="2861488" y="1907858"/>
                  <a:pt x="2893727" y="1940097"/>
                  <a:pt x="2933496" y="1940097"/>
                </a:cubicBezTo>
                <a:cubicBezTo>
                  <a:pt x="2973265" y="1940097"/>
                  <a:pt x="3005504" y="1907858"/>
                  <a:pt x="3005504" y="1868089"/>
                </a:cubicBezTo>
                <a:cubicBezTo>
                  <a:pt x="3005504" y="1828320"/>
                  <a:pt x="2973265" y="1796081"/>
                  <a:pt x="2933496" y="1796081"/>
                </a:cubicBezTo>
                <a:close/>
                <a:moveTo>
                  <a:pt x="119344" y="122856"/>
                </a:moveTo>
                <a:lnTo>
                  <a:pt x="119344" y="1728192"/>
                </a:lnTo>
                <a:lnTo>
                  <a:pt x="3120656" y="1728192"/>
                </a:lnTo>
                <a:lnTo>
                  <a:pt x="3120656" y="122856"/>
                </a:lnTo>
                <a:close/>
                <a:moveTo>
                  <a:pt x="0" y="0"/>
                </a:moveTo>
                <a:lnTo>
                  <a:pt x="3240000" y="0"/>
                </a:lnTo>
                <a:lnTo>
                  <a:pt x="3240000" y="2016224"/>
                </a:lnTo>
                <a:lnTo>
                  <a:pt x="1812079" y="2016224"/>
                </a:lnTo>
                <a:lnTo>
                  <a:pt x="1857107" y="2320159"/>
                </a:lnTo>
                <a:lnTo>
                  <a:pt x="2357140" y="2320159"/>
                </a:lnTo>
                <a:cubicBezTo>
                  <a:pt x="2427304" y="2320159"/>
                  <a:pt x="2484184" y="2377039"/>
                  <a:pt x="2484184" y="2447203"/>
                </a:cubicBezTo>
                <a:lnTo>
                  <a:pt x="2484184" y="2574247"/>
                </a:lnTo>
                <a:lnTo>
                  <a:pt x="755992" y="2574247"/>
                </a:lnTo>
                <a:lnTo>
                  <a:pt x="755992" y="2447203"/>
                </a:lnTo>
                <a:cubicBezTo>
                  <a:pt x="755992" y="2377039"/>
                  <a:pt x="812872" y="2320159"/>
                  <a:pt x="883036" y="2320159"/>
                </a:cubicBezTo>
                <a:lnTo>
                  <a:pt x="1382894" y="2320159"/>
                </a:lnTo>
                <a:lnTo>
                  <a:pt x="1427922" y="2016224"/>
                </a:lnTo>
                <a:lnTo>
                  <a:pt x="0" y="2016224"/>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8" name="TextBox 17"/>
          <p:cNvSpPr txBox="1"/>
          <p:nvPr/>
        </p:nvSpPr>
        <p:spPr>
          <a:xfrm>
            <a:off x="981243" y="1738938"/>
            <a:ext cx="1767566" cy="1708160"/>
          </a:xfrm>
          <a:prstGeom prst="rect">
            <a:avLst/>
          </a:prstGeom>
          <a:noFill/>
        </p:spPr>
        <p:txBody>
          <a:bodyPr wrap="square" rtlCol="0">
            <a:spAutoFit/>
          </a:bodyPr>
          <a:lstStyle/>
          <a:p>
            <a:pPr algn="just"/>
            <a:r>
              <a:rPr lang="en-US" altLang="ko-KR" sz="1050" dirty="0" smtClean="0">
                <a:solidFill>
                  <a:schemeClr val="tx1">
                    <a:lumMod val="75000"/>
                    <a:lumOff val="25000"/>
                  </a:schemeClr>
                </a:solidFill>
                <a:cs typeface="Arial" pitchFamily="34" charset="0"/>
              </a:rPr>
              <a:t>The Islamic economy is currently proliferating. Islamic banks require special supervision of good performance by the banking regulator. It is useful to assess the banks financial performance by looking at the levels of profitability and liquidity.</a:t>
            </a:r>
            <a:endParaRPr lang="ko-KR" altLang="en-US" sz="1050" dirty="0">
              <a:solidFill>
                <a:schemeClr val="tx1">
                  <a:lumMod val="75000"/>
                  <a:lumOff val="25000"/>
                </a:schemeClr>
              </a:solidFill>
              <a:cs typeface="Arial" pitchFamily="34" charset="0"/>
            </a:endParaRPr>
          </a:p>
        </p:txBody>
      </p:sp>
      <p:sp>
        <p:nvSpPr>
          <p:cNvPr id="21" name="TextBox 20"/>
          <p:cNvSpPr txBox="1"/>
          <p:nvPr/>
        </p:nvSpPr>
        <p:spPr>
          <a:xfrm>
            <a:off x="3222054" y="1954760"/>
            <a:ext cx="2358058" cy="938719"/>
          </a:xfrm>
          <a:prstGeom prst="rect">
            <a:avLst/>
          </a:prstGeom>
          <a:noFill/>
        </p:spPr>
        <p:txBody>
          <a:bodyPr wrap="square" rtlCol="0">
            <a:spAutoFit/>
          </a:bodyPr>
          <a:lstStyle/>
          <a:p>
            <a:pPr algn="just"/>
            <a:r>
              <a:rPr lang="id-ID" sz="1100" dirty="0" smtClean="0"/>
              <a:t>The </a:t>
            </a:r>
            <a:r>
              <a:rPr lang="id-ID" sz="1100" dirty="0"/>
              <a:t>more the profits gained by </a:t>
            </a:r>
            <a:r>
              <a:rPr lang="id-ID" sz="1100" dirty="0" smtClean="0"/>
              <a:t>t</a:t>
            </a:r>
            <a:r>
              <a:rPr lang="en-US" sz="1100" dirty="0" smtClean="0"/>
              <a:t>h</a:t>
            </a:r>
            <a:r>
              <a:rPr lang="id-ID" sz="1100" dirty="0" smtClean="0"/>
              <a:t>e </a:t>
            </a:r>
            <a:r>
              <a:rPr lang="id-ID" sz="1100" dirty="0"/>
              <a:t>Islamic bank will be able to achieve profitability achieved with the higher funding for the results, the higher the profitability of Islamic banks</a:t>
            </a:r>
            <a:r>
              <a:rPr lang="en-US" altLang="ko-KR" sz="1100" dirty="0" smtClean="0">
                <a:solidFill>
                  <a:schemeClr val="tx1">
                    <a:lumMod val="75000"/>
                    <a:lumOff val="25000"/>
                  </a:schemeClr>
                </a:solidFill>
                <a:cs typeface="Arial" pitchFamily="34" charset="0"/>
              </a:rPr>
              <a:t>    </a:t>
            </a:r>
            <a:endParaRPr lang="ko-KR" altLang="en-US" sz="1100" dirty="0">
              <a:solidFill>
                <a:schemeClr val="tx1">
                  <a:lumMod val="75000"/>
                  <a:lumOff val="25000"/>
                </a:schemeClr>
              </a:solidFill>
              <a:cs typeface="Arial" pitchFamily="34" charset="0"/>
            </a:endParaRPr>
          </a:p>
        </p:txBody>
      </p:sp>
      <p:sp>
        <p:nvSpPr>
          <p:cNvPr id="24" name="TextBox 23"/>
          <p:cNvSpPr txBox="1"/>
          <p:nvPr/>
        </p:nvSpPr>
        <p:spPr>
          <a:xfrm>
            <a:off x="6395189" y="2220166"/>
            <a:ext cx="1767566" cy="276999"/>
          </a:xfrm>
          <a:prstGeom prst="rect">
            <a:avLst/>
          </a:prstGeom>
          <a:noFill/>
        </p:spPr>
        <p:txBody>
          <a:bodyPr wrap="square" rtlCol="0">
            <a:spAutoFit/>
          </a:bodyPr>
          <a:lstStyle/>
          <a:p>
            <a:pPr algn="ctr"/>
            <a:endParaRPr lang="ko-KR" altLang="en-US" sz="1200" dirty="0">
              <a:solidFill>
                <a:schemeClr val="tx1">
                  <a:lumMod val="75000"/>
                  <a:lumOff val="25000"/>
                </a:schemeClr>
              </a:solidFill>
              <a:cs typeface="Arial" pitchFamily="34" charset="0"/>
            </a:endParaRPr>
          </a:p>
        </p:txBody>
      </p:sp>
      <p:sp>
        <p:nvSpPr>
          <p:cNvPr id="29" name="TextBox 28"/>
          <p:cNvSpPr txBox="1"/>
          <p:nvPr/>
        </p:nvSpPr>
        <p:spPr>
          <a:xfrm>
            <a:off x="5868144" y="1771380"/>
            <a:ext cx="2448271" cy="1277273"/>
          </a:xfrm>
          <a:prstGeom prst="rect">
            <a:avLst/>
          </a:prstGeom>
          <a:noFill/>
        </p:spPr>
        <p:txBody>
          <a:bodyPr wrap="square" rtlCol="0">
            <a:spAutoFit/>
          </a:bodyPr>
          <a:lstStyle/>
          <a:p>
            <a:pPr algn="just"/>
            <a:r>
              <a:rPr lang="id-ID" sz="1100" dirty="0"/>
              <a:t>The financing level can not be separated from its liquidity. Bank liquidity high. It is generally a relatively larger portion of its assets in short-term assets, whereas banks with low liquidity generally embedded a portion of larger funds in long-term assets </a:t>
            </a:r>
            <a:endParaRPr lang="ko-KR" altLang="en-US" sz="1100" dirty="0">
              <a:solidFill>
                <a:schemeClr val="tx1">
                  <a:lumMod val="75000"/>
                  <a:lumOff val="25000"/>
                </a:schemeClr>
              </a:solidFill>
              <a:cs typeface="Arial" pitchFamily="34" charset="0"/>
            </a:endParaRPr>
          </a:p>
        </p:txBody>
      </p:sp>
    </p:spTree>
    <p:extLst>
      <p:ext uri="{BB962C8B-B14F-4D97-AF65-F5344CB8AC3E}">
        <p14:creationId xmlns:p14="http://schemas.microsoft.com/office/powerpoint/2010/main" val="1449786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id-ID" dirty="0" smtClean="0"/>
              <a:t>THEORETICAL </a:t>
            </a:r>
            <a:r>
              <a:rPr lang="id-ID" dirty="0"/>
              <a:t>REVIEW</a:t>
            </a:r>
            <a:r>
              <a:rPr lang="en-US" dirty="0"/>
              <a:t/>
            </a:r>
            <a:br>
              <a:rPr lang="en-US" dirty="0"/>
            </a:br>
            <a:endParaRPr lang="ko-KR" altLang="en-US" dirty="0"/>
          </a:p>
        </p:txBody>
      </p:sp>
      <p:sp>
        <p:nvSpPr>
          <p:cNvPr id="3" name="Rectangle 2"/>
          <p:cNvSpPr/>
          <p:nvPr/>
        </p:nvSpPr>
        <p:spPr>
          <a:xfrm>
            <a:off x="1197407" y="2685486"/>
            <a:ext cx="1440000" cy="3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Rectangle 3"/>
          <p:cNvSpPr/>
          <p:nvPr/>
        </p:nvSpPr>
        <p:spPr>
          <a:xfrm>
            <a:off x="2638132" y="2685486"/>
            <a:ext cx="1440000"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Rectangle 4"/>
          <p:cNvSpPr/>
          <p:nvPr/>
        </p:nvSpPr>
        <p:spPr>
          <a:xfrm>
            <a:off x="4078857" y="2685486"/>
            <a:ext cx="1440000" cy="36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Rectangle 5"/>
          <p:cNvSpPr/>
          <p:nvPr/>
        </p:nvSpPr>
        <p:spPr>
          <a:xfrm>
            <a:off x="5519582" y="2685486"/>
            <a:ext cx="1440000" cy="36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Rectangle 6"/>
          <p:cNvSpPr/>
          <p:nvPr/>
        </p:nvSpPr>
        <p:spPr>
          <a:xfrm>
            <a:off x="6960307" y="2685486"/>
            <a:ext cx="1309304" cy="360000"/>
          </a:xfrm>
          <a:prstGeom prst="rect">
            <a:avLst/>
          </a:prstGeom>
          <a:solidFill>
            <a:srgbClr val="F26D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Round Same Side Corner Rectangle 39"/>
          <p:cNvSpPr/>
          <p:nvPr/>
        </p:nvSpPr>
        <p:spPr>
          <a:xfrm rot="18900000">
            <a:off x="7329474" y="2403801"/>
            <a:ext cx="923370" cy="923370"/>
          </a:xfrm>
          <a:custGeom>
            <a:avLst/>
            <a:gdLst/>
            <a:ahLst/>
            <a:cxnLst/>
            <a:rect l="l" t="t" r="r" b="b"/>
            <a:pathLst>
              <a:path w="923370" h="923370">
                <a:moveTo>
                  <a:pt x="870649" y="52721"/>
                </a:moveTo>
                <a:cubicBezTo>
                  <a:pt x="903223" y="85294"/>
                  <a:pt x="923370" y="130294"/>
                  <a:pt x="923370" y="180000"/>
                </a:cubicBezTo>
                <a:lnTo>
                  <a:pt x="923370" y="914399"/>
                </a:lnTo>
                <a:lnTo>
                  <a:pt x="914399" y="914399"/>
                </a:lnTo>
                <a:lnTo>
                  <a:pt x="914399" y="923370"/>
                </a:lnTo>
                <a:lnTo>
                  <a:pt x="180000" y="923370"/>
                </a:lnTo>
                <a:cubicBezTo>
                  <a:pt x="80589" y="923370"/>
                  <a:pt x="0" y="842781"/>
                  <a:pt x="0" y="743370"/>
                </a:cubicBezTo>
                <a:cubicBezTo>
                  <a:pt x="0" y="643959"/>
                  <a:pt x="80589" y="563370"/>
                  <a:pt x="179999" y="563370"/>
                </a:cubicBezTo>
                <a:lnTo>
                  <a:pt x="563370" y="563370"/>
                </a:lnTo>
                <a:lnTo>
                  <a:pt x="563370" y="180000"/>
                </a:lnTo>
                <a:cubicBezTo>
                  <a:pt x="563370" y="80589"/>
                  <a:pt x="643959" y="0"/>
                  <a:pt x="743370" y="0"/>
                </a:cubicBezTo>
                <a:cubicBezTo>
                  <a:pt x="793076" y="0"/>
                  <a:pt x="838076" y="20147"/>
                  <a:pt x="870649" y="52721"/>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Oval 8"/>
          <p:cNvSpPr/>
          <p:nvPr/>
        </p:nvSpPr>
        <p:spPr>
          <a:xfrm>
            <a:off x="2374832" y="2589599"/>
            <a:ext cx="540000" cy="540000"/>
          </a:xfrm>
          <a:prstGeom prst="ellipse">
            <a:avLst/>
          </a:prstGeom>
          <a:solidFill>
            <a:schemeClr val="tx1">
              <a:lumMod val="65000"/>
              <a:lumOff val="3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Oval 9"/>
          <p:cNvSpPr/>
          <p:nvPr/>
        </p:nvSpPr>
        <p:spPr>
          <a:xfrm>
            <a:off x="2457407" y="2672174"/>
            <a:ext cx="360000" cy="360000"/>
          </a:xfrm>
          <a:prstGeom prst="ellipse">
            <a:avLst/>
          </a:prstGeom>
          <a:solidFill>
            <a:schemeClr val="accent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400" dirty="0">
              <a:solidFill>
                <a:schemeClr val="tx1">
                  <a:lumMod val="65000"/>
                  <a:lumOff val="35000"/>
                </a:schemeClr>
              </a:solidFill>
            </a:endParaRPr>
          </a:p>
        </p:txBody>
      </p:sp>
      <p:sp>
        <p:nvSpPr>
          <p:cNvPr id="11" name="Oval 10"/>
          <p:cNvSpPr/>
          <p:nvPr/>
        </p:nvSpPr>
        <p:spPr>
          <a:xfrm>
            <a:off x="3815557" y="2595298"/>
            <a:ext cx="540000" cy="540000"/>
          </a:xfrm>
          <a:prstGeom prst="ellipse">
            <a:avLst/>
          </a:prstGeom>
          <a:solidFill>
            <a:schemeClr val="tx1">
              <a:lumMod val="65000"/>
              <a:lumOff val="3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Oval 11"/>
          <p:cNvSpPr/>
          <p:nvPr/>
        </p:nvSpPr>
        <p:spPr>
          <a:xfrm>
            <a:off x="3898132" y="2677873"/>
            <a:ext cx="360000" cy="360000"/>
          </a:xfrm>
          <a:prstGeom prst="ellipse">
            <a:avLst/>
          </a:prstGeom>
          <a:solidFill>
            <a:schemeClr val="accent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400" dirty="0">
              <a:solidFill>
                <a:schemeClr val="tx1">
                  <a:lumMod val="65000"/>
                  <a:lumOff val="35000"/>
                </a:schemeClr>
              </a:solidFill>
            </a:endParaRPr>
          </a:p>
        </p:txBody>
      </p:sp>
      <p:sp>
        <p:nvSpPr>
          <p:cNvPr id="13" name="Oval 12"/>
          <p:cNvSpPr/>
          <p:nvPr/>
        </p:nvSpPr>
        <p:spPr>
          <a:xfrm>
            <a:off x="5256282" y="2600997"/>
            <a:ext cx="540000" cy="540000"/>
          </a:xfrm>
          <a:prstGeom prst="ellipse">
            <a:avLst/>
          </a:prstGeom>
          <a:solidFill>
            <a:schemeClr val="tx1">
              <a:lumMod val="65000"/>
              <a:lumOff val="3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Oval 13"/>
          <p:cNvSpPr/>
          <p:nvPr/>
        </p:nvSpPr>
        <p:spPr>
          <a:xfrm>
            <a:off x="5338857" y="2683572"/>
            <a:ext cx="360000" cy="360000"/>
          </a:xfrm>
          <a:prstGeom prst="ellipse">
            <a:avLst/>
          </a:prstGeom>
          <a:solidFill>
            <a:schemeClr val="accent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400" dirty="0">
              <a:solidFill>
                <a:schemeClr val="tx1">
                  <a:lumMod val="65000"/>
                  <a:lumOff val="35000"/>
                </a:schemeClr>
              </a:solidFill>
            </a:endParaRPr>
          </a:p>
        </p:txBody>
      </p:sp>
      <p:sp>
        <p:nvSpPr>
          <p:cNvPr id="15" name="Oval 14"/>
          <p:cNvSpPr/>
          <p:nvPr/>
        </p:nvSpPr>
        <p:spPr>
          <a:xfrm>
            <a:off x="6697007" y="2606696"/>
            <a:ext cx="540000" cy="540000"/>
          </a:xfrm>
          <a:prstGeom prst="ellipse">
            <a:avLst/>
          </a:prstGeom>
          <a:solidFill>
            <a:schemeClr val="tx1">
              <a:lumMod val="65000"/>
              <a:lumOff val="3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Oval 15"/>
          <p:cNvSpPr/>
          <p:nvPr/>
        </p:nvSpPr>
        <p:spPr>
          <a:xfrm>
            <a:off x="6779582" y="2689271"/>
            <a:ext cx="360000" cy="360000"/>
          </a:xfrm>
          <a:prstGeom prst="ellipse">
            <a:avLst/>
          </a:prstGeom>
          <a:solidFill>
            <a:schemeClr val="accent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400" dirty="0">
              <a:solidFill>
                <a:schemeClr val="tx1">
                  <a:lumMod val="65000"/>
                  <a:lumOff val="35000"/>
                </a:schemeClr>
              </a:solidFill>
            </a:endParaRPr>
          </a:p>
        </p:txBody>
      </p:sp>
      <p:sp>
        <p:nvSpPr>
          <p:cNvPr id="17" name="Oval 16"/>
          <p:cNvSpPr/>
          <p:nvPr/>
        </p:nvSpPr>
        <p:spPr>
          <a:xfrm>
            <a:off x="934832" y="2595298"/>
            <a:ext cx="540000" cy="540000"/>
          </a:xfrm>
          <a:prstGeom prst="ellipse">
            <a:avLst/>
          </a:prstGeom>
          <a:solidFill>
            <a:schemeClr val="tx1">
              <a:lumMod val="65000"/>
              <a:lumOff val="3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Oval 17"/>
          <p:cNvSpPr/>
          <p:nvPr/>
        </p:nvSpPr>
        <p:spPr>
          <a:xfrm>
            <a:off x="1017407" y="2677873"/>
            <a:ext cx="360000" cy="360000"/>
          </a:xfrm>
          <a:prstGeom prst="ellipse">
            <a:avLst/>
          </a:prstGeom>
          <a:solidFill>
            <a:schemeClr val="accent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400" dirty="0">
              <a:solidFill>
                <a:schemeClr val="tx1">
                  <a:lumMod val="65000"/>
                  <a:lumOff val="35000"/>
                </a:schemeClr>
              </a:solidFill>
            </a:endParaRPr>
          </a:p>
        </p:txBody>
      </p:sp>
      <p:grpSp>
        <p:nvGrpSpPr>
          <p:cNvPr id="24" name="Group 23"/>
          <p:cNvGrpSpPr/>
          <p:nvPr/>
        </p:nvGrpSpPr>
        <p:grpSpPr>
          <a:xfrm>
            <a:off x="497815" y="837301"/>
            <a:ext cx="1396841" cy="2039395"/>
            <a:chOff x="3324740" y="1807396"/>
            <a:chExt cx="1260140" cy="2300437"/>
          </a:xfrm>
        </p:grpSpPr>
        <p:sp>
          <p:nvSpPr>
            <p:cNvPr id="25" name="TextBox 24"/>
            <p:cNvSpPr txBox="1"/>
            <p:nvPr/>
          </p:nvSpPr>
          <p:spPr>
            <a:xfrm>
              <a:off x="3324740" y="1807396"/>
              <a:ext cx="1260140" cy="276999"/>
            </a:xfrm>
            <a:prstGeom prst="rect">
              <a:avLst/>
            </a:prstGeom>
            <a:noFill/>
          </p:spPr>
          <p:txBody>
            <a:bodyPr wrap="square" rtlCol="0" anchor="ctr">
              <a:spAutoFit/>
            </a:bodyPr>
            <a:lstStyle/>
            <a:p>
              <a:pPr algn="ctr"/>
              <a:r>
                <a:rPr lang="en-US" altLang="ko-KR" sz="1200" b="1" dirty="0" smtClean="0">
                  <a:solidFill>
                    <a:schemeClr val="tx1">
                      <a:lumMod val="75000"/>
                      <a:lumOff val="25000"/>
                    </a:schemeClr>
                  </a:solidFill>
                  <a:cs typeface="Arial" pitchFamily="34" charset="0"/>
                </a:rPr>
                <a:t>Islamic Bank</a:t>
              </a:r>
              <a:endParaRPr lang="ko-KR" altLang="en-US" sz="1200" b="1" dirty="0">
                <a:solidFill>
                  <a:schemeClr val="tx1">
                    <a:lumMod val="75000"/>
                    <a:lumOff val="25000"/>
                  </a:schemeClr>
                </a:solidFill>
                <a:cs typeface="Arial" pitchFamily="34" charset="0"/>
              </a:endParaRPr>
            </a:p>
          </p:txBody>
        </p:sp>
        <p:sp>
          <p:nvSpPr>
            <p:cNvPr id="26" name="TextBox 25"/>
            <p:cNvSpPr txBox="1"/>
            <p:nvPr/>
          </p:nvSpPr>
          <p:spPr>
            <a:xfrm>
              <a:off x="3324740" y="2059519"/>
              <a:ext cx="1260140" cy="2048314"/>
            </a:xfrm>
            <a:prstGeom prst="rect">
              <a:avLst/>
            </a:prstGeom>
            <a:noFill/>
          </p:spPr>
          <p:txBody>
            <a:bodyPr wrap="square" rtlCol="0">
              <a:spAutoFit/>
            </a:bodyPr>
            <a:lstStyle/>
            <a:p>
              <a:pPr algn="just"/>
              <a:r>
                <a:rPr lang="en-US" altLang="ko-KR" sz="800" dirty="0" smtClean="0">
                  <a:solidFill>
                    <a:schemeClr val="tx1">
                      <a:lumMod val="75000"/>
                      <a:lumOff val="25000"/>
                    </a:schemeClr>
                  </a:solidFill>
                  <a:cs typeface="Arial" pitchFamily="34" charset="0"/>
                </a:rPr>
                <a:t>In accordance  with law No. 21 of 2008 concerning </a:t>
              </a:r>
              <a:r>
                <a:rPr lang="en-US" altLang="ko-KR" sz="800" dirty="0" err="1" smtClean="0">
                  <a:solidFill>
                    <a:schemeClr val="tx1">
                      <a:lumMod val="75000"/>
                      <a:lumOff val="25000"/>
                    </a:schemeClr>
                  </a:solidFill>
                  <a:cs typeface="Arial" pitchFamily="34" charset="0"/>
                </a:rPr>
                <a:t>islamic</a:t>
              </a:r>
              <a:r>
                <a:rPr lang="en-US" altLang="ko-KR" sz="800" dirty="0" smtClean="0">
                  <a:solidFill>
                    <a:schemeClr val="tx1">
                      <a:lumMod val="75000"/>
                      <a:lumOff val="25000"/>
                    </a:schemeClr>
                  </a:solidFill>
                  <a:cs typeface="Arial" pitchFamily="34" charset="0"/>
                </a:rPr>
                <a:t> banking, </a:t>
              </a:r>
              <a:r>
                <a:rPr lang="en-US" altLang="ko-KR" sz="800" dirty="0" err="1" smtClean="0">
                  <a:solidFill>
                    <a:schemeClr val="tx1">
                      <a:lumMod val="75000"/>
                      <a:lumOff val="25000"/>
                    </a:schemeClr>
                  </a:solidFill>
                  <a:cs typeface="Arial" pitchFamily="34" charset="0"/>
                </a:rPr>
                <a:t>islamic</a:t>
              </a:r>
              <a:r>
                <a:rPr lang="en-US" altLang="ko-KR" sz="800" dirty="0" smtClean="0">
                  <a:solidFill>
                    <a:schemeClr val="tx1">
                      <a:lumMod val="75000"/>
                      <a:lumOff val="25000"/>
                    </a:schemeClr>
                  </a:solidFill>
                  <a:cs typeface="Arial" pitchFamily="34" charset="0"/>
                </a:rPr>
                <a:t> banking is the bank that conduct business based on sharia principles of </a:t>
              </a:r>
              <a:r>
                <a:rPr lang="en-US" altLang="ko-KR" sz="800" dirty="0" err="1" smtClean="0">
                  <a:solidFill>
                    <a:schemeClr val="tx1">
                      <a:lumMod val="75000"/>
                      <a:lumOff val="25000"/>
                    </a:schemeClr>
                  </a:solidFill>
                  <a:cs typeface="Arial" pitchFamily="34" charset="0"/>
                </a:rPr>
                <a:t>islamic</a:t>
              </a:r>
              <a:r>
                <a:rPr lang="en-US" altLang="ko-KR" sz="800" dirty="0" smtClean="0">
                  <a:solidFill>
                    <a:schemeClr val="tx1">
                      <a:lumMod val="75000"/>
                      <a:lumOff val="25000"/>
                    </a:schemeClr>
                  </a:solidFill>
                  <a:cs typeface="Arial" pitchFamily="34" charset="0"/>
                </a:rPr>
                <a:t> law which is set in the fatwa Indonesian </a:t>
              </a:r>
              <a:r>
                <a:rPr lang="en-US" altLang="ko-KR" sz="800" dirty="0" err="1" smtClean="0">
                  <a:solidFill>
                    <a:schemeClr val="tx1">
                      <a:lumMod val="75000"/>
                      <a:lumOff val="25000"/>
                    </a:schemeClr>
                  </a:solidFill>
                  <a:cs typeface="Arial" pitchFamily="34" charset="0"/>
                </a:rPr>
                <a:t>Ulema</a:t>
              </a:r>
              <a:r>
                <a:rPr lang="en-US" altLang="ko-KR" sz="800" dirty="0" smtClean="0">
                  <a:solidFill>
                    <a:schemeClr val="tx1">
                      <a:lumMod val="75000"/>
                      <a:lumOff val="25000"/>
                    </a:schemeClr>
                  </a:solidFill>
                  <a:cs typeface="Arial" pitchFamily="34" charset="0"/>
                </a:rPr>
                <a:t> Council as the principles of fairness and balance, universalism, and contains no </a:t>
              </a:r>
              <a:r>
                <a:rPr lang="en-US" altLang="ko-KR" sz="800" dirty="0" err="1" smtClean="0">
                  <a:solidFill>
                    <a:schemeClr val="tx1">
                      <a:lumMod val="75000"/>
                      <a:lumOff val="25000"/>
                    </a:schemeClr>
                  </a:solidFill>
                  <a:cs typeface="Arial" pitchFamily="34" charset="0"/>
                </a:rPr>
                <a:t>gharar</a:t>
              </a:r>
              <a:r>
                <a:rPr lang="en-US" altLang="ko-KR" sz="800" dirty="0" smtClean="0">
                  <a:solidFill>
                    <a:schemeClr val="tx1">
                      <a:lumMod val="75000"/>
                      <a:lumOff val="25000"/>
                    </a:schemeClr>
                  </a:solidFill>
                  <a:cs typeface="Arial" pitchFamily="34" charset="0"/>
                </a:rPr>
                <a:t>, </a:t>
              </a:r>
              <a:r>
                <a:rPr lang="en-US" altLang="ko-KR" sz="800" dirty="0" err="1" smtClean="0">
                  <a:solidFill>
                    <a:schemeClr val="tx1">
                      <a:lumMod val="75000"/>
                      <a:lumOff val="25000"/>
                    </a:schemeClr>
                  </a:solidFill>
                  <a:cs typeface="Arial" pitchFamily="34" charset="0"/>
                </a:rPr>
                <a:t>maysir</a:t>
              </a:r>
              <a:r>
                <a:rPr lang="en-US" altLang="ko-KR" sz="800" dirty="0" smtClean="0">
                  <a:solidFill>
                    <a:schemeClr val="tx1">
                      <a:lumMod val="75000"/>
                      <a:lumOff val="25000"/>
                    </a:schemeClr>
                  </a:solidFill>
                  <a:cs typeface="Arial" pitchFamily="34" charset="0"/>
                </a:rPr>
                <a:t>, usury, unjust and unlawful object.</a:t>
              </a:r>
              <a:endParaRPr lang="ko-KR" altLang="en-US" sz="800" dirty="0">
                <a:solidFill>
                  <a:schemeClr val="tx1">
                    <a:lumMod val="75000"/>
                    <a:lumOff val="25000"/>
                  </a:schemeClr>
                </a:solidFill>
                <a:cs typeface="Arial" pitchFamily="34" charset="0"/>
              </a:endParaRPr>
            </a:p>
          </p:txBody>
        </p:sp>
      </p:grpSp>
      <p:grpSp>
        <p:nvGrpSpPr>
          <p:cNvPr id="27" name="Group 26"/>
          <p:cNvGrpSpPr/>
          <p:nvPr/>
        </p:nvGrpSpPr>
        <p:grpSpPr>
          <a:xfrm>
            <a:off x="3131840" y="1376054"/>
            <a:ext cx="1872206" cy="529122"/>
            <a:chOff x="3115712" y="1807396"/>
            <a:chExt cx="1659886" cy="529122"/>
          </a:xfrm>
        </p:grpSpPr>
        <p:sp>
          <p:nvSpPr>
            <p:cNvPr id="28" name="TextBox 27"/>
            <p:cNvSpPr txBox="1"/>
            <p:nvPr/>
          </p:nvSpPr>
          <p:spPr>
            <a:xfrm>
              <a:off x="3115712" y="1807396"/>
              <a:ext cx="1659886" cy="276999"/>
            </a:xfrm>
            <a:prstGeom prst="rect">
              <a:avLst/>
            </a:prstGeom>
            <a:noFill/>
          </p:spPr>
          <p:txBody>
            <a:bodyPr wrap="square" rtlCol="0" anchor="ctr">
              <a:spAutoFit/>
            </a:bodyPr>
            <a:lstStyle/>
            <a:p>
              <a:pPr algn="ctr"/>
              <a:r>
                <a:rPr lang="en-US" altLang="ko-KR" sz="1200" b="1" dirty="0" err="1" smtClean="0">
                  <a:solidFill>
                    <a:schemeClr val="tx1">
                      <a:lumMod val="75000"/>
                      <a:lumOff val="25000"/>
                    </a:schemeClr>
                  </a:solidFill>
                  <a:cs typeface="Arial" pitchFamily="34" charset="0"/>
                </a:rPr>
                <a:t>Mudarabah</a:t>
              </a:r>
              <a:r>
                <a:rPr lang="en-US" altLang="ko-KR" sz="1200" b="1" dirty="0" smtClean="0">
                  <a:solidFill>
                    <a:schemeClr val="tx1">
                      <a:lumMod val="75000"/>
                      <a:lumOff val="25000"/>
                    </a:schemeClr>
                  </a:solidFill>
                  <a:cs typeface="Arial" pitchFamily="34" charset="0"/>
                </a:rPr>
                <a:t> Financing</a:t>
              </a:r>
              <a:endParaRPr lang="ko-KR" altLang="en-US" sz="1200" b="1" dirty="0">
                <a:solidFill>
                  <a:schemeClr val="tx1">
                    <a:lumMod val="75000"/>
                    <a:lumOff val="25000"/>
                  </a:schemeClr>
                </a:solidFill>
                <a:cs typeface="Arial" pitchFamily="34" charset="0"/>
              </a:endParaRPr>
            </a:p>
          </p:txBody>
        </p:sp>
        <p:sp>
          <p:nvSpPr>
            <p:cNvPr id="29" name="TextBox 28"/>
            <p:cNvSpPr txBox="1"/>
            <p:nvPr/>
          </p:nvSpPr>
          <p:spPr>
            <a:xfrm>
              <a:off x="3324740" y="2059519"/>
              <a:ext cx="1260140" cy="276999"/>
            </a:xfrm>
            <a:prstGeom prst="rect">
              <a:avLst/>
            </a:prstGeom>
            <a:noFill/>
          </p:spPr>
          <p:txBody>
            <a:bodyPr wrap="square" rtlCol="0">
              <a:spAutoFit/>
            </a:bodyPr>
            <a:lstStyle/>
            <a:p>
              <a:pPr algn="ctr"/>
              <a:endParaRPr lang="ko-KR" altLang="en-US" sz="1200" dirty="0">
                <a:solidFill>
                  <a:schemeClr val="tx1">
                    <a:lumMod val="75000"/>
                    <a:lumOff val="25000"/>
                  </a:schemeClr>
                </a:solidFill>
                <a:cs typeface="Arial" pitchFamily="34" charset="0"/>
              </a:endParaRPr>
            </a:p>
          </p:txBody>
        </p:sp>
      </p:grpSp>
      <p:grpSp>
        <p:nvGrpSpPr>
          <p:cNvPr id="30" name="Group 29"/>
          <p:cNvGrpSpPr/>
          <p:nvPr/>
        </p:nvGrpSpPr>
        <p:grpSpPr>
          <a:xfrm>
            <a:off x="6248468" y="1376054"/>
            <a:ext cx="1779915" cy="529122"/>
            <a:chOff x="3324739" y="1807396"/>
            <a:chExt cx="1578061" cy="529122"/>
          </a:xfrm>
        </p:grpSpPr>
        <p:sp>
          <p:nvSpPr>
            <p:cNvPr id="31" name="TextBox 30"/>
            <p:cNvSpPr txBox="1"/>
            <p:nvPr/>
          </p:nvSpPr>
          <p:spPr>
            <a:xfrm>
              <a:off x="3324739" y="1807396"/>
              <a:ext cx="1578061" cy="276999"/>
            </a:xfrm>
            <a:prstGeom prst="rect">
              <a:avLst/>
            </a:prstGeom>
            <a:noFill/>
          </p:spPr>
          <p:txBody>
            <a:bodyPr wrap="square" rtlCol="0" anchor="ctr">
              <a:spAutoFit/>
            </a:bodyPr>
            <a:lstStyle/>
            <a:p>
              <a:pPr algn="ctr"/>
              <a:r>
                <a:rPr lang="en-US" altLang="ko-KR" sz="1200" b="1" dirty="0" err="1" smtClean="0">
                  <a:solidFill>
                    <a:schemeClr val="tx1">
                      <a:lumMod val="75000"/>
                      <a:lumOff val="25000"/>
                    </a:schemeClr>
                  </a:solidFill>
                  <a:cs typeface="Arial" pitchFamily="34" charset="0"/>
                </a:rPr>
                <a:t>Murabaha</a:t>
              </a:r>
              <a:r>
                <a:rPr lang="en-US" altLang="ko-KR" sz="1200" b="1" dirty="0" smtClean="0">
                  <a:solidFill>
                    <a:schemeClr val="tx1">
                      <a:lumMod val="75000"/>
                      <a:lumOff val="25000"/>
                    </a:schemeClr>
                  </a:solidFill>
                  <a:cs typeface="Arial" pitchFamily="34" charset="0"/>
                </a:rPr>
                <a:t> Financing</a:t>
              </a:r>
              <a:endParaRPr lang="ko-KR" altLang="en-US" sz="1200" b="1" dirty="0">
                <a:solidFill>
                  <a:schemeClr val="tx1">
                    <a:lumMod val="75000"/>
                    <a:lumOff val="25000"/>
                  </a:schemeClr>
                </a:solidFill>
                <a:cs typeface="Arial" pitchFamily="34" charset="0"/>
              </a:endParaRPr>
            </a:p>
          </p:txBody>
        </p:sp>
        <p:sp>
          <p:nvSpPr>
            <p:cNvPr id="32" name="TextBox 31"/>
            <p:cNvSpPr txBox="1"/>
            <p:nvPr/>
          </p:nvSpPr>
          <p:spPr>
            <a:xfrm>
              <a:off x="3324740" y="2059519"/>
              <a:ext cx="1260140" cy="276999"/>
            </a:xfrm>
            <a:prstGeom prst="rect">
              <a:avLst/>
            </a:prstGeom>
            <a:noFill/>
          </p:spPr>
          <p:txBody>
            <a:bodyPr wrap="square" rtlCol="0">
              <a:spAutoFit/>
            </a:bodyPr>
            <a:lstStyle/>
            <a:p>
              <a:pPr algn="ctr"/>
              <a:endParaRPr lang="ko-KR" altLang="en-US" sz="1200" dirty="0">
                <a:solidFill>
                  <a:schemeClr val="tx1">
                    <a:lumMod val="75000"/>
                    <a:lumOff val="25000"/>
                  </a:schemeClr>
                </a:solidFill>
                <a:cs typeface="Arial" pitchFamily="34" charset="0"/>
              </a:endParaRPr>
            </a:p>
          </p:txBody>
        </p:sp>
      </p:grpSp>
      <p:grpSp>
        <p:nvGrpSpPr>
          <p:cNvPr id="33" name="Group 32"/>
          <p:cNvGrpSpPr/>
          <p:nvPr/>
        </p:nvGrpSpPr>
        <p:grpSpPr>
          <a:xfrm>
            <a:off x="3395644" y="3582753"/>
            <a:ext cx="1421328" cy="529122"/>
            <a:chOff x="3324740" y="1807396"/>
            <a:chExt cx="1260140" cy="529122"/>
          </a:xfrm>
        </p:grpSpPr>
        <p:sp>
          <p:nvSpPr>
            <p:cNvPr id="34" name="TextBox 33"/>
            <p:cNvSpPr txBox="1"/>
            <p:nvPr/>
          </p:nvSpPr>
          <p:spPr>
            <a:xfrm>
              <a:off x="3324740" y="1807396"/>
              <a:ext cx="1260140" cy="276999"/>
            </a:xfrm>
            <a:prstGeom prst="rect">
              <a:avLst/>
            </a:prstGeom>
            <a:noFill/>
          </p:spPr>
          <p:txBody>
            <a:bodyPr wrap="square" rtlCol="0" anchor="ctr">
              <a:spAutoFit/>
            </a:bodyPr>
            <a:lstStyle/>
            <a:p>
              <a:pPr algn="ctr"/>
              <a:r>
                <a:rPr lang="en-US" altLang="ko-KR" sz="1200" b="1" dirty="0" err="1" smtClean="0">
                  <a:solidFill>
                    <a:schemeClr val="tx1">
                      <a:lumMod val="75000"/>
                      <a:lumOff val="25000"/>
                    </a:schemeClr>
                  </a:solidFill>
                  <a:cs typeface="Arial" pitchFamily="34" charset="0"/>
                </a:rPr>
                <a:t>Profitabilitas</a:t>
              </a:r>
              <a:endParaRPr lang="ko-KR" altLang="en-US" sz="1200" b="1" dirty="0">
                <a:solidFill>
                  <a:schemeClr val="tx1">
                    <a:lumMod val="75000"/>
                    <a:lumOff val="25000"/>
                  </a:schemeClr>
                </a:solidFill>
                <a:cs typeface="Arial" pitchFamily="34" charset="0"/>
              </a:endParaRPr>
            </a:p>
          </p:txBody>
        </p:sp>
        <p:sp>
          <p:nvSpPr>
            <p:cNvPr id="35" name="TextBox 34"/>
            <p:cNvSpPr txBox="1"/>
            <p:nvPr/>
          </p:nvSpPr>
          <p:spPr>
            <a:xfrm>
              <a:off x="3324740" y="2059519"/>
              <a:ext cx="1260140" cy="276999"/>
            </a:xfrm>
            <a:prstGeom prst="rect">
              <a:avLst/>
            </a:prstGeom>
            <a:noFill/>
          </p:spPr>
          <p:txBody>
            <a:bodyPr wrap="square" rtlCol="0">
              <a:spAutoFit/>
            </a:bodyPr>
            <a:lstStyle/>
            <a:p>
              <a:pPr algn="ctr"/>
              <a:r>
                <a:rPr lang="en-US" altLang="ko-KR" sz="1200" dirty="0" smtClean="0">
                  <a:solidFill>
                    <a:schemeClr val="tx1">
                      <a:lumMod val="75000"/>
                      <a:lumOff val="25000"/>
                    </a:schemeClr>
                  </a:solidFill>
                  <a:cs typeface="Arial" pitchFamily="34" charset="0"/>
                </a:rPr>
                <a:t> </a:t>
              </a:r>
              <a:endParaRPr lang="ko-KR" altLang="en-US" sz="1200" dirty="0">
                <a:solidFill>
                  <a:schemeClr val="tx1">
                    <a:lumMod val="75000"/>
                    <a:lumOff val="25000"/>
                  </a:schemeClr>
                </a:solidFill>
                <a:cs typeface="Arial" pitchFamily="34" charset="0"/>
              </a:endParaRPr>
            </a:p>
          </p:txBody>
        </p:sp>
      </p:grpSp>
      <p:grpSp>
        <p:nvGrpSpPr>
          <p:cNvPr id="36" name="Group 35"/>
          <p:cNvGrpSpPr/>
          <p:nvPr/>
        </p:nvGrpSpPr>
        <p:grpSpPr>
          <a:xfrm>
            <a:off x="462256" y="3549149"/>
            <a:ext cx="1421328" cy="529122"/>
            <a:chOff x="3324740" y="1807396"/>
            <a:chExt cx="1260140" cy="529122"/>
          </a:xfrm>
        </p:grpSpPr>
        <p:sp>
          <p:nvSpPr>
            <p:cNvPr id="37" name="TextBox 36"/>
            <p:cNvSpPr txBox="1"/>
            <p:nvPr/>
          </p:nvSpPr>
          <p:spPr>
            <a:xfrm>
              <a:off x="3324740" y="1807396"/>
              <a:ext cx="1260140" cy="276999"/>
            </a:xfrm>
            <a:prstGeom prst="rect">
              <a:avLst/>
            </a:prstGeom>
            <a:noFill/>
          </p:spPr>
          <p:txBody>
            <a:bodyPr wrap="square" rtlCol="0" anchor="ctr">
              <a:spAutoFit/>
            </a:bodyPr>
            <a:lstStyle/>
            <a:p>
              <a:pPr algn="ctr"/>
              <a:r>
                <a:rPr lang="en-US" altLang="ko-KR" sz="1200" b="1" dirty="0" err="1" smtClean="0">
                  <a:solidFill>
                    <a:schemeClr val="tx1">
                      <a:lumMod val="75000"/>
                      <a:lumOff val="25000"/>
                    </a:schemeClr>
                  </a:solidFill>
                  <a:cs typeface="Arial" pitchFamily="34" charset="0"/>
                </a:rPr>
                <a:t>Ijarah</a:t>
              </a:r>
              <a:r>
                <a:rPr lang="en-US" altLang="ko-KR" sz="1200" b="1" dirty="0" smtClean="0">
                  <a:solidFill>
                    <a:schemeClr val="tx1">
                      <a:lumMod val="75000"/>
                      <a:lumOff val="25000"/>
                    </a:schemeClr>
                  </a:solidFill>
                  <a:cs typeface="Arial" pitchFamily="34" charset="0"/>
                </a:rPr>
                <a:t> Financing</a:t>
              </a:r>
              <a:endParaRPr lang="ko-KR" altLang="en-US" sz="1200" b="1" dirty="0">
                <a:solidFill>
                  <a:schemeClr val="tx1">
                    <a:lumMod val="75000"/>
                    <a:lumOff val="25000"/>
                  </a:schemeClr>
                </a:solidFill>
                <a:cs typeface="Arial" pitchFamily="34" charset="0"/>
              </a:endParaRPr>
            </a:p>
          </p:txBody>
        </p:sp>
        <p:sp>
          <p:nvSpPr>
            <p:cNvPr id="38" name="TextBox 37"/>
            <p:cNvSpPr txBox="1"/>
            <p:nvPr/>
          </p:nvSpPr>
          <p:spPr>
            <a:xfrm>
              <a:off x="3324740" y="2059519"/>
              <a:ext cx="1260140" cy="276999"/>
            </a:xfrm>
            <a:prstGeom prst="rect">
              <a:avLst/>
            </a:prstGeom>
            <a:noFill/>
          </p:spPr>
          <p:txBody>
            <a:bodyPr wrap="square" rtlCol="0">
              <a:spAutoFit/>
            </a:bodyPr>
            <a:lstStyle/>
            <a:p>
              <a:pPr algn="ctr"/>
              <a:endParaRPr lang="ko-KR" altLang="en-US" sz="1200" dirty="0">
                <a:solidFill>
                  <a:schemeClr val="tx1">
                    <a:lumMod val="75000"/>
                    <a:lumOff val="25000"/>
                  </a:schemeClr>
                </a:solidFill>
                <a:cs typeface="Arial" pitchFamily="34" charset="0"/>
              </a:endParaRPr>
            </a:p>
          </p:txBody>
        </p:sp>
      </p:grpSp>
      <p:sp>
        <p:nvSpPr>
          <p:cNvPr id="39" name="TextBox 38"/>
          <p:cNvSpPr txBox="1"/>
          <p:nvPr/>
        </p:nvSpPr>
        <p:spPr>
          <a:xfrm>
            <a:off x="5986342" y="2911547"/>
            <a:ext cx="2114050" cy="1846659"/>
          </a:xfrm>
          <a:prstGeom prst="rect">
            <a:avLst/>
          </a:prstGeom>
          <a:noFill/>
        </p:spPr>
        <p:txBody>
          <a:bodyPr wrap="square" rtlCol="0" anchor="ctr">
            <a:spAutoFit/>
          </a:bodyPr>
          <a:lstStyle/>
          <a:p>
            <a:pPr algn="ctr"/>
            <a:endParaRPr lang="en-US" altLang="ko-KR" sz="1200" b="1" dirty="0" smtClean="0">
              <a:solidFill>
                <a:schemeClr val="tx1">
                  <a:lumMod val="75000"/>
                  <a:lumOff val="25000"/>
                </a:schemeClr>
              </a:solidFill>
              <a:cs typeface="Arial" pitchFamily="34" charset="0"/>
            </a:endParaRPr>
          </a:p>
          <a:p>
            <a:pPr algn="ctr"/>
            <a:endParaRPr lang="en-US" altLang="ko-KR" sz="1200" b="1" dirty="0" smtClean="0">
              <a:solidFill>
                <a:schemeClr val="tx1">
                  <a:lumMod val="75000"/>
                  <a:lumOff val="25000"/>
                </a:schemeClr>
              </a:solidFill>
              <a:cs typeface="Arial" pitchFamily="34" charset="0"/>
            </a:endParaRPr>
          </a:p>
          <a:p>
            <a:pPr algn="ctr"/>
            <a:endParaRPr lang="en-US" altLang="ko-KR" sz="1200" b="1" dirty="0">
              <a:solidFill>
                <a:schemeClr val="tx1">
                  <a:lumMod val="75000"/>
                  <a:lumOff val="25000"/>
                </a:schemeClr>
              </a:solidFill>
              <a:cs typeface="Arial" pitchFamily="34" charset="0"/>
            </a:endParaRPr>
          </a:p>
          <a:p>
            <a:pPr algn="ctr"/>
            <a:endParaRPr lang="en-US" altLang="ko-KR" sz="1200" b="1" dirty="0" smtClean="0">
              <a:solidFill>
                <a:schemeClr val="tx1">
                  <a:lumMod val="75000"/>
                  <a:lumOff val="25000"/>
                </a:schemeClr>
              </a:solidFill>
              <a:cs typeface="Arial" pitchFamily="34" charset="0"/>
            </a:endParaRPr>
          </a:p>
          <a:p>
            <a:pPr algn="ctr"/>
            <a:r>
              <a:rPr lang="en-US" altLang="ko-KR" sz="1200" b="1" dirty="0" smtClean="0">
                <a:solidFill>
                  <a:schemeClr val="tx1">
                    <a:lumMod val="75000"/>
                    <a:lumOff val="25000"/>
                  </a:schemeClr>
                </a:solidFill>
                <a:cs typeface="Arial" pitchFamily="34" charset="0"/>
              </a:rPr>
              <a:t>Liquidity</a:t>
            </a:r>
          </a:p>
          <a:p>
            <a:pPr algn="ctr"/>
            <a:endParaRPr lang="en-US" sz="1200" b="1" dirty="0" smtClean="0">
              <a:solidFill>
                <a:schemeClr val="tx1">
                  <a:lumMod val="75000"/>
                  <a:lumOff val="25000"/>
                </a:schemeClr>
              </a:solidFill>
              <a:cs typeface="Arial" pitchFamily="34" charset="0"/>
            </a:endParaRPr>
          </a:p>
          <a:p>
            <a:pPr algn="just"/>
            <a:r>
              <a:rPr lang="id-ID" sz="1050" dirty="0" smtClean="0"/>
              <a:t>The </a:t>
            </a:r>
            <a:r>
              <a:rPr lang="id-ID" sz="1050" dirty="0"/>
              <a:t>liquidity ratio </a:t>
            </a:r>
            <a:r>
              <a:rPr lang="id-ID" sz="1050" dirty="0" smtClean="0"/>
              <a:t>is </a:t>
            </a:r>
            <a:r>
              <a:rPr lang="id-ID" sz="1050" dirty="0"/>
              <a:t>a ratio used to describe the ability of </a:t>
            </a:r>
            <a:r>
              <a:rPr lang="en-US" sz="1050" dirty="0" smtClean="0"/>
              <a:t>            </a:t>
            </a:r>
            <a:r>
              <a:rPr lang="id-ID" sz="1050" dirty="0" smtClean="0"/>
              <a:t>companies </a:t>
            </a:r>
            <a:r>
              <a:rPr lang="id-ID" sz="1050" dirty="0"/>
              <a:t>to meet short-term </a:t>
            </a:r>
            <a:r>
              <a:rPr lang="en-US" sz="1050" dirty="0" smtClean="0"/>
              <a:t>   </a:t>
            </a:r>
            <a:r>
              <a:rPr lang="id-ID" sz="1050" dirty="0" smtClean="0"/>
              <a:t>obligations </a:t>
            </a:r>
            <a:endParaRPr lang="ko-KR" altLang="en-US" sz="1050" b="1" dirty="0">
              <a:solidFill>
                <a:schemeClr val="tx1">
                  <a:lumMod val="75000"/>
                  <a:lumOff val="25000"/>
                </a:schemeClr>
              </a:solidFill>
              <a:cs typeface="Arial" pitchFamily="34" charset="0"/>
            </a:endParaRPr>
          </a:p>
        </p:txBody>
      </p:sp>
      <p:sp>
        <p:nvSpPr>
          <p:cNvPr id="42" name="Rectangle 41"/>
          <p:cNvSpPr/>
          <p:nvPr/>
        </p:nvSpPr>
        <p:spPr>
          <a:xfrm>
            <a:off x="2457407" y="1624843"/>
            <a:ext cx="3412857" cy="707886"/>
          </a:xfrm>
          <a:prstGeom prst="rect">
            <a:avLst/>
          </a:prstGeom>
        </p:spPr>
        <p:txBody>
          <a:bodyPr wrap="square">
            <a:spAutoFit/>
          </a:bodyPr>
          <a:lstStyle/>
          <a:p>
            <a:pPr algn="just"/>
            <a:r>
              <a:rPr lang="id-ID" sz="1000" dirty="0"/>
              <a:t>The result is the top results of the work done by both </a:t>
            </a:r>
            <a:r>
              <a:rPr lang="en-US" sz="1000" dirty="0" smtClean="0"/>
              <a:t>      </a:t>
            </a:r>
            <a:r>
              <a:rPr lang="id-ID" sz="1000" dirty="0" smtClean="0"/>
              <a:t>parties </a:t>
            </a:r>
            <a:r>
              <a:rPr lang="id-ID" sz="1000" dirty="0"/>
              <a:t>to agree that the customer and the Islamic bank. </a:t>
            </a:r>
            <a:r>
              <a:rPr lang="en-US" sz="1000" dirty="0" smtClean="0"/>
              <a:t>  </a:t>
            </a:r>
            <a:r>
              <a:rPr lang="id-ID" sz="1000" dirty="0" smtClean="0"/>
              <a:t>In </a:t>
            </a:r>
            <a:r>
              <a:rPr lang="id-ID" sz="1000" dirty="0"/>
              <a:t>this case, the result of the efforts will be shared in </a:t>
            </a:r>
            <a:r>
              <a:rPr lang="en-US" sz="1000" dirty="0" smtClean="0"/>
              <a:t>       </a:t>
            </a:r>
            <a:r>
              <a:rPr lang="id-ID" sz="1000" dirty="0" smtClean="0"/>
              <a:t>proportion </a:t>
            </a:r>
            <a:r>
              <a:rPr lang="id-ID" sz="1000" dirty="0"/>
              <a:t>to each party to the contract </a:t>
            </a:r>
            <a:r>
              <a:rPr lang="id-ID" sz="1000" dirty="0" smtClean="0"/>
              <a:t>agreeme</a:t>
            </a:r>
            <a:r>
              <a:rPr lang="en-US" sz="1000" dirty="0" smtClean="0"/>
              <a:t>n</a:t>
            </a:r>
            <a:r>
              <a:rPr lang="id-ID" sz="1000" dirty="0" smtClean="0"/>
              <a:t>t.</a:t>
            </a:r>
            <a:endParaRPr lang="en-US" sz="1000" dirty="0"/>
          </a:p>
        </p:txBody>
      </p:sp>
      <p:sp>
        <p:nvSpPr>
          <p:cNvPr id="43" name="Rectangle 42"/>
          <p:cNvSpPr/>
          <p:nvPr/>
        </p:nvSpPr>
        <p:spPr>
          <a:xfrm>
            <a:off x="5825387" y="1673084"/>
            <a:ext cx="3067094" cy="707886"/>
          </a:xfrm>
          <a:prstGeom prst="rect">
            <a:avLst/>
          </a:prstGeom>
        </p:spPr>
        <p:txBody>
          <a:bodyPr wrap="square">
            <a:spAutoFit/>
          </a:bodyPr>
          <a:lstStyle/>
          <a:p>
            <a:pPr algn="just"/>
            <a:r>
              <a:rPr lang="en-US" sz="1000" dirty="0" err="1" smtClean="0"/>
              <a:t>Murabaha</a:t>
            </a:r>
            <a:r>
              <a:rPr lang="en-US" sz="1000" dirty="0" smtClean="0"/>
              <a:t> </a:t>
            </a:r>
            <a:r>
              <a:rPr lang="id-ID" sz="1000" dirty="0" smtClean="0"/>
              <a:t>Financing </a:t>
            </a:r>
            <a:r>
              <a:rPr lang="id-ID" sz="1000" dirty="0"/>
              <a:t>are buying and </a:t>
            </a:r>
            <a:r>
              <a:rPr lang="id-ID" sz="1000" dirty="0" smtClean="0"/>
              <a:t>selling</a:t>
            </a:r>
            <a:r>
              <a:rPr lang="en-US" sz="1000" dirty="0" smtClean="0"/>
              <a:t> </a:t>
            </a:r>
            <a:r>
              <a:rPr lang="id-ID" sz="1000" dirty="0" smtClean="0"/>
              <a:t>transactions </a:t>
            </a:r>
            <a:r>
              <a:rPr lang="id-ID" sz="1000" dirty="0"/>
              <a:t>between the bank and its </a:t>
            </a:r>
            <a:r>
              <a:rPr lang="id-ID" sz="1000" dirty="0" smtClean="0"/>
              <a:t>custom</a:t>
            </a:r>
            <a:r>
              <a:rPr lang="en-US" sz="1000" dirty="0" err="1" smtClean="0"/>
              <a:t>er</a:t>
            </a:r>
            <a:r>
              <a:rPr lang="id-ID" sz="1000" dirty="0" smtClean="0"/>
              <a:t> </a:t>
            </a:r>
            <a:r>
              <a:rPr lang="id-ID" sz="1000" dirty="0"/>
              <a:t>where </a:t>
            </a:r>
            <a:r>
              <a:rPr lang="en-US" sz="1000" dirty="0" smtClean="0"/>
              <a:t>are </a:t>
            </a:r>
            <a:r>
              <a:rPr lang="id-ID" sz="1000" dirty="0" smtClean="0"/>
              <a:t>price</a:t>
            </a:r>
            <a:r>
              <a:rPr lang="id-ID" sz="1000" dirty="0"/>
              <a:t>, quantity, and time of delivery of goods have </a:t>
            </a:r>
            <a:r>
              <a:rPr lang="en-US" sz="1000" dirty="0" smtClean="0"/>
              <a:t> </a:t>
            </a:r>
            <a:r>
              <a:rPr lang="id-ID" sz="1000" dirty="0" smtClean="0"/>
              <a:t>been </a:t>
            </a:r>
            <a:r>
              <a:rPr lang="id-ID" sz="1000" dirty="0"/>
              <a:t>determined at the beginning of the contract. </a:t>
            </a:r>
            <a:endParaRPr lang="en-US" sz="1000" dirty="0"/>
          </a:p>
        </p:txBody>
      </p:sp>
      <p:sp>
        <p:nvSpPr>
          <p:cNvPr id="44" name="Rectangle 43"/>
          <p:cNvSpPr/>
          <p:nvPr/>
        </p:nvSpPr>
        <p:spPr>
          <a:xfrm>
            <a:off x="88832" y="3834875"/>
            <a:ext cx="2556000" cy="707886"/>
          </a:xfrm>
          <a:prstGeom prst="rect">
            <a:avLst/>
          </a:prstGeom>
        </p:spPr>
        <p:txBody>
          <a:bodyPr wrap="square">
            <a:spAutoFit/>
          </a:bodyPr>
          <a:lstStyle/>
          <a:p>
            <a:pPr algn="just"/>
            <a:r>
              <a:rPr lang="id-ID" sz="1000" dirty="0" smtClean="0"/>
              <a:t>Ijarah </a:t>
            </a:r>
            <a:r>
              <a:rPr lang="id-ID" sz="1000" dirty="0"/>
              <a:t>without ownership, namely the </a:t>
            </a:r>
            <a:r>
              <a:rPr lang="en-US" sz="1000" dirty="0" smtClean="0"/>
              <a:t>        </a:t>
            </a:r>
            <a:r>
              <a:rPr lang="id-ID" sz="1000" dirty="0" smtClean="0"/>
              <a:t>transfer </a:t>
            </a:r>
            <a:r>
              <a:rPr lang="id-ID" sz="1000" dirty="0"/>
              <a:t>of usage rights or utilization </a:t>
            </a:r>
            <a:r>
              <a:rPr lang="en-US" sz="1000" dirty="0" smtClean="0"/>
              <a:t>        </a:t>
            </a:r>
            <a:r>
              <a:rPr lang="id-ID" sz="1000" dirty="0" smtClean="0"/>
              <a:t>without </a:t>
            </a:r>
            <a:r>
              <a:rPr lang="id-ID" sz="1000" dirty="0"/>
              <a:t>being followed by the transfer of </a:t>
            </a:r>
            <a:r>
              <a:rPr lang="en-US" sz="1000" dirty="0" smtClean="0"/>
              <a:t>   </a:t>
            </a:r>
            <a:r>
              <a:rPr lang="id-ID" sz="1000" dirty="0" smtClean="0"/>
              <a:t>ownership </a:t>
            </a:r>
            <a:r>
              <a:rPr lang="id-ID" sz="1000" dirty="0"/>
              <a:t>of the goods </a:t>
            </a:r>
            <a:r>
              <a:rPr lang="id-ID" sz="1000" dirty="0" smtClean="0"/>
              <a:t>themselves</a:t>
            </a:r>
            <a:r>
              <a:rPr lang="en-US" sz="1000" dirty="0"/>
              <a:t>.</a:t>
            </a:r>
          </a:p>
        </p:txBody>
      </p:sp>
      <p:sp>
        <p:nvSpPr>
          <p:cNvPr id="45" name="Rectangle 44"/>
          <p:cNvSpPr/>
          <p:nvPr/>
        </p:nvSpPr>
        <p:spPr>
          <a:xfrm>
            <a:off x="2720363" y="3939771"/>
            <a:ext cx="2286000" cy="600164"/>
          </a:xfrm>
          <a:prstGeom prst="rect">
            <a:avLst/>
          </a:prstGeom>
        </p:spPr>
        <p:txBody>
          <a:bodyPr wrap="square">
            <a:spAutoFit/>
          </a:bodyPr>
          <a:lstStyle/>
          <a:p>
            <a:pPr algn="just"/>
            <a:r>
              <a:rPr lang="id-ID" sz="1100" dirty="0"/>
              <a:t>The better the profitability ratios, </a:t>
            </a:r>
            <a:r>
              <a:rPr lang="en-US" sz="1100" dirty="0" smtClean="0"/>
              <a:t> </a:t>
            </a:r>
            <a:r>
              <a:rPr lang="id-ID" sz="1100" dirty="0" smtClean="0"/>
              <a:t>then </a:t>
            </a:r>
            <a:r>
              <a:rPr lang="id-ID" sz="1100" dirty="0"/>
              <a:t>the high indicates gains obtained from the company. </a:t>
            </a:r>
            <a:endParaRPr lang="en-US" sz="1100" dirty="0"/>
          </a:p>
        </p:txBody>
      </p:sp>
    </p:spTree>
    <p:extLst>
      <p:ext uri="{BB962C8B-B14F-4D97-AF65-F5344CB8AC3E}">
        <p14:creationId xmlns:p14="http://schemas.microsoft.com/office/powerpoint/2010/main" val="566851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solidFill>
                  <a:schemeClr val="accent3"/>
                </a:solidFill>
              </a:rPr>
              <a:t>Research Methods</a:t>
            </a:r>
            <a:endParaRPr lang="ko-KR" altLang="en-US" dirty="0"/>
          </a:p>
        </p:txBody>
      </p:sp>
      <p:sp>
        <p:nvSpPr>
          <p:cNvPr id="6" name="Text Placeholder 13"/>
          <p:cNvSpPr txBox="1">
            <a:spLocks/>
          </p:cNvSpPr>
          <p:nvPr/>
        </p:nvSpPr>
        <p:spPr>
          <a:xfrm>
            <a:off x="5796136" y="2715766"/>
            <a:ext cx="2664296" cy="1169920"/>
          </a:xfrm>
          <a:prstGeom prst="rect">
            <a:avLst/>
          </a:prstGeom>
        </p:spPr>
        <p:txBody>
          <a:bodyPr anchor="ct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buNone/>
            </a:pPr>
            <a:endParaRPr lang="en-US" altLang="ko-KR" sz="2000" b="1" dirty="0">
              <a:solidFill>
                <a:schemeClr val="tx1">
                  <a:lumMod val="75000"/>
                  <a:lumOff val="25000"/>
                </a:schemeClr>
              </a:solidFill>
              <a:cs typeface="Arial" pitchFamily="34" charset="0"/>
            </a:endParaRPr>
          </a:p>
        </p:txBody>
      </p:sp>
      <p:sp>
        <p:nvSpPr>
          <p:cNvPr id="7" name="TextBox 6"/>
          <p:cNvSpPr txBox="1"/>
          <p:nvPr/>
        </p:nvSpPr>
        <p:spPr>
          <a:xfrm>
            <a:off x="5258413" y="3992066"/>
            <a:ext cx="3843155" cy="830997"/>
          </a:xfrm>
          <a:prstGeom prst="rect">
            <a:avLst/>
          </a:prstGeom>
          <a:noFill/>
        </p:spPr>
        <p:txBody>
          <a:bodyPr wrap="square" rtlCol="0">
            <a:spAutoFit/>
          </a:bodyPr>
          <a:lstStyle/>
          <a:p>
            <a:pPr algn="just"/>
            <a:r>
              <a:rPr lang="id-ID" sz="1200" dirty="0"/>
              <a:t>Technical analysis of the data used is the classical </a:t>
            </a:r>
            <a:r>
              <a:rPr lang="en-US" sz="1200" dirty="0" smtClean="0"/>
              <a:t>    </a:t>
            </a:r>
            <a:r>
              <a:rPr lang="id-ID" sz="1200" dirty="0" smtClean="0"/>
              <a:t>assumption </a:t>
            </a:r>
            <a:r>
              <a:rPr lang="id-ID" sz="1200" dirty="0"/>
              <a:t>(normality test, autocorrelation, multicollinearity test, test heteroskedastic</a:t>
            </a:r>
            <a:r>
              <a:rPr lang="id-ID" sz="1200" dirty="0" smtClean="0"/>
              <a:t>), </a:t>
            </a:r>
            <a:r>
              <a:rPr lang="id-ID" sz="1200" dirty="0"/>
              <a:t>and hypothesis </a:t>
            </a:r>
            <a:r>
              <a:rPr lang="en-US" sz="1200" dirty="0" smtClean="0"/>
              <a:t>        </a:t>
            </a:r>
            <a:r>
              <a:rPr lang="id-ID" sz="1200" dirty="0" smtClean="0"/>
              <a:t>testing </a:t>
            </a:r>
            <a:r>
              <a:rPr lang="id-ID" sz="1200" dirty="0"/>
              <a:t>(partial test and test simultaneously).</a:t>
            </a:r>
            <a:endParaRPr lang="en-US" sz="1200" dirty="0"/>
          </a:p>
        </p:txBody>
      </p:sp>
      <p:sp>
        <p:nvSpPr>
          <p:cNvPr id="8" name="Text Placeholder 13"/>
          <p:cNvSpPr txBox="1">
            <a:spLocks/>
          </p:cNvSpPr>
          <p:nvPr/>
        </p:nvSpPr>
        <p:spPr>
          <a:xfrm>
            <a:off x="971600" y="1141170"/>
            <a:ext cx="2189605" cy="792088"/>
          </a:xfrm>
          <a:prstGeom prst="rect">
            <a:avLst/>
          </a:prstGeom>
        </p:spPr>
        <p:txBody>
          <a:bodyPr anchor="ct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buNone/>
            </a:pPr>
            <a:endParaRPr lang="en-US" altLang="ko-KR" sz="2000" dirty="0">
              <a:solidFill>
                <a:schemeClr val="tx1">
                  <a:lumMod val="75000"/>
                  <a:lumOff val="25000"/>
                </a:schemeClr>
              </a:solidFill>
              <a:cs typeface="Arial" pitchFamily="34" charset="0"/>
            </a:endParaRPr>
          </a:p>
        </p:txBody>
      </p:sp>
      <p:sp>
        <p:nvSpPr>
          <p:cNvPr id="9" name="TextBox 8"/>
          <p:cNvSpPr txBox="1"/>
          <p:nvPr/>
        </p:nvSpPr>
        <p:spPr>
          <a:xfrm>
            <a:off x="467545" y="1988202"/>
            <a:ext cx="2808312" cy="1015663"/>
          </a:xfrm>
          <a:prstGeom prst="rect">
            <a:avLst/>
          </a:prstGeom>
          <a:noFill/>
        </p:spPr>
        <p:txBody>
          <a:bodyPr wrap="square" rtlCol="0">
            <a:spAutoFit/>
          </a:bodyPr>
          <a:lstStyle/>
          <a:p>
            <a:pPr algn="just"/>
            <a:r>
              <a:rPr lang="id-ID" sz="1200" dirty="0"/>
              <a:t>This study is the independent variable </a:t>
            </a:r>
            <a:r>
              <a:rPr lang="en-US" sz="1200" dirty="0" err="1" smtClean="0"/>
              <a:t>mudarabah</a:t>
            </a:r>
            <a:r>
              <a:rPr lang="id-ID" sz="1200" dirty="0" smtClean="0"/>
              <a:t> </a:t>
            </a:r>
            <a:r>
              <a:rPr lang="id-ID" sz="1200" dirty="0"/>
              <a:t>financing, </a:t>
            </a:r>
            <a:r>
              <a:rPr lang="en-US" sz="1200" dirty="0" err="1" smtClean="0"/>
              <a:t>murabaha</a:t>
            </a:r>
            <a:r>
              <a:rPr lang="id-ID" sz="1200" dirty="0" smtClean="0"/>
              <a:t> </a:t>
            </a:r>
            <a:r>
              <a:rPr lang="en-US" sz="1200" dirty="0" smtClean="0"/>
              <a:t>         </a:t>
            </a:r>
            <a:r>
              <a:rPr lang="id-ID" sz="1200" dirty="0" smtClean="0"/>
              <a:t>financing</a:t>
            </a:r>
            <a:r>
              <a:rPr lang="id-ID" sz="1200" dirty="0"/>
              <a:t>, </a:t>
            </a:r>
            <a:r>
              <a:rPr lang="en-US" sz="1200" dirty="0" err="1" smtClean="0"/>
              <a:t>ijarag</a:t>
            </a:r>
            <a:r>
              <a:rPr lang="id-ID" sz="1200" dirty="0" smtClean="0"/>
              <a:t> </a:t>
            </a:r>
            <a:r>
              <a:rPr lang="id-ID" sz="1200" dirty="0"/>
              <a:t>financing, and the </a:t>
            </a:r>
            <a:r>
              <a:rPr lang="en-US" sz="1200" dirty="0" smtClean="0"/>
              <a:t>     </a:t>
            </a:r>
            <a:r>
              <a:rPr lang="id-ID" sz="1200" dirty="0" smtClean="0"/>
              <a:t>dependent </a:t>
            </a:r>
            <a:r>
              <a:rPr lang="id-ID" sz="1200" dirty="0"/>
              <a:t>variable is the profitability </a:t>
            </a:r>
            <a:r>
              <a:rPr lang="en-US" sz="1200" dirty="0" smtClean="0"/>
              <a:t> </a:t>
            </a:r>
            <a:r>
              <a:rPr lang="id-ID" sz="1200" dirty="0" smtClean="0"/>
              <a:t>and </a:t>
            </a:r>
            <a:r>
              <a:rPr lang="id-ID" sz="1200" dirty="0"/>
              <a:t>liquidity. </a:t>
            </a:r>
            <a:endParaRPr lang="ko-KR" altLang="en-US" sz="1200" dirty="0">
              <a:solidFill>
                <a:schemeClr val="tx1">
                  <a:lumMod val="75000"/>
                  <a:lumOff val="25000"/>
                </a:schemeClr>
              </a:solidFill>
              <a:cs typeface="Arial" pitchFamily="34" charset="0"/>
            </a:endParaRPr>
          </a:p>
        </p:txBody>
      </p:sp>
      <p:sp>
        <p:nvSpPr>
          <p:cNvPr id="10" name="Rounded Rectangle 27"/>
          <p:cNvSpPr/>
          <p:nvPr/>
        </p:nvSpPr>
        <p:spPr>
          <a:xfrm>
            <a:off x="5004048" y="1812247"/>
            <a:ext cx="593594" cy="455961"/>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1" name="Rounded Rectangle 7"/>
          <p:cNvSpPr/>
          <p:nvPr/>
        </p:nvSpPr>
        <p:spPr>
          <a:xfrm>
            <a:off x="3583569" y="3489642"/>
            <a:ext cx="603501" cy="520815"/>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 name="Rectangle 1"/>
          <p:cNvSpPr/>
          <p:nvPr/>
        </p:nvSpPr>
        <p:spPr>
          <a:xfrm>
            <a:off x="611561" y="1341871"/>
            <a:ext cx="2549644" cy="584775"/>
          </a:xfrm>
          <a:prstGeom prst="rect">
            <a:avLst/>
          </a:prstGeom>
        </p:spPr>
        <p:txBody>
          <a:bodyPr wrap="square">
            <a:spAutoFit/>
          </a:bodyPr>
          <a:lstStyle/>
          <a:p>
            <a:r>
              <a:rPr lang="id-ID" sz="1600" dirty="0"/>
              <a:t>This type of research is a quantitative descriptive</a:t>
            </a:r>
            <a:endParaRPr lang="en-US" sz="1600" dirty="0"/>
          </a:p>
        </p:txBody>
      </p:sp>
      <p:sp>
        <p:nvSpPr>
          <p:cNvPr id="5" name="Rectangle 4"/>
          <p:cNvSpPr/>
          <p:nvPr/>
        </p:nvSpPr>
        <p:spPr>
          <a:xfrm>
            <a:off x="5436096" y="2789443"/>
            <a:ext cx="3707904" cy="954107"/>
          </a:xfrm>
          <a:prstGeom prst="rect">
            <a:avLst/>
          </a:prstGeom>
        </p:spPr>
        <p:txBody>
          <a:bodyPr wrap="square">
            <a:spAutoFit/>
          </a:bodyPr>
          <a:lstStyle/>
          <a:p>
            <a:pPr algn="just"/>
            <a:endParaRPr lang="en-US" sz="1400" dirty="0" smtClean="0"/>
          </a:p>
          <a:p>
            <a:pPr algn="just"/>
            <a:r>
              <a:rPr lang="id-ID" sz="1400" dirty="0" smtClean="0"/>
              <a:t>The </a:t>
            </a:r>
            <a:r>
              <a:rPr lang="id-ID" sz="1400" dirty="0"/>
              <a:t>data used is secondary data, while the data collection method using </a:t>
            </a:r>
            <a:r>
              <a:rPr lang="en-US" sz="1400" dirty="0" smtClean="0"/>
              <a:t>        </a:t>
            </a:r>
            <a:r>
              <a:rPr lang="id-ID" sz="1400" dirty="0" smtClean="0"/>
              <a:t>documentary </a:t>
            </a:r>
            <a:r>
              <a:rPr lang="id-ID" sz="1400" dirty="0"/>
              <a:t>studies and literature. </a:t>
            </a:r>
            <a:endParaRPr lang="en-US" sz="1400" dirty="0"/>
          </a:p>
        </p:txBody>
      </p:sp>
    </p:spTree>
    <p:extLst>
      <p:ext uri="{BB962C8B-B14F-4D97-AF65-F5344CB8AC3E}">
        <p14:creationId xmlns:p14="http://schemas.microsoft.com/office/powerpoint/2010/main" val="257448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solidFill>
                  <a:schemeClr val="accent3"/>
                </a:solidFill>
              </a:rPr>
              <a:t>Classical Assumption Test</a:t>
            </a:r>
            <a:endParaRPr lang="ko-KR" altLang="en-US" dirty="0"/>
          </a:p>
        </p:txBody>
      </p:sp>
      <p:sp>
        <p:nvSpPr>
          <p:cNvPr id="3" name="Rounded Rectangle 6"/>
          <p:cNvSpPr/>
          <p:nvPr/>
        </p:nvSpPr>
        <p:spPr>
          <a:xfrm>
            <a:off x="1019340" y="1538887"/>
            <a:ext cx="936104" cy="450891"/>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4" name="Rounded Rectangle 6"/>
          <p:cNvSpPr/>
          <p:nvPr/>
        </p:nvSpPr>
        <p:spPr>
          <a:xfrm>
            <a:off x="3073095" y="1538887"/>
            <a:ext cx="936104" cy="450891"/>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5" name="Rounded Rectangle 6"/>
          <p:cNvSpPr/>
          <p:nvPr/>
        </p:nvSpPr>
        <p:spPr>
          <a:xfrm>
            <a:off x="5126850" y="1538887"/>
            <a:ext cx="936104" cy="450891"/>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6" name="Rounded Rectangle 6"/>
          <p:cNvSpPr/>
          <p:nvPr/>
        </p:nvSpPr>
        <p:spPr>
          <a:xfrm>
            <a:off x="7180604" y="1538887"/>
            <a:ext cx="936104" cy="450891"/>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240385" y="234376"/>
                </a:moveTo>
                <a:lnTo>
                  <a:pt x="2744441" y="234376"/>
                </a:lnTo>
                <a:lnTo>
                  <a:pt x="2744441" y="1314376"/>
                </a:lnTo>
                <a:lnTo>
                  <a:pt x="2240385" y="1314376"/>
                </a:ln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7" name="TextBox 6"/>
          <p:cNvSpPr txBox="1"/>
          <p:nvPr/>
        </p:nvSpPr>
        <p:spPr>
          <a:xfrm>
            <a:off x="395536" y="2528968"/>
            <a:ext cx="2376264" cy="276999"/>
          </a:xfrm>
          <a:prstGeom prst="rect">
            <a:avLst/>
          </a:prstGeom>
          <a:noFill/>
        </p:spPr>
        <p:txBody>
          <a:bodyPr wrap="square" rtlCol="0" anchor="ctr">
            <a:spAutoFit/>
          </a:bodyPr>
          <a:lstStyle/>
          <a:p>
            <a:pPr algn="ctr"/>
            <a:r>
              <a:rPr lang="en-US" altLang="ko-KR" sz="1200" b="1" dirty="0" smtClean="0">
                <a:solidFill>
                  <a:schemeClr val="accent1"/>
                </a:solidFill>
                <a:cs typeface="Arial" pitchFamily="34" charset="0"/>
              </a:rPr>
              <a:t>Normality Test</a:t>
            </a:r>
            <a:endParaRPr lang="ko-KR" altLang="en-US" sz="1200" b="1" dirty="0">
              <a:solidFill>
                <a:schemeClr val="accent1"/>
              </a:solidFill>
              <a:cs typeface="Arial" pitchFamily="34" charset="0"/>
            </a:endParaRPr>
          </a:p>
        </p:txBody>
      </p:sp>
      <p:sp>
        <p:nvSpPr>
          <p:cNvPr id="8" name="TextBox 7"/>
          <p:cNvSpPr txBox="1"/>
          <p:nvPr/>
        </p:nvSpPr>
        <p:spPr>
          <a:xfrm>
            <a:off x="2569039" y="2553727"/>
            <a:ext cx="1944215" cy="276999"/>
          </a:xfrm>
          <a:prstGeom prst="rect">
            <a:avLst/>
          </a:prstGeom>
          <a:noFill/>
        </p:spPr>
        <p:txBody>
          <a:bodyPr wrap="square" rtlCol="0" anchor="ctr">
            <a:spAutoFit/>
          </a:bodyPr>
          <a:lstStyle/>
          <a:p>
            <a:pPr algn="ctr"/>
            <a:r>
              <a:rPr lang="en-US" altLang="ko-KR" sz="1200" b="1" dirty="0" smtClean="0">
                <a:solidFill>
                  <a:schemeClr val="accent2"/>
                </a:solidFill>
                <a:cs typeface="Arial" pitchFamily="34" charset="0"/>
              </a:rPr>
              <a:t>Multi collinearity </a:t>
            </a:r>
            <a:r>
              <a:rPr lang="en-US" altLang="ko-KR" sz="1200" b="1" dirty="0" smtClean="0">
                <a:solidFill>
                  <a:schemeClr val="accent2"/>
                </a:solidFill>
                <a:cs typeface="Arial" pitchFamily="34" charset="0"/>
              </a:rPr>
              <a:t>Test</a:t>
            </a:r>
            <a:endParaRPr lang="ko-KR" altLang="en-US" sz="1200" b="1" dirty="0">
              <a:solidFill>
                <a:schemeClr val="accent2"/>
              </a:solidFill>
              <a:cs typeface="Arial" pitchFamily="34" charset="0"/>
            </a:endParaRPr>
          </a:p>
        </p:txBody>
      </p:sp>
      <p:sp>
        <p:nvSpPr>
          <p:cNvPr id="9" name="TextBox 8"/>
          <p:cNvSpPr txBox="1"/>
          <p:nvPr/>
        </p:nvSpPr>
        <p:spPr>
          <a:xfrm>
            <a:off x="4579337" y="2565659"/>
            <a:ext cx="2108525" cy="276999"/>
          </a:xfrm>
          <a:prstGeom prst="rect">
            <a:avLst/>
          </a:prstGeom>
          <a:noFill/>
        </p:spPr>
        <p:txBody>
          <a:bodyPr wrap="square" rtlCol="0" anchor="ctr">
            <a:spAutoFit/>
          </a:bodyPr>
          <a:lstStyle/>
          <a:p>
            <a:pPr algn="ctr"/>
            <a:r>
              <a:rPr lang="en-US" altLang="ko-KR" sz="1200" b="1" dirty="0" err="1" smtClean="0">
                <a:solidFill>
                  <a:schemeClr val="accent3"/>
                </a:solidFill>
                <a:cs typeface="Arial" pitchFamily="34" charset="0"/>
              </a:rPr>
              <a:t>Heteroskedastisitas</a:t>
            </a:r>
            <a:r>
              <a:rPr lang="en-US" altLang="ko-KR" sz="1200" b="1" dirty="0" smtClean="0">
                <a:solidFill>
                  <a:schemeClr val="accent3"/>
                </a:solidFill>
                <a:cs typeface="Arial" pitchFamily="34" charset="0"/>
              </a:rPr>
              <a:t> Test</a:t>
            </a:r>
            <a:endParaRPr lang="ko-KR" altLang="en-US" sz="1200" b="1" dirty="0">
              <a:solidFill>
                <a:schemeClr val="accent3"/>
              </a:solidFill>
              <a:cs typeface="Arial" pitchFamily="34" charset="0"/>
            </a:endParaRPr>
          </a:p>
        </p:txBody>
      </p:sp>
      <p:sp>
        <p:nvSpPr>
          <p:cNvPr id="10" name="TextBox 9"/>
          <p:cNvSpPr txBox="1"/>
          <p:nvPr/>
        </p:nvSpPr>
        <p:spPr>
          <a:xfrm>
            <a:off x="6687862" y="2528968"/>
            <a:ext cx="2780682" cy="276999"/>
          </a:xfrm>
          <a:prstGeom prst="rect">
            <a:avLst/>
          </a:prstGeom>
          <a:noFill/>
        </p:spPr>
        <p:txBody>
          <a:bodyPr wrap="square" rtlCol="0" anchor="ctr">
            <a:spAutoFit/>
          </a:bodyPr>
          <a:lstStyle/>
          <a:p>
            <a:pPr algn="ctr"/>
            <a:r>
              <a:rPr lang="en-US" altLang="ko-KR" sz="1200" b="1" dirty="0" smtClean="0">
                <a:solidFill>
                  <a:schemeClr val="accent4"/>
                </a:solidFill>
                <a:cs typeface="Arial" pitchFamily="34" charset="0"/>
              </a:rPr>
              <a:t>Auto </a:t>
            </a:r>
            <a:r>
              <a:rPr lang="en-US" altLang="ko-KR" sz="1200" b="1" dirty="0" err="1" smtClean="0">
                <a:solidFill>
                  <a:schemeClr val="accent4"/>
                </a:solidFill>
                <a:cs typeface="Arial" pitchFamily="34" charset="0"/>
              </a:rPr>
              <a:t>Correllation</a:t>
            </a:r>
            <a:r>
              <a:rPr lang="en-US" altLang="ko-KR" sz="1200" b="1" dirty="0" smtClean="0">
                <a:solidFill>
                  <a:schemeClr val="accent4"/>
                </a:solidFill>
                <a:cs typeface="Arial" pitchFamily="34" charset="0"/>
              </a:rPr>
              <a:t> </a:t>
            </a:r>
            <a:r>
              <a:rPr lang="en-US" altLang="ko-KR" sz="1200" b="1" dirty="0" smtClean="0">
                <a:solidFill>
                  <a:schemeClr val="accent4"/>
                </a:solidFill>
                <a:cs typeface="Arial" pitchFamily="34" charset="0"/>
              </a:rPr>
              <a:t>Test</a:t>
            </a:r>
            <a:endParaRPr lang="ko-KR" altLang="en-US" sz="1200" b="1" dirty="0">
              <a:solidFill>
                <a:schemeClr val="accent4"/>
              </a:solidFill>
              <a:cs typeface="Arial" pitchFamily="34" charset="0"/>
            </a:endParaRPr>
          </a:p>
        </p:txBody>
      </p:sp>
      <p:sp>
        <p:nvSpPr>
          <p:cNvPr id="12" name="TextBox 11"/>
          <p:cNvSpPr txBox="1"/>
          <p:nvPr/>
        </p:nvSpPr>
        <p:spPr>
          <a:xfrm>
            <a:off x="179512" y="3141457"/>
            <a:ext cx="2262749" cy="1200329"/>
          </a:xfrm>
          <a:prstGeom prst="rect">
            <a:avLst/>
          </a:prstGeom>
          <a:noFill/>
        </p:spPr>
        <p:txBody>
          <a:bodyPr wrap="square" rtlCol="0">
            <a:spAutoFit/>
          </a:bodyPr>
          <a:lstStyle/>
          <a:p>
            <a:pPr algn="just"/>
            <a:r>
              <a:rPr lang="id-ID" sz="800" dirty="0"/>
              <a:t>Normality Test is used to test whether the regression model has distribution normal or not. A good regression model is a regression model that has</a:t>
            </a:r>
            <a:r>
              <a:rPr lang="en-US" sz="800" dirty="0"/>
              <a:t>. </a:t>
            </a:r>
            <a:r>
              <a:rPr lang="id-ID" sz="800" dirty="0"/>
              <a:t>Normal or nearly healthy distribution, so it is worth doing testing statistics </a:t>
            </a:r>
            <a:r>
              <a:rPr lang="en-US" sz="800" dirty="0" smtClean="0"/>
              <a:t>         </a:t>
            </a:r>
            <a:r>
              <a:rPr lang="id-ID" sz="800" dirty="0" smtClean="0"/>
              <a:t>(</a:t>
            </a:r>
            <a:r>
              <a:rPr lang="id-ID" sz="800" dirty="0"/>
              <a:t>Ghozali, 2016). Based on test results, the </a:t>
            </a:r>
            <a:r>
              <a:rPr lang="en-US" sz="800" dirty="0" smtClean="0"/>
              <a:t>   </a:t>
            </a:r>
            <a:r>
              <a:rPr lang="id-ID" sz="800" dirty="0" smtClean="0"/>
              <a:t>Kolmogorov-Smirnov </a:t>
            </a:r>
            <a:r>
              <a:rPr lang="id-ID" sz="800" dirty="0"/>
              <a:t>normality test with </a:t>
            </a:r>
            <a:r>
              <a:rPr lang="en-US" sz="800" dirty="0" smtClean="0"/>
              <a:t>       </a:t>
            </a:r>
            <a:r>
              <a:rPr lang="id-ID" sz="800" dirty="0" smtClean="0"/>
              <a:t>Asymp </a:t>
            </a:r>
            <a:r>
              <a:rPr lang="id-ID" sz="800" dirty="0"/>
              <a:t>Sig value of 0.200. This shows that </a:t>
            </a:r>
            <a:r>
              <a:rPr lang="en-US" sz="800" dirty="0" smtClean="0"/>
              <a:t>    </a:t>
            </a:r>
            <a:r>
              <a:rPr lang="id-ID" sz="800" dirty="0" smtClean="0"/>
              <a:t>the </a:t>
            </a:r>
            <a:r>
              <a:rPr lang="id-ID" sz="800" dirty="0"/>
              <a:t>regression model is normally distributed.</a:t>
            </a:r>
            <a:endParaRPr lang="en-US" sz="800" dirty="0"/>
          </a:p>
        </p:txBody>
      </p:sp>
      <p:sp>
        <p:nvSpPr>
          <p:cNvPr id="15" name="TextBox 14"/>
          <p:cNvSpPr txBox="1"/>
          <p:nvPr/>
        </p:nvSpPr>
        <p:spPr>
          <a:xfrm>
            <a:off x="4513254" y="3141457"/>
            <a:ext cx="2174608" cy="2062103"/>
          </a:xfrm>
          <a:prstGeom prst="rect">
            <a:avLst/>
          </a:prstGeom>
          <a:noFill/>
        </p:spPr>
        <p:txBody>
          <a:bodyPr wrap="square" rtlCol="0">
            <a:spAutoFit/>
          </a:bodyPr>
          <a:lstStyle/>
          <a:p>
            <a:pPr algn="just"/>
            <a:r>
              <a:rPr lang="id-ID" sz="800" dirty="0"/>
              <a:t>Based on test results known that significant value for the variable financing for a yield of 0.544&gt; 0.05, the significant value of the </a:t>
            </a:r>
            <a:r>
              <a:rPr lang="en-US" sz="800" dirty="0" smtClean="0"/>
              <a:t>     </a:t>
            </a:r>
            <a:r>
              <a:rPr lang="id-ID" sz="800" dirty="0" smtClean="0"/>
              <a:t>variable </a:t>
            </a:r>
            <a:r>
              <a:rPr lang="id-ID" sz="800" dirty="0"/>
              <a:t>funding Buying and selling of 0, 542&gt; </a:t>
            </a:r>
            <a:r>
              <a:rPr lang="id-ID" sz="800" dirty="0" smtClean="0"/>
              <a:t>0.05,and </a:t>
            </a:r>
            <a:r>
              <a:rPr lang="id-ID" sz="800" dirty="0"/>
              <a:t>the value for the variable lease </a:t>
            </a:r>
            <a:r>
              <a:rPr lang="en-US" sz="800" dirty="0" smtClean="0"/>
              <a:t>     </a:t>
            </a:r>
            <a:r>
              <a:rPr lang="id-ID" sz="800" dirty="0" smtClean="0"/>
              <a:t>financing </a:t>
            </a:r>
            <a:r>
              <a:rPr lang="id-ID" sz="800" dirty="0"/>
              <a:t>amounting to 0.149&gt; 0.05 for the dependent variable profitability. While the </a:t>
            </a:r>
            <a:r>
              <a:rPr lang="en-US" sz="800" dirty="0" smtClean="0"/>
              <a:t>  </a:t>
            </a:r>
            <a:r>
              <a:rPr lang="id-ID" sz="800" dirty="0" smtClean="0"/>
              <a:t>dependent </a:t>
            </a:r>
            <a:r>
              <a:rPr lang="id-ID" sz="800" dirty="0"/>
              <a:t>variable liquidity significant </a:t>
            </a:r>
            <a:r>
              <a:rPr lang="en-US" sz="800" dirty="0" smtClean="0"/>
              <a:t>       </a:t>
            </a:r>
            <a:r>
              <a:rPr lang="id-ID" sz="800" dirty="0" smtClean="0"/>
              <a:t>value </a:t>
            </a:r>
            <a:r>
              <a:rPr lang="id-ID" sz="800" dirty="0"/>
              <a:t>for the variable funding for a yield of </a:t>
            </a:r>
            <a:r>
              <a:rPr lang="en-US" sz="800" dirty="0" smtClean="0"/>
              <a:t> </a:t>
            </a:r>
            <a:r>
              <a:rPr lang="id-ID" sz="800" dirty="0" smtClean="0"/>
              <a:t>0.552&gt;0.05,</a:t>
            </a:r>
            <a:r>
              <a:rPr lang="en-US" sz="800" dirty="0" smtClean="0"/>
              <a:t>s</a:t>
            </a:r>
            <a:r>
              <a:rPr lang="id-ID" sz="800" dirty="0" smtClean="0"/>
              <a:t>ignificant </a:t>
            </a:r>
            <a:r>
              <a:rPr lang="id-ID" sz="800" dirty="0"/>
              <a:t>value for the variable purchase financing amounted to </a:t>
            </a:r>
            <a:r>
              <a:rPr lang="id-ID" sz="800" dirty="0" smtClean="0"/>
              <a:t>0.772&gt;</a:t>
            </a:r>
            <a:r>
              <a:rPr lang="en-US" sz="800" dirty="0" smtClean="0"/>
              <a:t>     </a:t>
            </a:r>
            <a:r>
              <a:rPr lang="id-ID" sz="800" dirty="0" smtClean="0"/>
              <a:t>0.05</a:t>
            </a:r>
            <a:r>
              <a:rPr lang="id-ID" sz="800" dirty="0"/>
              <a:t>, and significant value for the </a:t>
            </a:r>
            <a:r>
              <a:rPr lang="id-ID" sz="800" dirty="0" smtClean="0"/>
              <a:t>variable</a:t>
            </a:r>
            <a:r>
              <a:rPr lang="en-US" sz="800" dirty="0" smtClean="0"/>
              <a:t>  </a:t>
            </a:r>
            <a:r>
              <a:rPr lang="id-ID" sz="800" dirty="0" smtClean="0"/>
              <a:t> </a:t>
            </a:r>
            <a:r>
              <a:rPr lang="id-ID" sz="800" dirty="0"/>
              <a:t>lease financing amounting to 0.353&gt; 0.05. From the test results, it can be concluded </a:t>
            </a:r>
            <a:r>
              <a:rPr lang="en-US" sz="800" dirty="0" smtClean="0"/>
              <a:t>   </a:t>
            </a:r>
            <a:r>
              <a:rPr lang="id-ID" sz="800" dirty="0" smtClean="0"/>
              <a:t>that </a:t>
            </a:r>
            <a:r>
              <a:rPr lang="id-ID" sz="800" dirty="0"/>
              <a:t>there is no regression model heteroskedasticity symptoms.</a:t>
            </a:r>
            <a:endParaRPr lang="en-US" sz="800" dirty="0"/>
          </a:p>
        </p:txBody>
      </p:sp>
      <p:sp>
        <p:nvSpPr>
          <p:cNvPr id="18" name="TextBox 17"/>
          <p:cNvSpPr txBox="1"/>
          <p:nvPr/>
        </p:nvSpPr>
        <p:spPr>
          <a:xfrm>
            <a:off x="2569038" y="3210622"/>
            <a:ext cx="1944215" cy="830997"/>
          </a:xfrm>
          <a:prstGeom prst="rect">
            <a:avLst/>
          </a:prstGeom>
          <a:noFill/>
        </p:spPr>
        <p:txBody>
          <a:bodyPr wrap="square" rtlCol="0">
            <a:spAutoFit/>
          </a:bodyPr>
          <a:lstStyle/>
          <a:p>
            <a:pPr algn="just"/>
            <a:r>
              <a:rPr lang="id-ID" sz="800" dirty="0"/>
              <a:t>Based on the above table can be seen VIF all independent variables are </a:t>
            </a:r>
            <a:r>
              <a:rPr lang="en-US" sz="800" dirty="0" smtClean="0"/>
              <a:t>       </a:t>
            </a:r>
            <a:r>
              <a:rPr lang="id-ID" sz="800" dirty="0" smtClean="0"/>
              <a:t>under </a:t>
            </a:r>
            <a:r>
              <a:rPr lang="id-ID" sz="800" dirty="0"/>
              <a:t>ten, and the value of </a:t>
            </a:r>
            <a:r>
              <a:rPr lang="id-ID" sz="800" dirty="0" smtClean="0"/>
              <a:t>tolerance</a:t>
            </a:r>
            <a:r>
              <a:rPr lang="en-US" sz="800" dirty="0" smtClean="0"/>
              <a:t>   </a:t>
            </a:r>
            <a:r>
              <a:rPr lang="id-ID" sz="800" dirty="0" smtClean="0"/>
              <a:t> </a:t>
            </a:r>
            <a:r>
              <a:rPr lang="id-ID" sz="800" dirty="0"/>
              <a:t>is above 0.10. So in this study did not happen multicollinearity or not, there is a relationship between variables.</a:t>
            </a:r>
            <a:endParaRPr lang="en-US" sz="800" dirty="0"/>
          </a:p>
        </p:txBody>
      </p:sp>
      <p:sp>
        <p:nvSpPr>
          <p:cNvPr id="21" name="TextBox 20"/>
          <p:cNvSpPr txBox="1"/>
          <p:nvPr/>
        </p:nvSpPr>
        <p:spPr>
          <a:xfrm>
            <a:off x="6822091" y="2910609"/>
            <a:ext cx="2070389" cy="2062103"/>
          </a:xfrm>
          <a:prstGeom prst="rect">
            <a:avLst/>
          </a:prstGeom>
          <a:noFill/>
        </p:spPr>
        <p:txBody>
          <a:bodyPr wrap="square" rtlCol="0">
            <a:spAutoFit/>
          </a:bodyPr>
          <a:lstStyle/>
          <a:p>
            <a:pPr algn="just"/>
            <a:r>
              <a:rPr lang="id-ID" sz="800" dirty="0"/>
              <a:t>The autocorrelation purpose is to </a:t>
            </a:r>
            <a:r>
              <a:rPr lang="en-US" sz="800" dirty="0" smtClean="0"/>
              <a:t>           </a:t>
            </a:r>
            <a:r>
              <a:rPr lang="id-ID" sz="800" dirty="0" smtClean="0"/>
              <a:t>determine </a:t>
            </a:r>
            <a:r>
              <a:rPr lang="id-ID" sz="800" dirty="0"/>
              <a:t>whether in a linear regression model was no correlation between bullies error in period t with an error in period t-1 or earlier (Singgih, 2012). An autocorrelation test is used to test Durbin Watson. </a:t>
            </a:r>
            <a:r>
              <a:rPr lang="en-US" sz="800" dirty="0" smtClean="0"/>
              <a:t>   </a:t>
            </a:r>
            <a:r>
              <a:rPr lang="id-ID" sz="800" dirty="0" smtClean="0"/>
              <a:t>Based </a:t>
            </a:r>
            <a:r>
              <a:rPr lang="id-ID" sz="800" dirty="0"/>
              <a:t>on the test results to be obtained autocorrelation, Durbin Watson value of </a:t>
            </a:r>
            <a:r>
              <a:rPr lang="en-US" sz="800" dirty="0" smtClean="0"/>
              <a:t> </a:t>
            </a:r>
            <a:r>
              <a:rPr lang="id-ID" sz="800" dirty="0" smtClean="0"/>
              <a:t>2.025 </a:t>
            </a:r>
            <a:r>
              <a:rPr lang="id-ID" sz="800" dirty="0"/>
              <a:t>for its profitability and its liquidity </a:t>
            </a:r>
            <a:r>
              <a:rPr lang="en-US" sz="800" dirty="0" smtClean="0"/>
              <a:t>  </a:t>
            </a:r>
            <a:r>
              <a:rPr lang="id-ID" sz="800" dirty="0" smtClean="0"/>
              <a:t>1.856</a:t>
            </a:r>
            <a:r>
              <a:rPr lang="id-ID" sz="800" dirty="0"/>
              <a:t>. While the table Durbin Watson sample n = 48, and k = 3 is the value of dL = 1.4064 and dU = 1,6708k Because DW test value between dU and 4-dU, it can </a:t>
            </a:r>
            <a:r>
              <a:rPr lang="en-US" sz="800" dirty="0" smtClean="0"/>
              <a:t>  </a:t>
            </a:r>
            <a:r>
              <a:rPr lang="id-ID" sz="800" dirty="0" smtClean="0"/>
              <a:t>be </a:t>
            </a:r>
            <a:r>
              <a:rPr lang="id-ID" sz="800" dirty="0"/>
              <a:t>concluded that there is no disease-style GEJ autocorrelation in the regression </a:t>
            </a:r>
            <a:r>
              <a:rPr lang="en-US" sz="800" dirty="0" smtClean="0"/>
              <a:t> </a:t>
            </a:r>
            <a:r>
              <a:rPr lang="id-ID" sz="800" dirty="0" smtClean="0"/>
              <a:t>model</a:t>
            </a:r>
            <a:r>
              <a:rPr lang="id-ID" sz="800" dirty="0"/>
              <a:t>.</a:t>
            </a:r>
            <a:endParaRPr lang="en-US" sz="800" dirty="0"/>
          </a:p>
        </p:txBody>
      </p:sp>
      <p:sp>
        <p:nvSpPr>
          <p:cNvPr id="23" name="Right Arrow 22"/>
          <p:cNvSpPr/>
          <p:nvPr/>
        </p:nvSpPr>
        <p:spPr>
          <a:xfrm>
            <a:off x="2313958" y="1588827"/>
            <a:ext cx="400623" cy="351010"/>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4" name="Right Arrow 23"/>
          <p:cNvSpPr/>
          <p:nvPr/>
        </p:nvSpPr>
        <p:spPr>
          <a:xfrm>
            <a:off x="4367713" y="1588827"/>
            <a:ext cx="400623" cy="351010"/>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5" name="Right Arrow 24"/>
          <p:cNvSpPr/>
          <p:nvPr/>
        </p:nvSpPr>
        <p:spPr>
          <a:xfrm>
            <a:off x="6421468" y="1588827"/>
            <a:ext cx="400623" cy="351010"/>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Tree>
    <p:extLst>
      <p:ext uri="{BB962C8B-B14F-4D97-AF65-F5344CB8AC3E}">
        <p14:creationId xmlns:p14="http://schemas.microsoft.com/office/powerpoint/2010/main" val="3972882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Donut 26"/>
          <p:cNvSpPr/>
          <p:nvPr/>
        </p:nvSpPr>
        <p:spPr>
          <a:xfrm>
            <a:off x="3779912" y="2075095"/>
            <a:ext cx="1536571" cy="1536571"/>
          </a:xfrm>
          <a:prstGeom prst="donut">
            <a:avLst>
              <a:gd name="adj" fmla="val 297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2" name="Title 1"/>
          <p:cNvSpPr>
            <a:spLocks noGrp="1"/>
          </p:cNvSpPr>
          <p:nvPr>
            <p:ph type="title"/>
          </p:nvPr>
        </p:nvSpPr>
        <p:spPr/>
        <p:txBody>
          <a:bodyPr/>
          <a:lstStyle/>
          <a:p>
            <a:r>
              <a:rPr lang="en-US" altLang="ko-KR" dirty="0" smtClean="0">
                <a:solidFill>
                  <a:schemeClr val="accent3"/>
                </a:solidFill>
              </a:rPr>
              <a:t>Hypothesis</a:t>
            </a:r>
            <a:endParaRPr lang="ko-KR" altLang="en-US" dirty="0"/>
          </a:p>
        </p:txBody>
      </p:sp>
      <p:sp>
        <p:nvSpPr>
          <p:cNvPr id="7" name="Oval 6"/>
          <p:cNvSpPr/>
          <p:nvPr/>
        </p:nvSpPr>
        <p:spPr>
          <a:xfrm>
            <a:off x="4218516" y="1744620"/>
            <a:ext cx="691065" cy="69106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8" name="Oval 7"/>
          <p:cNvSpPr/>
          <p:nvPr/>
        </p:nvSpPr>
        <p:spPr>
          <a:xfrm>
            <a:off x="4218516" y="3227773"/>
            <a:ext cx="691065" cy="69106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9" name="Oval 8"/>
          <p:cNvSpPr/>
          <p:nvPr/>
        </p:nvSpPr>
        <p:spPr>
          <a:xfrm>
            <a:off x="3488587" y="2497909"/>
            <a:ext cx="691065" cy="69106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Oval 9"/>
          <p:cNvSpPr/>
          <p:nvPr/>
        </p:nvSpPr>
        <p:spPr>
          <a:xfrm>
            <a:off x="4949587" y="2497909"/>
            <a:ext cx="691065" cy="69106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nvGrpSpPr>
          <p:cNvPr id="17" name="Group 16"/>
          <p:cNvGrpSpPr/>
          <p:nvPr/>
        </p:nvGrpSpPr>
        <p:grpSpPr>
          <a:xfrm>
            <a:off x="-1078001" y="737371"/>
            <a:ext cx="5128089" cy="883067"/>
            <a:chOff x="-845529" y="3889095"/>
            <a:chExt cx="6606645" cy="883067"/>
          </a:xfrm>
        </p:grpSpPr>
        <p:sp>
          <p:nvSpPr>
            <p:cNvPr id="18" name="TextBox 17"/>
            <p:cNvSpPr txBox="1"/>
            <p:nvPr/>
          </p:nvSpPr>
          <p:spPr>
            <a:xfrm>
              <a:off x="2113657" y="4495163"/>
              <a:ext cx="3647459" cy="276999"/>
            </a:xfrm>
            <a:prstGeom prst="rect">
              <a:avLst/>
            </a:prstGeom>
            <a:noFill/>
          </p:spPr>
          <p:txBody>
            <a:bodyPr wrap="square" rtlCol="0">
              <a:spAutoFit/>
            </a:bodyPr>
            <a:lstStyle/>
            <a:p>
              <a:pPr algn="r"/>
              <a:endParaRPr lang="en-US" altLang="ko-KR" sz="1200" dirty="0">
                <a:solidFill>
                  <a:schemeClr val="tx1">
                    <a:lumMod val="75000"/>
                    <a:lumOff val="25000"/>
                  </a:schemeClr>
                </a:solidFill>
                <a:cs typeface="Arial" pitchFamily="34" charset="0"/>
              </a:endParaRPr>
            </a:p>
          </p:txBody>
        </p:sp>
        <p:sp>
          <p:nvSpPr>
            <p:cNvPr id="19" name="TextBox 18"/>
            <p:cNvSpPr txBox="1"/>
            <p:nvPr/>
          </p:nvSpPr>
          <p:spPr>
            <a:xfrm>
              <a:off x="-845529" y="3889095"/>
              <a:ext cx="3647459" cy="276999"/>
            </a:xfrm>
            <a:prstGeom prst="rect">
              <a:avLst/>
            </a:prstGeom>
            <a:noFill/>
          </p:spPr>
          <p:txBody>
            <a:bodyPr wrap="square" rtlCol="0">
              <a:spAutoFit/>
            </a:bodyPr>
            <a:lstStyle/>
            <a:p>
              <a:pPr algn="r"/>
              <a:r>
                <a:rPr lang="en-US" altLang="ko-KR" sz="1200" b="1" dirty="0" smtClean="0">
                  <a:solidFill>
                    <a:schemeClr val="tx1">
                      <a:lumMod val="75000"/>
                      <a:lumOff val="25000"/>
                    </a:schemeClr>
                  </a:solidFill>
                  <a:cs typeface="Arial" pitchFamily="34" charset="0"/>
                </a:rPr>
                <a:t>T-test</a:t>
              </a:r>
              <a:endParaRPr lang="ko-KR" altLang="en-US" sz="1200" b="1" dirty="0">
                <a:solidFill>
                  <a:schemeClr val="tx1">
                    <a:lumMod val="75000"/>
                    <a:lumOff val="25000"/>
                  </a:schemeClr>
                </a:solidFill>
                <a:cs typeface="Arial" pitchFamily="34" charset="0"/>
              </a:endParaRPr>
            </a:p>
          </p:txBody>
        </p:sp>
      </p:grpSp>
      <p:sp>
        <p:nvSpPr>
          <p:cNvPr id="23" name="Rounded Rectangle 27"/>
          <p:cNvSpPr/>
          <p:nvPr/>
        </p:nvSpPr>
        <p:spPr>
          <a:xfrm>
            <a:off x="4411192" y="3458158"/>
            <a:ext cx="299807" cy="230293"/>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4" name="Rounded Rectangle 7"/>
          <p:cNvSpPr/>
          <p:nvPr/>
        </p:nvSpPr>
        <p:spPr>
          <a:xfrm>
            <a:off x="4411642" y="1958627"/>
            <a:ext cx="304811" cy="263049"/>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5" name="Rectangle 36"/>
          <p:cNvSpPr/>
          <p:nvPr/>
        </p:nvSpPr>
        <p:spPr>
          <a:xfrm>
            <a:off x="3681904" y="2743438"/>
            <a:ext cx="284937" cy="238185"/>
          </a:xfrm>
          <a:custGeom>
            <a:avLst/>
            <a:gdLst/>
            <a:ahLst/>
            <a:cxnLst/>
            <a:rect l="l" t="t" r="r" b="b"/>
            <a:pathLst>
              <a:path w="3186824" h="2663936">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6" name="Rectangle 16"/>
          <p:cNvSpPr/>
          <p:nvPr/>
        </p:nvSpPr>
        <p:spPr>
          <a:xfrm>
            <a:off x="5171265" y="2758285"/>
            <a:ext cx="317236" cy="208492"/>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3" name="Rectangle 2"/>
          <p:cNvSpPr/>
          <p:nvPr/>
        </p:nvSpPr>
        <p:spPr>
          <a:xfrm>
            <a:off x="144452" y="1014370"/>
            <a:ext cx="6371764" cy="1785104"/>
          </a:xfrm>
          <a:prstGeom prst="rect">
            <a:avLst/>
          </a:prstGeom>
        </p:spPr>
        <p:txBody>
          <a:bodyPr wrap="square">
            <a:spAutoFit/>
          </a:bodyPr>
          <a:lstStyle/>
          <a:p>
            <a:pPr algn="just"/>
            <a:r>
              <a:rPr lang="id-ID" sz="1000" dirty="0"/>
              <a:t>The influence of the value of financing for a yield of 0.012 it can be concluded that the financing for the results significant positive effect on profitability</a:t>
            </a:r>
            <a:r>
              <a:rPr lang="en-US" sz="1000" dirty="0"/>
              <a:t>. </a:t>
            </a:r>
            <a:r>
              <a:rPr lang="id-ID" sz="1000" dirty="0"/>
              <a:t>Influence 0,000 sale and purchase value of financing can be </a:t>
            </a:r>
            <a:r>
              <a:rPr lang="en-US" sz="1000" dirty="0" smtClean="0"/>
              <a:t>              </a:t>
            </a:r>
            <a:r>
              <a:rPr lang="id-ID" sz="1000" dirty="0" smtClean="0"/>
              <a:t>concluded </a:t>
            </a:r>
            <a:r>
              <a:rPr lang="id-ID" sz="1000" dirty="0"/>
              <a:t>that the financing of the sale and purchase significant positive effect on profitability</a:t>
            </a:r>
            <a:r>
              <a:rPr lang="en-US" sz="1000" dirty="0"/>
              <a:t>. </a:t>
            </a:r>
            <a:r>
              <a:rPr lang="id-ID" sz="1000" dirty="0"/>
              <a:t>Effect of lease </a:t>
            </a:r>
            <a:r>
              <a:rPr lang="en-US" sz="1000" dirty="0" smtClean="0"/>
              <a:t>  </a:t>
            </a:r>
            <a:r>
              <a:rPr lang="id-ID" sz="1000" dirty="0" smtClean="0"/>
              <a:t>financing </a:t>
            </a:r>
            <a:r>
              <a:rPr lang="id-ID" sz="1000" dirty="0"/>
              <a:t>value 0.923 can be concluded that the financing lease is not a significant positive effect on </a:t>
            </a:r>
            <a:r>
              <a:rPr lang="en-US" sz="1000" dirty="0" smtClean="0"/>
              <a:t>               </a:t>
            </a:r>
            <a:r>
              <a:rPr lang="id-ID" sz="1000" dirty="0" smtClean="0"/>
              <a:t>profitability</a:t>
            </a:r>
            <a:r>
              <a:rPr lang="id-ID" sz="1000" dirty="0"/>
              <a:t>. The influence of the value of financing for a yield of 0.631 can be concluded that the financing </a:t>
            </a:r>
            <a:r>
              <a:rPr lang="id-ID" sz="1000" dirty="0" smtClean="0"/>
              <a:t>for</a:t>
            </a:r>
            <a:r>
              <a:rPr lang="en-US" sz="1000" dirty="0" smtClean="0"/>
              <a:t>  </a:t>
            </a:r>
            <a:r>
              <a:rPr lang="id-ID" sz="1000" dirty="0" smtClean="0"/>
              <a:t> </a:t>
            </a:r>
            <a:r>
              <a:rPr lang="id-ID" sz="1000" dirty="0"/>
              <a:t>the results not a significant positive effect on liquidity.</a:t>
            </a:r>
            <a:endParaRPr lang="en-US" sz="1000" dirty="0"/>
          </a:p>
          <a:p>
            <a:pPr algn="just"/>
            <a:r>
              <a:rPr lang="id-ID" sz="1000" dirty="0"/>
              <a:t>The financing for the results of a significant negative effect on the profitability of the Bank Sharia in Indonesia </a:t>
            </a:r>
            <a:r>
              <a:rPr lang="en-US" sz="1000" dirty="0" smtClean="0"/>
              <a:t> </a:t>
            </a:r>
            <a:r>
              <a:rPr lang="id-ID" sz="1000" dirty="0" smtClean="0"/>
              <a:t>period </a:t>
            </a:r>
            <a:r>
              <a:rPr lang="id-ID" sz="1000" dirty="0"/>
              <a:t>2015-2018. This can be evidenced by t</a:t>
            </a:r>
            <a:r>
              <a:rPr lang="en-US" sz="1000" dirty="0" smtClean="0"/>
              <a:t>.</a:t>
            </a:r>
            <a:r>
              <a:rPr lang="id-ID" sz="1000" dirty="0" smtClean="0"/>
              <a:t>Effect </a:t>
            </a:r>
            <a:r>
              <a:rPr lang="id-ID" sz="1000" dirty="0"/>
              <a:t>of the financing purchase value of 0.435 it can be </a:t>
            </a:r>
            <a:r>
              <a:rPr lang="en-US" sz="1000" dirty="0" smtClean="0"/>
              <a:t>            </a:t>
            </a:r>
            <a:r>
              <a:rPr lang="id-ID" sz="1000" dirty="0" smtClean="0"/>
              <a:t>concluded </a:t>
            </a:r>
            <a:r>
              <a:rPr lang="id-ID" sz="1000" dirty="0"/>
              <a:t>that the financing of the sale and purchase is not a significant positive effect on liquidity. Effect of </a:t>
            </a:r>
            <a:r>
              <a:rPr lang="en-US" sz="1000" dirty="0" smtClean="0"/>
              <a:t>    </a:t>
            </a:r>
            <a:r>
              <a:rPr lang="id-ID" sz="1000" dirty="0" smtClean="0"/>
              <a:t>lease </a:t>
            </a:r>
            <a:r>
              <a:rPr lang="id-ID" sz="1000" dirty="0"/>
              <a:t>financing value of 0.976 can be concluded that the financing lease is not a significant positive effect on </a:t>
            </a:r>
            <a:r>
              <a:rPr lang="en-US" sz="1000" dirty="0" smtClean="0"/>
              <a:t>   </a:t>
            </a:r>
            <a:r>
              <a:rPr lang="id-ID" sz="1000" dirty="0" smtClean="0"/>
              <a:t>liquidity</a:t>
            </a:r>
            <a:r>
              <a:rPr lang="id-ID" sz="1000" dirty="0"/>
              <a:t>.</a:t>
            </a:r>
            <a:endParaRPr lang="en-US" sz="1000" dirty="0"/>
          </a:p>
        </p:txBody>
      </p:sp>
      <p:grpSp>
        <p:nvGrpSpPr>
          <p:cNvPr id="31" name="Group 30"/>
          <p:cNvGrpSpPr/>
          <p:nvPr/>
        </p:nvGrpSpPr>
        <p:grpSpPr>
          <a:xfrm>
            <a:off x="-1271131" y="1495839"/>
            <a:ext cx="5473619" cy="3532426"/>
            <a:chOff x="-1290683" y="4495163"/>
            <a:chExt cx="7051799" cy="3532426"/>
          </a:xfrm>
        </p:grpSpPr>
        <p:sp>
          <p:nvSpPr>
            <p:cNvPr id="32" name="TextBox 31"/>
            <p:cNvSpPr txBox="1"/>
            <p:nvPr/>
          </p:nvSpPr>
          <p:spPr>
            <a:xfrm>
              <a:off x="2113657" y="4495163"/>
              <a:ext cx="3647459" cy="276999"/>
            </a:xfrm>
            <a:prstGeom prst="rect">
              <a:avLst/>
            </a:prstGeom>
            <a:noFill/>
          </p:spPr>
          <p:txBody>
            <a:bodyPr wrap="square" rtlCol="0">
              <a:spAutoFit/>
            </a:bodyPr>
            <a:lstStyle/>
            <a:p>
              <a:pPr algn="r"/>
              <a:endParaRPr lang="en-US" altLang="ko-KR" sz="1200" dirty="0">
                <a:solidFill>
                  <a:schemeClr val="tx1">
                    <a:lumMod val="75000"/>
                    <a:lumOff val="25000"/>
                  </a:schemeClr>
                </a:solidFill>
                <a:cs typeface="Arial" pitchFamily="34" charset="0"/>
              </a:endParaRPr>
            </a:p>
          </p:txBody>
        </p:sp>
        <p:sp>
          <p:nvSpPr>
            <p:cNvPr id="33" name="TextBox 32"/>
            <p:cNvSpPr txBox="1"/>
            <p:nvPr/>
          </p:nvSpPr>
          <p:spPr>
            <a:xfrm>
              <a:off x="-1290683" y="6088597"/>
              <a:ext cx="3647457" cy="1938992"/>
            </a:xfrm>
            <a:prstGeom prst="rect">
              <a:avLst/>
            </a:prstGeom>
            <a:noFill/>
          </p:spPr>
          <p:txBody>
            <a:bodyPr wrap="square" rtlCol="0">
              <a:spAutoFit/>
            </a:bodyPr>
            <a:lstStyle/>
            <a:p>
              <a:pPr algn="r"/>
              <a:r>
                <a:rPr lang="en-US" altLang="ko-KR" sz="1200" b="1" dirty="0" smtClean="0">
                  <a:solidFill>
                    <a:schemeClr val="tx1">
                      <a:lumMod val="75000"/>
                      <a:lumOff val="25000"/>
                    </a:schemeClr>
                  </a:solidFill>
                  <a:cs typeface="Arial" pitchFamily="34" charset="0"/>
                </a:rPr>
                <a:t>F-test</a:t>
              </a:r>
            </a:p>
            <a:p>
              <a:pPr algn="r"/>
              <a:endParaRPr lang="en-US" altLang="ko-KR" sz="1200" b="1" dirty="0">
                <a:solidFill>
                  <a:schemeClr val="tx1">
                    <a:lumMod val="75000"/>
                    <a:lumOff val="25000"/>
                  </a:schemeClr>
                </a:solidFill>
                <a:cs typeface="Arial" pitchFamily="34" charset="0"/>
              </a:endParaRPr>
            </a:p>
            <a:p>
              <a:pPr algn="r"/>
              <a:endParaRPr lang="en-US" altLang="ko-KR" sz="1200" b="1" dirty="0" smtClean="0">
                <a:solidFill>
                  <a:schemeClr val="tx1">
                    <a:lumMod val="75000"/>
                    <a:lumOff val="25000"/>
                  </a:schemeClr>
                </a:solidFill>
                <a:cs typeface="Arial" pitchFamily="34" charset="0"/>
              </a:endParaRPr>
            </a:p>
            <a:p>
              <a:pPr algn="r"/>
              <a:endParaRPr lang="en-US" altLang="ko-KR" sz="1200" b="1" dirty="0">
                <a:solidFill>
                  <a:schemeClr val="tx1">
                    <a:lumMod val="75000"/>
                    <a:lumOff val="25000"/>
                  </a:schemeClr>
                </a:solidFill>
                <a:cs typeface="Arial" pitchFamily="34" charset="0"/>
              </a:endParaRPr>
            </a:p>
            <a:p>
              <a:pPr algn="r"/>
              <a:endParaRPr lang="en-US" altLang="ko-KR" sz="1200" b="1" dirty="0" smtClean="0">
                <a:solidFill>
                  <a:schemeClr val="tx1">
                    <a:lumMod val="75000"/>
                    <a:lumOff val="25000"/>
                  </a:schemeClr>
                </a:solidFill>
                <a:cs typeface="Arial" pitchFamily="34" charset="0"/>
              </a:endParaRPr>
            </a:p>
            <a:p>
              <a:pPr algn="r"/>
              <a:endParaRPr lang="en-US" altLang="ko-KR" sz="1200" b="1" dirty="0">
                <a:solidFill>
                  <a:schemeClr val="tx1">
                    <a:lumMod val="75000"/>
                    <a:lumOff val="25000"/>
                  </a:schemeClr>
                </a:solidFill>
                <a:cs typeface="Arial" pitchFamily="34" charset="0"/>
              </a:endParaRPr>
            </a:p>
            <a:p>
              <a:pPr algn="r"/>
              <a:endParaRPr lang="en-US" altLang="ko-KR" sz="1200" b="1" dirty="0" smtClean="0">
                <a:solidFill>
                  <a:schemeClr val="tx1">
                    <a:lumMod val="75000"/>
                    <a:lumOff val="25000"/>
                  </a:schemeClr>
                </a:solidFill>
                <a:cs typeface="Arial" pitchFamily="34" charset="0"/>
              </a:endParaRPr>
            </a:p>
            <a:p>
              <a:pPr algn="r"/>
              <a:endParaRPr lang="en-US" altLang="ko-KR" sz="1200" b="1" dirty="0">
                <a:solidFill>
                  <a:schemeClr val="tx1">
                    <a:lumMod val="75000"/>
                    <a:lumOff val="25000"/>
                  </a:schemeClr>
                </a:solidFill>
                <a:cs typeface="Arial" pitchFamily="34" charset="0"/>
              </a:endParaRPr>
            </a:p>
            <a:p>
              <a:pPr algn="r"/>
              <a:endParaRPr lang="en-US" altLang="ko-KR" sz="1200" b="1" dirty="0" smtClean="0">
                <a:solidFill>
                  <a:schemeClr val="tx1">
                    <a:lumMod val="75000"/>
                    <a:lumOff val="25000"/>
                  </a:schemeClr>
                </a:solidFill>
                <a:cs typeface="Arial" pitchFamily="34" charset="0"/>
              </a:endParaRPr>
            </a:p>
            <a:p>
              <a:pPr algn="just"/>
              <a:endParaRPr lang="ko-KR" altLang="en-US" sz="1200" b="1" dirty="0">
                <a:solidFill>
                  <a:schemeClr val="tx1">
                    <a:lumMod val="75000"/>
                    <a:lumOff val="25000"/>
                  </a:schemeClr>
                </a:solidFill>
                <a:cs typeface="Arial" pitchFamily="34" charset="0"/>
              </a:endParaRPr>
            </a:p>
          </p:txBody>
        </p:sp>
      </p:grpSp>
      <p:sp>
        <p:nvSpPr>
          <p:cNvPr id="4" name="Rectangle 3"/>
          <p:cNvSpPr/>
          <p:nvPr/>
        </p:nvSpPr>
        <p:spPr>
          <a:xfrm>
            <a:off x="155134" y="3356135"/>
            <a:ext cx="6289073" cy="646331"/>
          </a:xfrm>
          <a:prstGeom prst="rect">
            <a:avLst/>
          </a:prstGeom>
        </p:spPr>
        <p:txBody>
          <a:bodyPr wrap="square">
            <a:spAutoFit/>
          </a:bodyPr>
          <a:lstStyle/>
          <a:p>
            <a:pPr algn="just"/>
            <a:r>
              <a:rPr lang="id-ID" sz="1200" dirty="0"/>
              <a:t>Based on the </a:t>
            </a:r>
            <a:r>
              <a:rPr lang="id-ID" sz="1200" dirty="0" smtClean="0"/>
              <a:t>table</a:t>
            </a:r>
            <a:r>
              <a:rPr lang="en-US" sz="1200" dirty="0" smtClean="0"/>
              <a:t> calculation</a:t>
            </a:r>
            <a:r>
              <a:rPr lang="id-ID" sz="1200" dirty="0" smtClean="0"/>
              <a:t>, </a:t>
            </a:r>
            <a:r>
              <a:rPr lang="id-ID" sz="1200" dirty="0"/>
              <a:t>two dependent variables of profitability and liquidity indicate that a significant F value of 0.000 with a probability of &lt;0.05. It can be concluded that all independent variables together positive and significant impact on profitability and liquidity</a:t>
            </a:r>
            <a:endParaRPr lang="en-US" sz="1200" dirty="0"/>
          </a:p>
        </p:txBody>
      </p:sp>
    </p:spTree>
    <p:extLst>
      <p:ext uri="{BB962C8B-B14F-4D97-AF65-F5344CB8AC3E}">
        <p14:creationId xmlns:p14="http://schemas.microsoft.com/office/powerpoint/2010/main" val="2142027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Conclusion</a:t>
            </a:r>
            <a:endParaRPr lang="en-US" dirty="0"/>
          </a:p>
        </p:txBody>
      </p:sp>
      <p:sp>
        <p:nvSpPr>
          <p:cNvPr id="8" name="Round Diagonal Corner Rectangle 7"/>
          <p:cNvSpPr/>
          <p:nvPr/>
        </p:nvSpPr>
        <p:spPr>
          <a:xfrm>
            <a:off x="1187624" y="771550"/>
            <a:ext cx="2736304" cy="4176464"/>
          </a:xfrm>
          <a:prstGeom prst="round2Diag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t>1. </a:t>
            </a:r>
            <a:r>
              <a:rPr lang="en-US" sz="800" dirty="0" err="1"/>
              <a:t>mudharabah</a:t>
            </a:r>
            <a:r>
              <a:rPr lang="en-US" sz="800" dirty="0"/>
              <a:t> has a negative and significant effect on the profitability of the Bank</a:t>
            </a:r>
          </a:p>
          <a:p>
            <a:r>
              <a:rPr lang="en-US" sz="800" dirty="0"/>
              <a:t>Sharia General in Indonesia for the period 2015-2018. This can be proven from the value of t</a:t>
            </a:r>
          </a:p>
          <a:p>
            <a:r>
              <a:rPr lang="en-US" sz="800" dirty="0"/>
              <a:t>count for -2,614 with a t table value of 2,015 (-2,614 &lt;2,015) and with a value</a:t>
            </a:r>
          </a:p>
          <a:p>
            <a:r>
              <a:rPr lang="en-US" sz="800" dirty="0"/>
              <a:t>significance of 0.012 is smaller than 0.05 (0.012 &lt;0.05).</a:t>
            </a:r>
          </a:p>
          <a:p>
            <a:r>
              <a:rPr lang="en-US" sz="800" dirty="0"/>
              <a:t>2. </a:t>
            </a:r>
            <a:r>
              <a:rPr lang="en-US" sz="800" dirty="0" err="1"/>
              <a:t>murabaha</a:t>
            </a:r>
            <a:r>
              <a:rPr lang="en-US" sz="800" dirty="0"/>
              <a:t> has a positive and significant effect on the Bank's profitability</a:t>
            </a:r>
          </a:p>
          <a:p>
            <a:r>
              <a:rPr lang="en-US" sz="800" dirty="0"/>
              <a:t>Sharia General in Indonesia for the period 2015-2018. This can be proven from the value of t</a:t>
            </a:r>
          </a:p>
          <a:p>
            <a:r>
              <a:rPr lang="en-US" sz="800" dirty="0"/>
              <a:t>count for 4.651 with a t table value of 2.015 (4.651 &lt;2.015) and with a value</a:t>
            </a:r>
          </a:p>
          <a:p>
            <a:r>
              <a:rPr lang="en-US" sz="800" dirty="0"/>
              <a:t>significance of 0,000 is smaller than 0.05 (0.307 &lt;0.05).</a:t>
            </a:r>
          </a:p>
          <a:p>
            <a:r>
              <a:rPr lang="en-US" sz="800" dirty="0"/>
              <a:t>3. </a:t>
            </a:r>
            <a:r>
              <a:rPr lang="en-US" sz="800" dirty="0" err="1"/>
              <a:t>Ijarah</a:t>
            </a:r>
            <a:r>
              <a:rPr lang="en-US" sz="800" dirty="0"/>
              <a:t> has a negative and not significant effect on the profitability of the Bank</a:t>
            </a:r>
          </a:p>
          <a:p>
            <a:r>
              <a:rPr lang="en-US" sz="800" dirty="0"/>
              <a:t>Sharia General in Indonesia for the period 2015-2018. This can be proven from the value of t</a:t>
            </a:r>
          </a:p>
          <a:p>
            <a:r>
              <a:rPr lang="en-US" sz="800" dirty="0"/>
              <a:t>count for -0,097 with a t table value of 2,015 (-0,097 &lt;2,015) and with a value</a:t>
            </a:r>
          </a:p>
          <a:p>
            <a:r>
              <a:rPr lang="en-US" sz="800" dirty="0"/>
              <a:t>the significance of 0.923 is greater than 0.05 (0.923&gt; 0.05).</a:t>
            </a:r>
          </a:p>
          <a:p>
            <a:r>
              <a:rPr lang="en-US" sz="800" dirty="0"/>
              <a:t>4. </a:t>
            </a:r>
            <a:r>
              <a:rPr lang="en-US" sz="800" dirty="0" err="1"/>
              <a:t>Mudarabah</a:t>
            </a:r>
            <a:r>
              <a:rPr lang="en-US" sz="800" dirty="0"/>
              <a:t>, </a:t>
            </a:r>
            <a:r>
              <a:rPr lang="en-US" sz="800" dirty="0" err="1"/>
              <a:t>musarakah</a:t>
            </a:r>
            <a:r>
              <a:rPr lang="en-US" sz="800" dirty="0"/>
              <a:t>, </a:t>
            </a:r>
            <a:r>
              <a:rPr lang="en-US" sz="800" dirty="0" err="1"/>
              <a:t>ijarah</a:t>
            </a:r>
            <a:r>
              <a:rPr lang="en-US" sz="800" dirty="0"/>
              <a:t> affects the profitability of commercial banks Sharia in Indonesia for the period 2015-2018. This can be proven from the calculated F value</a:t>
            </a:r>
          </a:p>
          <a:p>
            <a:r>
              <a:rPr lang="en-US" sz="800" dirty="0"/>
              <a:t>amounted to 10.684 and a significantly smaller value than 0.05 (0.000 &lt;0.05).</a:t>
            </a:r>
          </a:p>
        </p:txBody>
      </p:sp>
      <p:sp>
        <p:nvSpPr>
          <p:cNvPr id="9" name="Round Diagonal Corner Rectangle 8"/>
          <p:cNvSpPr/>
          <p:nvPr/>
        </p:nvSpPr>
        <p:spPr>
          <a:xfrm>
            <a:off x="4355976" y="771550"/>
            <a:ext cx="2664296" cy="4032448"/>
          </a:xfrm>
          <a:prstGeom prst="round2Diag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ound Diagonal Corner Rectangle 9"/>
          <p:cNvSpPr/>
          <p:nvPr/>
        </p:nvSpPr>
        <p:spPr>
          <a:xfrm>
            <a:off x="4355976" y="796071"/>
            <a:ext cx="2664296" cy="4032448"/>
          </a:xfrm>
          <a:prstGeom prst="round2Diag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t>5. </a:t>
            </a:r>
            <a:r>
              <a:rPr lang="en-US" sz="800" dirty="0" err="1"/>
              <a:t>Mudarabah</a:t>
            </a:r>
            <a:r>
              <a:rPr lang="en-US" sz="800" dirty="0"/>
              <a:t> has a positive and not significant effect on Bank liquidity</a:t>
            </a:r>
          </a:p>
          <a:p>
            <a:r>
              <a:rPr lang="en-US" sz="800" dirty="0"/>
              <a:t>Sharia General in Indonesia for the period 2015-2018. This can be proven from the value of t</a:t>
            </a:r>
          </a:p>
          <a:p>
            <a:r>
              <a:rPr lang="en-US" sz="800" dirty="0"/>
              <a:t>calculate 0.956 with a t table value of 2.015 (0.956 &lt;2.015) and with a value</a:t>
            </a:r>
          </a:p>
          <a:p>
            <a:r>
              <a:rPr lang="en-US" sz="800" dirty="0"/>
              <a:t>significance of 0.344 is greater than 0.05 (0.344&gt; 0.05).</a:t>
            </a:r>
          </a:p>
          <a:p>
            <a:r>
              <a:rPr lang="en-US" sz="800" dirty="0"/>
              <a:t>6. </a:t>
            </a:r>
            <a:r>
              <a:rPr lang="en-US" sz="800" dirty="0" err="1"/>
              <a:t>Musaraka</a:t>
            </a:r>
            <a:r>
              <a:rPr lang="en-US" sz="800" dirty="0"/>
              <a:t> has a positive and not significant effect on Bank liquidity</a:t>
            </a:r>
          </a:p>
          <a:p>
            <a:r>
              <a:rPr lang="en-US" sz="800" dirty="0"/>
              <a:t>Sharia General in Indonesia for the period 2015-2018. This can be proven from the value of t</a:t>
            </a:r>
          </a:p>
          <a:p>
            <a:r>
              <a:rPr lang="en-US" sz="800" dirty="0"/>
              <a:t>calculate of 0.789 with a t table value of 2.015 (0.789 &lt;2.015) and with a value</a:t>
            </a:r>
          </a:p>
          <a:p>
            <a:r>
              <a:rPr lang="en-US" sz="800" dirty="0"/>
              <a:t>significance of 0.435 is greater than 0.05 (0.435&gt; 0.05).</a:t>
            </a:r>
          </a:p>
          <a:p>
            <a:r>
              <a:rPr lang="en-US" sz="800" dirty="0"/>
              <a:t>7. </a:t>
            </a:r>
            <a:r>
              <a:rPr lang="en-US" sz="800" dirty="0" err="1"/>
              <a:t>Ijarah</a:t>
            </a:r>
            <a:r>
              <a:rPr lang="en-US" sz="800" dirty="0"/>
              <a:t> has a positive and not significant effect on the Bank's liquidity</a:t>
            </a:r>
          </a:p>
          <a:p>
            <a:r>
              <a:rPr lang="en-US" sz="800" dirty="0"/>
              <a:t>Sharia General in Indonesia for the period 2015-2018. This can be proven from the value of t</a:t>
            </a:r>
          </a:p>
          <a:p>
            <a:r>
              <a:rPr lang="en-US" sz="800" dirty="0"/>
              <a:t>count for -, 030 with a t table value of 2.015 (-0.030 &lt;2.015) and with a value</a:t>
            </a:r>
          </a:p>
          <a:p>
            <a:r>
              <a:rPr lang="en-US" sz="800" dirty="0"/>
              <a:t>significance of 0.976 is greater than 0.05 (0.976&gt; 0.05).</a:t>
            </a:r>
          </a:p>
          <a:p>
            <a:r>
              <a:rPr lang="en-US" sz="800" dirty="0"/>
              <a:t>8. </a:t>
            </a:r>
            <a:r>
              <a:rPr lang="en-US" sz="800" dirty="0" err="1"/>
              <a:t>Mudarabah</a:t>
            </a:r>
            <a:r>
              <a:rPr lang="en-US" sz="800" dirty="0"/>
              <a:t>, </a:t>
            </a:r>
            <a:r>
              <a:rPr lang="en-US" sz="800" dirty="0" err="1"/>
              <a:t>Musaraka</a:t>
            </a:r>
            <a:r>
              <a:rPr lang="en-US" sz="800" dirty="0"/>
              <a:t>, </a:t>
            </a:r>
            <a:r>
              <a:rPr lang="en-US" sz="800" dirty="0" err="1"/>
              <a:t>Ijarah</a:t>
            </a:r>
            <a:r>
              <a:rPr lang="en-US" sz="800" dirty="0"/>
              <a:t> affects the profitability of commercial banks</a:t>
            </a:r>
          </a:p>
          <a:p>
            <a:r>
              <a:rPr lang="en-US" sz="800" dirty="0"/>
              <a:t>Sharia in Indonesia for the period 2015-2018. This can be proven from the calculated F value</a:t>
            </a:r>
          </a:p>
          <a:p>
            <a:r>
              <a:rPr lang="en-US" sz="800" dirty="0"/>
              <a:t>of 21,618 and a significant value of less than 0.05 (0,000 &lt;0.05).</a:t>
            </a:r>
          </a:p>
        </p:txBody>
      </p:sp>
    </p:spTree>
    <p:extLst>
      <p:ext uri="{BB962C8B-B14F-4D97-AF65-F5344CB8AC3E}">
        <p14:creationId xmlns:p14="http://schemas.microsoft.com/office/powerpoint/2010/main" val="28786009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lstStyle/>
          <a:p>
            <a:pPr algn="ctr"/>
            <a:r>
              <a:rPr lang="en-US" dirty="0" smtClean="0"/>
              <a:t>Suggestion</a:t>
            </a:r>
            <a:endParaRPr lang="en-US" dirty="0"/>
          </a:p>
        </p:txBody>
      </p:sp>
      <p:sp>
        <p:nvSpPr>
          <p:cNvPr id="21" name="Oval 20"/>
          <p:cNvSpPr/>
          <p:nvPr/>
        </p:nvSpPr>
        <p:spPr>
          <a:xfrm>
            <a:off x="1979712" y="1347614"/>
            <a:ext cx="6120680" cy="2592288"/>
          </a:xfrm>
          <a:prstGeom prst="ellips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
            <a:schemeClr val="accent4"/>
          </a:fillRef>
          <a:effectRef idx="1">
            <a:schemeClr val="accent4"/>
          </a:effectRef>
          <a:fontRef idx="minor">
            <a:schemeClr val="lt1"/>
          </a:fontRef>
        </p:style>
        <p:txBody>
          <a:bodyPr rtlCol="0" anchor="ctr"/>
          <a:lstStyle/>
          <a:p>
            <a:pPr algn="just"/>
            <a:r>
              <a:rPr lang="id-ID" sz="1050" dirty="0"/>
              <a:t>Based on the results of research and analysis on the data, the researchers suggest the following matters:</a:t>
            </a:r>
            <a:r>
              <a:rPr lang="en-US" sz="1050" dirty="0"/>
              <a:t>. </a:t>
            </a:r>
            <a:r>
              <a:rPr lang="id-ID" sz="1050" dirty="0"/>
              <a:t>For further research is expected to develop this research. This study uses three independent variables (profit-sharing financing, purchase financing, and lease financing) to measure the profitability and liquidity of Islamic Banks, for further </a:t>
            </a:r>
            <a:r>
              <a:rPr lang="en-US" sz="1050" dirty="0" smtClean="0"/>
              <a:t>       </a:t>
            </a:r>
            <a:r>
              <a:rPr lang="id-ID" sz="1050" dirty="0" smtClean="0"/>
              <a:t>research </a:t>
            </a:r>
            <a:r>
              <a:rPr lang="id-ID" sz="1050" dirty="0"/>
              <a:t>may add other factors affecting the profitability and liquidity </a:t>
            </a:r>
            <a:r>
              <a:rPr lang="en-US" sz="1050" dirty="0" smtClean="0"/>
              <a:t>  </a:t>
            </a:r>
            <a:r>
              <a:rPr lang="id-ID" sz="1050" dirty="0" smtClean="0"/>
              <a:t>in </a:t>
            </a:r>
            <a:r>
              <a:rPr lang="id-ID" sz="1050" dirty="0"/>
              <a:t>Islamic Banks. The research was conducted on Islamic Banks </a:t>
            </a:r>
            <a:r>
              <a:rPr lang="en-US" sz="1050" dirty="0" smtClean="0"/>
              <a:t>       </a:t>
            </a:r>
            <a:r>
              <a:rPr lang="id-ID" sz="1050" dirty="0" smtClean="0"/>
              <a:t>period </a:t>
            </a:r>
            <a:r>
              <a:rPr lang="id-ID" sz="1050" dirty="0"/>
              <a:t>2015 to 2018, resulting in further research is expected to use </a:t>
            </a:r>
            <a:r>
              <a:rPr lang="en-US" sz="1050" dirty="0" smtClean="0"/>
              <a:t>  </a:t>
            </a:r>
            <a:r>
              <a:rPr lang="id-ID" sz="1050" dirty="0" smtClean="0"/>
              <a:t>objects </a:t>
            </a:r>
            <a:r>
              <a:rPr lang="id-ID" sz="1050" dirty="0"/>
              <a:t>in other Islamic banking as Sharia and Sharia Rural Bank and increase the study period and the amount of data.</a:t>
            </a:r>
            <a:endParaRPr lang="en-US" sz="1050" dirty="0"/>
          </a:p>
        </p:txBody>
      </p:sp>
    </p:spTree>
    <p:extLst>
      <p:ext uri="{BB962C8B-B14F-4D97-AF65-F5344CB8AC3E}">
        <p14:creationId xmlns:p14="http://schemas.microsoft.com/office/powerpoint/2010/main" val="3878837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1923678"/>
            <a:ext cx="9144000" cy="776530"/>
          </a:xfrm>
        </p:spPr>
        <p:txBody>
          <a:bodyPr/>
          <a:lstStyle/>
          <a:p>
            <a:r>
              <a:rPr lang="en-US" sz="7200" dirty="0" smtClean="0">
                <a:solidFill>
                  <a:srgbClr val="F26D9A"/>
                </a:solidFill>
              </a:rPr>
              <a:t>THANK YOU </a:t>
            </a:r>
            <a:endParaRPr lang="en-US" sz="7200" dirty="0">
              <a:solidFill>
                <a:srgbClr val="F26D9A"/>
              </a:solidFill>
            </a:endParaRPr>
          </a:p>
        </p:txBody>
      </p:sp>
    </p:spTree>
    <p:extLst>
      <p:ext uri="{BB962C8B-B14F-4D97-AF65-F5344CB8AC3E}">
        <p14:creationId xmlns:p14="http://schemas.microsoft.com/office/powerpoint/2010/main" val="337883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Cover and End Slide Master">
  <a:themeElements>
    <a:clrScheme name="ALLPPT-COLOR-A04">
      <a:dk1>
        <a:sysClr val="windowText" lastClr="000000"/>
      </a:dk1>
      <a:lt1>
        <a:sysClr val="window" lastClr="FFFFFF"/>
      </a:lt1>
      <a:dk2>
        <a:srgbClr val="1F497D"/>
      </a:dk2>
      <a:lt2>
        <a:srgbClr val="EEECE1"/>
      </a:lt2>
      <a:accent1>
        <a:srgbClr val="76B1D1"/>
      </a:accent1>
      <a:accent2>
        <a:srgbClr val="A0C358"/>
      </a:accent2>
      <a:accent3>
        <a:srgbClr val="F3C04A"/>
      </a:accent3>
      <a:accent4>
        <a:srgbClr val="F26D9A"/>
      </a:accent4>
      <a:accent5>
        <a:srgbClr val="57687C"/>
      </a:accent5>
      <a:accent6>
        <a:srgbClr val="CBCBCB"/>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s Slide Master">
  <a:themeElements>
    <a:clrScheme name="ALLPPT-COLOR-A04">
      <a:dk1>
        <a:sysClr val="windowText" lastClr="000000"/>
      </a:dk1>
      <a:lt1>
        <a:sysClr val="window" lastClr="FFFFFF"/>
      </a:lt1>
      <a:dk2>
        <a:srgbClr val="1F497D"/>
      </a:dk2>
      <a:lt2>
        <a:srgbClr val="EEECE1"/>
      </a:lt2>
      <a:accent1>
        <a:srgbClr val="76B1D1"/>
      </a:accent1>
      <a:accent2>
        <a:srgbClr val="A0C358"/>
      </a:accent2>
      <a:accent3>
        <a:srgbClr val="F3C04A"/>
      </a:accent3>
      <a:accent4>
        <a:srgbClr val="F26D9A"/>
      </a:accent4>
      <a:accent5>
        <a:srgbClr val="57687C"/>
      </a:accent5>
      <a:accent6>
        <a:srgbClr val="CBCBCB"/>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Section Break Slide Master">
  <a:themeElements>
    <a:clrScheme name="ALLPPT-COLOR-A04">
      <a:dk1>
        <a:sysClr val="windowText" lastClr="000000"/>
      </a:dk1>
      <a:lt1>
        <a:sysClr val="window" lastClr="FFFFFF"/>
      </a:lt1>
      <a:dk2>
        <a:srgbClr val="1F497D"/>
      </a:dk2>
      <a:lt2>
        <a:srgbClr val="EEECE1"/>
      </a:lt2>
      <a:accent1>
        <a:srgbClr val="76B1D1"/>
      </a:accent1>
      <a:accent2>
        <a:srgbClr val="A0C358"/>
      </a:accent2>
      <a:accent3>
        <a:srgbClr val="F3C04A"/>
      </a:accent3>
      <a:accent4>
        <a:srgbClr val="F26D9A"/>
      </a:accent4>
      <a:accent5>
        <a:srgbClr val="57687C"/>
      </a:accent5>
      <a:accent6>
        <a:srgbClr val="CBCBCB"/>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1621</TotalTime>
  <Words>1611</Words>
  <Application>Microsoft Office PowerPoint</Application>
  <PresentationFormat>On-screen Show (16:9)</PresentationFormat>
  <Paragraphs>90</Paragraphs>
  <Slides>9</Slides>
  <Notes>2</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Cover and End Slide Master</vt:lpstr>
      <vt:lpstr>Contents Slide Master</vt:lpstr>
      <vt:lpstr>Section Break Slide Master</vt:lpstr>
      <vt:lpstr>     The influence of Mudarabah, Murabaha and Ijarah Financing to Profitability and Liquidity in Banks Sharia Period 2015-2018</vt:lpstr>
      <vt:lpstr>Introduction</vt:lpstr>
      <vt:lpstr> THEORETICAL REVIEW </vt:lpstr>
      <vt:lpstr>Research Methods</vt:lpstr>
      <vt:lpstr>Classical Assumption Test</vt:lpstr>
      <vt:lpstr>Hypothesis</vt:lpstr>
      <vt:lpstr>Conclusion</vt:lpstr>
      <vt:lpstr>Suggestion</vt:lpstr>
      <vt:lpstr>THANK YOU </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Googlesliesppt.com;allppt.com</dc:creator>
  <cp:lastModifiedBy>Tri Budi Astuti</cp:lastModifiedBy>
  <cp:revision>100</cp:revision>
  <dcterms:created xsi:type="dcterms:W3CDTF">2016-11-15T01:04:21Z</dcterms:created>
  <dcterms:modified xsi:type="dcterms:W3CDTF">2020-02-18T09:25:03Z</dcterms:modified>
</cp:coreProperties>
</file>