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302" r:id="rId2"/>
    <p:sldId id="285" r:id="rId3"/>
    <p:sldId id="309" r:id="rId4"/>
    <p:sldId id="310" r:id="rId5"/>
    <p:sldId id="303" r:id="rId6"/>
    <p:sldId id="311" r:id="rId7"/>
    <p:sldId id="312" r:id="rId8"/>
    <p:sldId id="297" r:id="rId9"/>
    <p:sldId id="313" r:id="rId10"/>
    <p:sldId id="314" r:id="rId11"/>
    <p:sldId id="315" r:id="rId12"/>
    <p:sldId id="299" r:id="rId13"/>
    <p:sldId id="316" r:id="rId14"/>
    <p:sldId id="317" r:id="rId15"/>
    <p:sldId id="318" r:id="rId16"/>
    <p:sldId id="319" r:id="rId17"/>
    <p:sldId id="307" r:id="rId18"/>
    <p:sldId id="308" r:id="rId19"/>
  </p:sldIdLst>
  <p:sldSz cx="9144000" cy="6858000" type="screen4x3"/>
  <p:notesSz cx="6858000" cy="9144000"/>
  <p:embeddedFontLs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Merriweather" panose="020B0604020202020204" charset="0"/>
      <p:regular r:id="rId27"/>
      <p:bold r:id="rId28"/>
      <p:italic r:id="rId29"/>
      <p:boldItalic r:id="rId30"/>
    </p:embeddedFont>
    <p:embeddedFont>
      <p:font typeface="Book Antiqua" panose="020406020503050303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F38912-735D-4E1B-9A5C-2FF0FEF83347}">
  <a:tblStyle styleId="{D3F38912-735D-4E1B-9A5C-2FF0FEF8334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2382022298324"/>
          <c:y val="0.1001597121221218"/>
          <c:w val="0.84972587009387157"/>
          <c:h val="0.87791405469817996"/>
        </c:manualLayout>
      </c:layout>
      <c:scatterChart>
        <c:scatterStyle val="lineMarker"/>
        <c:varyColors val="0"/>
        <c:ser>
          <c:idx val="0"/>
          <c:order val="0"/>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tx>
                <c:rich>
                  <a:bodyPr/>
                  <a:lstStyle/>
                  <a:p>
                    <a:fld id="{DAEFACD5-BF53-4348-94E3-B67CDB4BA9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86F946E2-4D26-4A5C-9D67-F4A27FC029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3BE5749F-D331-47B6-A15A-323CC3C1B2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EF0F35EE-D7E0-44CC-9393-65FF892466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9490BB65-8440-4D4F-BC5F-A10572897B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810B4A86-A077-4EA4-93B3-1D7AFA0BFF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1C2A6FD2-F462-45D4-853C-F317A043B78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1EEF2D5C-D3D9-4DCB-B1FB-1139E1D6A8F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6EBCC631-8762-4E1F-9843-E45064DF2D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100EA3B0-885A-4B4C-A6FF-A9B427047F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8326F024-371D-4D0C-ABC4-66A94FD442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580E7C8F-9FD8-43E7-BC12-AC986E9AEF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A424FC91-EFF3-4EE6-9FCD-264250844C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8740CC4E-A51A-469E-A42D-9FCB9C5067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33F3D300-64F8-4CC9-9993-BF00ACE80D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FA0A4549-3B24-46BF-A91D-960875296B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D5A237C3-DDF8-4741-B4EB-AF30F54AB1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94544822-F336-4C43-85FA-5A661984B3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306D4B18-1AB3-4E59-B513-DCEB40A5785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4E2F65EE-C1C2-409D-A59B-2924CC3307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C3ACBB32-C43A-4391-935E-32FA7159F2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179E0900-2F8D-4196-8DFE-CD585273D14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a:solidFill>
                        <a:schemeClr val="lt1">
                          <a:lumMod val="95000"/>
                          <a:alpha val="54000"/>
                        </a:schemeClr>
                      </a:solidFill>
                    </a:ln>
                    <a:effectLst/>
                  </c:spPr>
                </c15:leaderLines>
              </c:ext>
            </c:extLst>
          </c:dLbls>
          <c:xVal>
            <c:numRef>
              <c:f>Final!$G$192:$G$213</c:f>
              <c:numCache>
                <c:formatCode>0.0000</c:formatCode>
                <c:ptCount val="22"/>
                <c:pt idx="0">
                  <c:v>6.6550289548985297</c:v>
                </c:pt>
                <c:pt idx="1">
                  <c:v>5.7595307798486477</c:v>
                </c:pt>
                <c:pt idx="2">
                  <c:v>5.609066518718409</c:v>
                </c:pt>
                <c:pt idx="3">
                  <c:v>5.7887701135426841</c:v>
                </c:pt>
                <c:pt idx="4">
                  <c:v>6.882869562147925</c:v>
                </c:pt>
                <c:pt idx="5">
                  <c:v>5.3393064215658788</c:v>
                </c:pt>
                <c:pt idx="6">
                  <c:v>6.3389650006373639</c:v>
                </c:pt>
                <c:pt idx="7">
                  <c:v>6.4631998587316399</c:v>
                </c:pt>
                <c:pt idx="8">
                  <c:v>5.8209327306911538</c:v>
                </c:pt>
                <c:pt idx="9">
                  <c:v>6.490265904554505</c:v>
                </c:pt>
                <c:pt idx="10">
                  <c:v>6.50431694855628</c:v>
                </c:pt>
                <c:pt idx="11">
                  <c:v>6.5562271975277362</c:v>
                </c:pt>
                <c:pt idx="12">
                  <c:v>6.5373907795518722</c:v>
                </c:pt>
                <c:pt idx="13">
                  <c:v>4.769553279175625</c:v>
                </c:pt>
                <c:pt idx="14">
                  <c:v>4.6102340911862107</c:v>
                </c:pt>
                <c:pt idx="15">
                  <c:v>5.2563747216079939</c:v>
                </c:pt>
                <c:pt idx="16">
                  <c:v>4.7921361168333405</c:v>
                </c:pt>
                <c:pt idx="17">
                  <c:v>4.6887027063915934</c:v>
                </c:pt>
                <c:pt idx="18">
                  <c:v>4.9371193222127978</c:v>
                </c:pt>
                <c:pt idx="19">
                  <c:v>5.1102468500840246</c:v>
                </c:pt>
                <c:pt idx="20">
                  <c:v>4.8669966585668671</c:v>
                </c:pt>
                <c:pt idx="21">
                  <c:v>4.2801228333106858</c:v>
                </c:pt>
              </c:numCache>
            </c:numRef>
          </c:xVal>
          <c:yVal>
            <c:numRef>
              <c:f>Final!$H$192:$H$213</c:f>
              <c:numCache>
                <c:formatCode>0.0000</c:formatCode>
                <c:ptCount val="22"/>
                <c:pt idx="0">
                  <c:v>0.58329488074937563</c:v>
                </c:pt>
                <c:pt idx="1">
                  <c:v>0.25183423855761466</c:v>
                </c:pt>
                <c:pt idx="2">
                  <c:v>-6.0528100551899389E-2</c:v>
                </c:pt>
                <c:pt idx="3">
                  <c:v>0.19580538154195093</c:v>
                </c:pt>
                <c:pt idx="4">
                  <c:v>0.71098264745698092</c:v>
                </c:pt>
                <c:pt idx="5">
                  <c:v>-0.84043876308720922</c:v>
                </c:pt>
                <c:pt idx="6">
                  <c:v>0.56774935986690744</c:v>
                </c:pt>
                <c:pt idx="7">
                  <c:v>0.44351450177263141</c:v>
                </c:pt>
                <c:pt idx="8">
                  <c:v>-0.19930820850471331</c:v>
                </c:pt>
                <c:pt idx="9">
                  <c:v>0.73982891735413681</c:v>
                </c:pt>
                <c:pt idx="10">
                  <c:v>0.72577787335236188</c:v>
                </c:pt>
                <c:pt idx="11">
                  <c:v>0.76983268557557771</c:v>
                </c:pt>
                <c:pt idx="12">
                  <c:v>0.78866910355144215</c:v>
                </c:pt>
                <c:pt idx="13">
                  <c:v>-0.13422777757921756</c:v>
                </c:pt>
                <c:pt idx="14">
                  <c:v>-0.95480179689899591</c:v>
                </c:pt>
                <c:pt idx="15">
                  <c:v>-0.16765752363907405</c:v>
                </c:pt>
                <c:pt idx="16">
                  <c:v>0.14320519642876572</c:v>
                </c:pt>
                <c:pt idx="17">
                  <c:v>-0.21830090357128862</c:v>
                </c:pt>
                <c:pt idx="18">
                  <c:v>-0.76598995458238006</c:v>
                </c:pt>
                <c:pt idx="19">
                  <c:v>-0.71400330438414006</c:v>
                </c:pt>
                <c:pt idx="20">
                  <c:v>-0.81137800583707209</c:v>
                </c:pt>
                <c:pt idx="21">
                  <c:v>-1.0538604475717535</c:v>
                </c:pt>
              </c:numCache>
            </c:numRef>
          </c:yVal>
          <c:smooth val="0"/>
          <c:extLst>
            <c:ext xmlns:c15="http://schemas.microsoft.com/office/drawing/2012/chart" uri="{02D57815-91ED-43cb-92C2-25804820EDAC}">
              <c15:datalabelsRange>
                <c15:f>Final!$D$192:$D$213</c15:f>
                <c15:dlblRangeCache>
                  <c:ptCount val="22"/>
                  <c:pt idx="0">
                    <c:v>A</c:v>
                  </c:pt>
                  <c:pt idx="1">
                    <c:v>B</c:v>
                  </c:pt>
                  <c:pt idx="2">
                    <c:v>C1</c:v>
                  </c:pt>
                  <c:pt idx="3">
                    <c:v>C2</c:v>
                  </c:pt>
                  <c:pt idx="4">
                    <c:v>D1</c:v>
                  </c:pt>
                  <c:pt idx="5">
                    <c:v>D2</c:v>
                  </c:pt>
                  <c:pt idx="6">
                    <c:v>E1</c:v>
                  </c:pt>
                  <c:pt idx="7">
                    <c:v>E2</c:v>
                  </c:pt>
                  <c:pt idx="8">
                    <c:v>E3</c:v>
                  </c:pt>
                  <c:pt idx="9">
                    <c:v>F1</c:v>
                  </c:pt>
                  <c:pt idx="10">
                    <c:v>F2</c:v>
                  </c:pt>
                  <c:pt idx="11">
                    <c:v>F3</c:v>
                  </c:pt>
                  <c:pt idx="12">
                    <c:v>F4</c:v>
                  </c:pt>
                  <c:pt idx="13">
                    <c:v>G1</c:v>
                  </c:pt>
                  <c:pt idx="14">
                    <c:v>G2</c:v>
                  </c:pt>
                  <c:pt idx="15">
                    <c:v>G3</c:v>
                  </c:pt>
                  <c:pt idx="16">
                    <c:v>H</c:v>
                  </c:pt>
                  <c:pt idx="17">
                    <c:v>I</c:v>
                  </c:pt>
                  <c:pt idx="18">
                    <c:v>J1</c:v>
                  </c:pt>
                  <c:pt idx="19">
                    <c:v>J2</c:v>
                  </c:pt>
                  <c:pt idx="20">
                    <c:v>J3</c:v>
                  </c:pt>
                  <c:pt idx="21">
                    <c:v>K</c:v>
                  </c:pt>
                </c15:dlblRangeCache>
              </c15:datalabelsRange>
            </c:ext>
          </c:extLst>
        </c:ser>
        <c:dLbls>
          <c:showLegendKey val="0"/>
          <c:showVal val="0"/>
          <c:showCatName val="0"/>
          <c:showSerName val="0"/>
          <c:showPercent val="0"/>
          <c:showBubbleSize val="0"/>
        </c:dLbls>
        <c:axId val="337174968"/>
        <c:axId val="337176144"/>
      </c:scatterChart>
      <c:valAx>
        <c:axId val="337174968"/>
        <c:scaling>
          <c:orientation val="minMax"/>
        </c:scaling>
        <c:delete val="0"/>
        <c:axPos val="b"/>
        <c:majorGridlines>
          <c:spPr>
            <a:ln w="9525" cap="flat" cmpd="sng" algn="ctr">
              <a:solidFill>
                <a:schemeClr val="lt1">
                  <a:lumMod val="95000"/>
                  <a:alpha val="10000"/>
                </a:schemeClr>
              </a:solidFill>
              <a:round/>
            </a:ln>
            <a:effectLst/>
          </c:spPr>
        </c:majorGridlines>
        <c:numFmt formatCode="0.0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37176144"/>
        <c:crosses val="autoZero"/>
        <c:crossBetween val="midCat"/>
      </c:valAx>
      <c:valAx>
        <c:axId val="337176144"/>
        <c:scaling>
          <c:orientation val="minMax"/>
        </c:scaling>
        <c:delete val="0"/>
        <c:axPos val="l"/>
        <c:majorGridlines>
          <c:spPr>
            <a:ln w="9525" cap="flat" cmpd="sng" algn="ctr">
              <a:solidFill>
                <a:schemeClr val="lt1">
                  <a:lumMod val="95000"/>
                  <a:alpha val="10000"/>
                </a:schemeClr>
              </a:solidFill>
              <a:round/>
            </a:ln>
            <a:effectLst/>
          </c:spPr>
        </c:majorGridlines>
        <c:numFmt formatCode="0.0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37174968"/>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62652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9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37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485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43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97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68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62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83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79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32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03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54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710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66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4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1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16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29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8"/>
        <p:cNvGrpSpPr/>
        <p:nvPr/>
      </p:nvGrpSpPr>
      <p:grpSpPr>
        <a:xfrm>
          <a:off x="0" y="0"/>
          <a:ext cx="0" cy="0"/>
          <a:chOff x="0" y="0"/>
          <a:chExt cx="0" cy="0"/>
        </a:xfrm>
      </p:grpSpPr>
      <p:grpSp>
        <p:nvGrpSpPr>
          <p:cNvPr id="669" name="Google Shape;669;p5"/>
          <p:cNvGrpSpPr/>
          <p:nvPr/>
        </p:nvGrpSpPr>
        <p:grpSpPr>
          <a:xfrm>
            <a:off x="139" y="105"/>
            <a:ext cx="9159995" cy="6870013"/>
            <a:chOff x="3843650" y="2891150"/>
            <a:chExt cx="3447625" cy="2585725"/>
          </a:xfrm>
        </p:grpSpPr>
        <p:sp>
          <p:nvSpPr>
            <p:cNvPr id="670" name="Google Shape;670;p5"/>
            <p:cNvSpPr/>
            <p:nvPr/>
          </p:nvSpPr>
          <p:spPr>
            <a:xfrm>
              <a:off x="6911650" y="2942500"/>
              <a:ext cx="56425" cy="5075"/>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5"/>
            <p:cNvSpPr/>
            <p:nvPr/>
          </p:nvSpPr>
          <p:spPr>
            <a:xfrm>
              <a:off x="4378125" y="2979525"/>
              <a:ext cx="20225" cy="17700"/>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5"/>
            <p:cNvSpPr/>
            <p:nvPr/>
          </p:nvSpPr>
          <p:spPr>
            <a:xfrm>
              <a:off x="4356250" y="2955975"/>
              <a:ext cx="63150" cy="59775"/>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5"/>
            <p:cNvSpPr/>
            <p:nvPr/>
          </p:nvSpPr>
          <p:spPr>
            <a:xfrm>
              <a:off x="4518700" y="2973650"/>
              <a:ext cx="18550" cy="19375"/>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5"/>
            <p:cNvSpPr/>
            <p:nvPr/>
          </p:nvSpPr>
          <p:spPr>
            <a:xfrm>
              <a:off x="4386550" y="2891150"/>
              <a:ext cx="8450" cy="57275"/>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5"/>
            <p:cNvSpPr/>
            <p:nvPr/>
          </p:nvSpPr>
          <p:spPr>
            <a:xfrm>
              <a:off x="4526275" y="2891150"/>
              <a:ext cx="62300" cy="5557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5"/>
            <p:cNvSpPr/>
            <p:nvPr/>
          </p:nvSpPr>
          <p:spPr>
            <a:xfrm>
              <a:off x="3896675" y="2891150"/>
              <a:ext cx="62325" cy="11825"/>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5"/>
            <p:cNvSpPr/>
            <p:nvPr/>
          </p:nvSpPr>
          <p:spPr>
            <a:xfrm>
              <a:off x="4501875" y="2950925"/>
              <a:ext cx="58100" cy="59775"/>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5"/>
            <p:cNvSpPr/>
            <p:nvPr/>
          </p:nvSpPr>
          <p:spPr>
            <a:xfrm>
              <a:off x="4484200" y="2917250"/>
              <a:ext cx="15175" cy="1685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5"/>
            <p:cNvSpPr/>
            <p:nvPr/>
          </p:nvSpPr>
          <p:spPr>
            <a:xfrm>
              <a:off x="4390750" y="2891150"/>
              <a:ext cx="58125" cy="56425"/>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5"/>
            <p:cNvSpPr/>
            <p:nvPr/>
          </p:nvSpPr>
          <p:spPr>
            <a:xfrm>
              <a:off x="4455575" y="2891150"/>
              <a:ext cx="8450" cy="52225"/>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5"/>
            <p:cNvSpPr/>
            <p:nvPr/>
          </p:nvSpPr>
          <p:spPr>
            <a:xfrm>
              <a:off x="4596975" y="2891150"/>
              <a:ext cx="62325" cy="4717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5"/>
            <p:cNvSpPr/>
            <p:nvPr/>
          </p:nvSpPr>
          <p:spPr>
            <a:xfrm>
              <a:off x="4245150" y="2892850"/>
              <a:ext cx="63150" cy="58925"/>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5"/>
            <p:cNvSpPr/>
            <p:nvPr/>
          </p:nvSpPr>
          <p:spPr>
            <a:xfrm>
              <a:off x="4341950" y="2923150"/>
              <a:ext cx="10950" cy="17700"/>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4" name="Google Shape;684;p5"/>
            <p:cNvSpPr/>
            <p:nvPr/>
          </p:nvSpPr>
          <p:spPr>
            <a:xfrm>
              <a:off x="4272075" y="2926500"/>
              <a:ext cx="14350" cy="17700"/>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5" name="Google Shape;685;p5"/>
            <p:cNvSpPr/>
            <p:nvPr/>
          </p:nvSpPr>
          <p:spPr>
            <a:xfrm>
              <a:off x="4124775" y="2891150"/>
              <a:ext cx="10125" cy="25"/>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6" name="Google Shape;686;p5"/>
            <p:cNvSpPr/>
            <p:nvPr/>
          </p:nvSpPr>
          <p:spPr>
            <a:xfrm>
              <a:off x="3843650" y="3535050"/>
              <a:ext cx="196150" cy="30135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4035575" y="2903775"/>
              <a:ext cx="7600" cy="58950"/>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4414325" y="2920625"/>
              <a:ext cx="12650" cy="19375"/>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9" name="Google Shape;689;p5"/>
            <p:cNvSpPr/>
            <p:nvPr/>
          </p:nvSpPr>
          <p:spPr>
            <a:xfrm>
              <a:off x="4049025" y="2891150"/>
              <a:ext cx="56425" cy="425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0" name="Google Shape;690;p5"/>
            <p:cNvSpPr/>
            <p:nvPr/>
          </p:nvSpPr>
          <p:spPr>
            <a:xfrm>
              <a:off x="4175275" y="2893675"/>
              <a:ext cx="62325" cy="67375"/>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4060825" y="2929025"/>
              <a:ext cx="17700" cy="2612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4039775" y="2901250"/>
              <a:ext cx="58100" cy="60625"/>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3" name="Google Shape;693;p5"/>
            <p:cNvSpPr/>
            <p:nvPr/>
          </p:nvSpPr>
          <p:spPr>
            <a:xfrm>
              <a:off x="4114675" y="2891150"/>
              <a:ext cx="4250" cy="875"/>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4" name="Google Shape;694;p5"/>
            <p:cNvSpPr/>
            <p:nvPr/>
          </p:nvSpPr>
          <p:spPr>
            <a:xfrm>
              <a:off x="4286400" y="2956800"/>
              <a:ext cx="62300" cy="67375"/>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4288075" y="3030025"/>
              <a:ext cx="6750" cy="58125"/>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4312475" y="2982050"/>
              <a:ext cx="15175" cy="17700"/>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7" name="Google Shape;697;p5"/>
            <p:cNvSpPr/>
            <p:nvPr/>
          </p:nvSpPr>
          <p:spPr>
            <a:xfrm>
              <a:off x="4315850" y="2891150"/>
              <a:ext cx="64000" cy="58950"/>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8" name="Google Shape;698;p5"/>
            <p:cNvSpPr/>
            <p:nvPr/>
          </p:nvSpPr>
          <p:spPr>
            <a:xfrm>
              <a:off x="4552375" y="2915575"/>
              <a:ext cx="15175" cy="17700"/>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4171925" y="2986275"/>
              <a:ext cx="14325" cy="21050"/>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4150025" y="2965225"/>
              <a:ext cx="58950" cy="59775"/>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1" name="Google Shape;701;p5"/>
            <p:cNvSpPr/>
            <p:nvPr/>
          </p:nvSpPr>
          <p:spPr>
            <a:xfrm>
              <a:off x="4238425" y="2984575"/>
              <a:ext cx="21050" cy="18550"/>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2" name="Google Shape;702;p5"/>
            <p:cNvSpPr/>
            <p:nvPr/>
          </p:nvSpPr>
          <p:spPr>
            <a:xfrm>
              <a:off x="4199700" y="2927350"/>
              <a:ext cx="17700" cy="24425"/>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3843650" y="3509800"/>
              <a:ext cx="220550" cy="34550"/>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215700" y="2961850"/>
              <a:ext cx="63975" cy="60625"/>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4347000" y="5169650"/>
              <a:ext cx="557225" cy="307225"/>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3949700" y="3040125"/>
              <a:ext cx="65675" cy="60650"/>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4713975" y="3144500"/>
              <a:ext cx="61475" cy="74100"/>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4783825" y="3175650"/>
              <a:ext cx="64000" cy="40425"/>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809075" y="3187425"/>
              <a:ext cx="13500" cy="18550"/>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0" name="Google Shape;710;p5"/>
            <p:cNvSpPr/>
            <p:nvPr/>
          </p:nvSpPr>
          <p:spPr>
            <a:xfrm>
              <a:off x="4735025" y="3156300"/>
              <a:ext cx="21900" cy="14325"/>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1" name="Google Shape;711;p5"/>
            <p:cNvSpPr/>
            <p:nvPr/>
          </p:nvSpPr>
          <p:spPr>
            <a:xfrm>
              <a:off x="4691250" y="3071275"/>
              <a:ext cx="152375" cy="70725"/>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3904250" y="3176500"/>
              <a:ext cx="62325" cy="774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3843650" y="4433150"/>
              <a:ext cx="366175" cy="525250"/>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4483350" y="3152075"/>
              <a:ext cx="79975" cy="72425"/>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4045675" y="3169750"/>
              <a:ext cx="85875" cy="74950"/>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4792250" y="2902100"/>
              <a:ext cx="27800" cy="20225"/>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4374775" y="5194050"/>
              <a:ext cx="236525" cy="188575"/>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859475" y="5379225"/>
              <a:ext cx="306400" cy="97650"/>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9" name="Google Shape;719;p5"/>
            <p:cNvSpPr/>
            <p:nvPr/>
          </p:nvSpPr>
          <p:spPr>
            <a:xfrm>
              <a:off x="4659275" y="5290000"/>
              <a:ext cx="214650" cy="186875"/>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0" name="Google Shape;720;p5"/>
            <p:cNvSpPr/>
            <p:nvPr/>
          </p:nvSpPr>
          <p:spPr>
            <a:xfrm>
              <a:off x="6519425" y="5245400"/>
              <a:ext cx="57250" cy="53900"/>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6448725" y="5146075"/>
              <a:ext cx="392250" cy="330800"/>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7192775" y="5434775"/>
              <a:ext cx="98500" cy="42100"/>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474825" y="5198250"/>
              <a:ext cx="22750" cy="21925"/>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4037250" y="5245400"/>
              <a:ext cx="38750" cy="106075"/>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4124775" y="5049275"/>
              <a:ext cx="64850" cy="42125"/>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4039775" y="2891150"/>
              <a:ext cx="5075" cy="5925"/>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4015375" y="4990350"/>
              <a:ext cx="185175" cy="365325"/>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6735750" y="2891150"/>
              <a:ext cx="270200" cy="160800"/>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4272075" y="3094000"/>
              <a:ext cx="62325" cy="67375"/>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0" name="Google Shape;730;p5"/>
            <p:cNvSpPr/>
            <p:nvPr/>
          </p:nvSpPr>
          <p:spPr>
            <a:xfrm>
              <a:off x="4512800" y="3015725"/>
              <a:ext cx="64000" cy="63150"/>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1" name="Google Shape;731;p5"/>
            <p:cNvSpPr/>
            <p:nvPr/>
          </p:nvSpPr>
          <p:spPr>
            <a:xfrm>
              <a:off x="4201375" y="3099050"/>
              <a:ext cx="64000" cy="59800"/>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4426950" y="2952600"/>
              <a:ext cx="64000" cy="60625"/>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3" name="Google Shape;733;p5"/>
            <p:cNvSpPr/>
            <p:nvPr/>
          </p:nvSpPr>
          <p:spPr>
            <a:xfrm>
              <a:off x="4539750" y="3040125"/>
              <a:ext cx="17700" cy="21075"/>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4" name="Google Shape;734;p5"/>
            <p:cNvSpPr/>
            <p:nvPr/>
          </p:nvSpPr>
          <p:spPr>
            <a:xfrm>
              <a:off x="4293125" y="3114200"/>
              <a:ext cx="18550" cy="22750"/>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4136575" y="3101575"/>
              <a:ext cx="58100" cy="59800"/>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4225800" y="3118425"/>
              <a:ext cx="18525" cy="16000"/>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4061650" y="3103275"/>
              <a:ext cx="64000" cy="60625"/>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8" name="Google Shape;738;p5"/>
            <p:cNvSpPr/>
            <p:nvPr/>
          </p:nvSpPr>
          <p:spPr>
            <a:xfrm>
              <a:off x="4156775" y="3122625"/>
              <a:ext cx="15175" cy="15175"/>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9" name="Google Shape;739;p5"/>
            <p:cNvSpPr/>
            <p:nvPr/>
          </p:nvSpPr>
          <p:spPr>
            <a:xfrm>
              <a:off x="4584350" y="3014875"/>
              <a:ext cx="55575" cy="61475"/>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4775425" y="2938300"/>
              <a:ext cx="68200" cy="127125"/>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3843650" y="4529100"/>
              <a:ext cx="340925" cy="344275"/>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4724925" y="3009000"/>
              <a:ext cx="61450" cy="60625"/>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4666850" y="2891150"/>
              <a:ext cx="64825" cy="44650"/>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3843650" y="3535900"/>
              <a:ext cx="228125" cy="383850"/>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4802350" y="2972800"/>
              <a:ext cx="26125" cy="22750"/>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3843650" y="4554350"/>
              <a:ext cx="234025" cy="291250"/>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4707250" y="2941650"/>
              <a:ext cx="63150" cy="59800"/>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4637375" y="2942500"/>
              <a:ext cx="62325" cy="68200"/>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4652525" y="3011525"/>
              <a:ext cx="64850" cy="60625"/>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4737550" y="3191650"/>
              <a:ext cx="21900" cy="1265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4467350" y="3043500"/>
              <a:ext cx="20225" cy="21075"/>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4443800" y="3019100"/>
              <a:ext cx="62300" cy="65675"/>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4431175" y="3110000"/>
              <a:ext cx="22750" cy="19375"/>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4552375" y="3084750"/>
              <a:ext cx="63975" cy="59775"/>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4586025" y="2969425"/>
              <a:ext cx="22750" cy="17700"/>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567525" y="3158825"/>
              <a:ext cx="5900" cy="65675"/>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4670200" y="3192475"/>
              <a:ext cx="10975" cy="16875"/>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623075" y="3079700"/>
              <a:ext cx="62300" cy="67350"/>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6826650" y="4567825"/>
              <a:ext cx="297975" cy="292925"/>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4570050" y="3149550"/>
              <a:ext cx="64825" cy="75775"/>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4134050" y="3160500"/>
              <a:ext cx="342600" cy="82500"/>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4573400" y="3096525"/>
              <a:ext cx="17700" cy="16025"/>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3843650" y="3111675"/>
              <a:ext cx="69900" cy="65675"/>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3974950" y="2891150"/>
              <a:ext cx="60650" cy="10125"/>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3843650" y="3181550"/>
              <a:ext cx="53900" cy="69875"/>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3921100" y="3108325"/>
              <a:ext cx="62300" cy="67350"/>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4639075" y="3015725"/>
              <a:ext cx="6750" cy="58100"/>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4113850" y="3054450"/>
              <a:ext cx="18525" cy="2612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3974125" y="3175650"/>
              <a:ext cx="63150" cy="6905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4091950" y="3033400"/>
              <a:ext cx="62325" cy="65675"/>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4132350" y="3104100"/>
              <a:ext cx="8450" cy="58100"/>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4015375" y="3126825"/>
              <a:ext cx="18525" cy="21925"/>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3990950" y="3106625"/>
              <a:ext cx="63150" cy="59800"/>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4412650" y="3088950"/>
              <a:ext cx="64825" cy="60625"/>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6994975" y="3960950"/>
              <a:ext cx="296300" cy="452025"/>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5857000" y="2891150"/>
              <a:ext cx="1266800" cy="381325"/>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7126300" y="4418850"/>
              <a:ext cx="32850" cy="23575"/>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7000875" y="3964325"/>
              <a:ext cx="17700" cy="17700"/>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7124600" y="4429775"/>
              <a:ext cx="8450" cy="15175"/>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6900725" y="2972800"/>
              <a:ext cx="58925" cy="9275"/>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6748375" y="3072975"/>
              <a:ext cx="106900" cy="36200"/>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7065675" y="3940750"/>
              <a:ext cx="53075" cy="20225"/>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4645800" y="3178175"/>
              <a:ext cx="64825" cy="42100"/>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6748375" y="3108325"/>
              <a:ext cx="73250" cy="25275"/>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6743325" y="3060350"/>
              <a:ext cx="93450" cy="21900"/>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7182675" y="4392750"/>
              <a:ext cx="76625" cy="40425"/>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6135600" y="2891150"/>
              <a:ext cx="26975" cy="145650"/>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3843650" y="2891150"/>
              <a:ext cx="1028600" cy="388050"/>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6583400" y="4932275"/>
              <a:ext cx="707875" cy="436025"/>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783000" y="3183225"/>
              <a:ext cx="5075" cy="33700"/>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4735025" y="2891150"/>
              <a:ext cx="100175" cy="42125"/>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6612850" y="4974375"/>
              <a:ext cx="14325" cy="15175"/>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6971425" y="3905400"/>
              <a:ext cx="319850" cy="567325"/>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7159950" y="3928975"/>
              <a:ext cx="10975" cy="10125"/>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7158275" y="5139350"/>
              <a:ext cx="67350" cy="65675"/>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6637250" y="5024025"/>
              <a:ext cx="49700" cy="49675"/>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7121250" y="4706700"/>
              <a:ext cx="170025" cy="420875"/>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4027150" y="2993850"/>
              <a:ext cx="23600" cy="1685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4005250" y="2970275"/>
              <a:ext cx="63175" cy="59775"/>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4969000" y="2997200"/>
              <a:ext cx="16875" cy="10125"/>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3979175" y="3059500"/>
              <a:ext cx="15175" cy="21900"/>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3935400" y="2971125"/>
              <a:ext cx="61475" cy="67350"/>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4085225" y="3125150"/>
              <a:ext cx="19375" cy="19375"/>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4075975" y="2966900"/>
              <a:ext cx="63975" cy="60625"/>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4101225" y="2991325"/>
              <a:ext cx="16000" cy="19375"/>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4046500" y="3060350"/>
              <a:ext cx="15175" cy="21900"/>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4022100" y="3037600"/>
              <a:ext cx="61475" cy="60650"/>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4972375" y="2979525"/>
              <a:ext cx="17700" cy="9300"/>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4949650" y="2944175"/>
              <a:ext cx="274425" cy="118725"/>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3969075" y="2891150"/>
              <a:ext cx="5075" cy="845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3843650" y="2908000"/>
              <a:ext cx="42125" cy="65675"/>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3843650" y="3008150"/>
              <a:ext cx="26975" cy="21900"/>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3990950" y="2931550"/>
              <a:ext cx="19375" cy="22750"/>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4850" y="2903775"/>
              <a:ext cx="64000" cy="60625"/>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4104575" y="2989625"/>
              <a:ext cx="13500" cy="5075"/>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3843650" y="2891150"/>
              <a:ext cx="46325" cy="13500"/>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3843650" y="3044350"/>
              <a:ext cx="101875" cy="60625"/>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3894150" y="2907150"/>
              <a:ext cx="63150" cy="58950"/>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3957275" y="2992150"/>
              <a:ext cx="20225" cy="25275"/>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3843650" y="2973650"/>
              <a:ext cx="82525" cy="63975"/>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4394975" y="3045175"/>
              <a:ext cx="14325" cy="19400"/>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4464000" y="2891150"/>
              <a:ext cx="55575" cy="53050"/>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4452200" y="2976175"/>
              <a:ext cx="5925" cy="17700"/>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4373075" y="3023300"/>
              <a:ext cx="61475" cy="60625"/>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7067375" y="4626750"/>
              <a:ext cx="59775" cy="239900"/>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4497650" y="2953450"/>
              <a:ext cx="8450" cy="58100"/>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4487550" y="3155450"/>
              <a:ext cx="68200" cy="7600"/>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4487550" y="3087275"/>
              <a:ext cx="58100" cy="60625"/>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4341950" y="3092325"/>
              <a:ext cx="63150" cy="59775"/>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4566675" y="2947550"/>
              <a:ext cx="64000" cy="60625"/>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4483350" y="3089800"/>
              <a:ext cx="8450" cy="58950"/>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104575" y="2898725"/>
              <a:ext cx="64000" cy="59800"/>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501875" y="3099900"/>
              <a:ext cx="22750" cy="1265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44925" y="2978700"/>
              <a:ext cx="56425" cy="56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186225" y="3053600"/>
              <a:ext cx="17700" cy="2612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4127300" y="2927350"/>
              <a:ext cx="19400" cy="21900"/>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4232525" y="3029200"/>
              <a:ext cx="55575" cy="61475"/>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4146675" y="2967750"/>
              <a:ext cx="7600" cy="58100"/>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4160975" y="3030025"/>
              <a:ext cx="64850" cy="63175"/>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4328475" y="3051075"/>
              <a:ext cx="19375" cy="17700"/>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4254400" y="3051075"/>
              <a:ext cx="25275" cy="22750"/>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4365500" y="3115050"/>
              <a:ext cx="19400" cy="1685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4301550" y="3025825"/>
              <a:ext cx="64825" cy="60625"/>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44" name="Google Shape;844;p5"/>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5" name="Google Shape;845;p5"/>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a:lvl1pPr>
            <a:lvl2pPr marL="914400" lvl="1" indent="-368300">
              <a:spcBef>
                <a:spcPts val="0"/>
              </a:spcBef>
              <a:spcAft>
                <a:spcPts val="0"/>
              </a:spcAft>
              <a:buSzPts val="22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846" name="Google Shape;846;p5"/>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F55D4B"/>
        </a:solidFill>
        <a:effectLst/>
      </p:bgPr>
    </p:bg>
    <p:spTree>
      <p:nvGrpSpPr>
        <p:cNvPr id="1" name="Shape 1708"/>
        <p:cNvGrpSpPr/>
        <p:nvPr/>
      </p:nvGrpSpPr>
      <p:grpSpPr>
        <a:xfrm>
          <a:off x="0" y="0"/>
          <a:ext cx="0" cy="0"/>
          <a:chOff x="0" y="0"/>
          <a:chExt cx="0" cy="0"/>
        </a:xfrm>
      </p:grpSpPr>
      <p:grpSp>
        <p:nvGrpSpPr>
          <p:cNvPr id="1709" name="Google Shape;1709;p12"/>
          <p:cNvGrpSpPr/>
          <p:nvPr/>
        </p:nvGrpSpPr>
        <p:grpSpPr>
          <a:xfrm>
            <a:off x="1" y="5"/>
            <a:ext cx="9152065" cy="6864065"/>
            <a:chOff x="328725" y="238125"/>
            <a:chExt cx="3447625" cy="2585725"/>
          </a:xfrm>
        </p:grpSpPr>
        <p:sp>
          <p:nvSpPr>
            <p:cNvPr id="1710" name="Google Shape;1710;p12"/>
            <p:cNvSpPr/>
            <p:nvPr/>
          </p:nvSpPr>
          <p:spPr>
            <a:xfrm>
              <a:off x="2397625" y="2721125"/>
              <a:ext cx="62300" cy="66525"/>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1" name="Google Shape;1711;p12"/>
            <p:cNvSpPr/>
            <p:nvPr/>
          </p:nvSpPr>
          <p:spPr>
            <a:xfrm>
              <a:off x="2424550" y="2739650"/>
              <a:ext cx="16850" cy="1770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2" name="Google Shape;1712;p12"/>
            <p:cNvSpPr/>
            <p:nvPr/>
          </p:nvSpPr>
          <p:spPr>
            <a:xfrm>
              <a:off x="2276400" y="2759850"/>
              <a:ext cx="13500" cy="1770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3" name="Google Shape;1713;p12"/>
            <p:cNvSpPr/>
            <p:nvPr/>
          </p:nvSpPr>
          <p:spPr>
            <a:xfrm>
              <a:off x="1523075" y="2675675"/>
              <a:ext cx="67375" cy="38750"/>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4" name="Google Shape;1714;p12"/>
            <p:cNvSpPr/>
            <p:nvPr/>
          </p:nvSpPr>
          <p:spPr>
            <a:xfrm>
              <a:off x="2347950" y="2750600"/>
              <a:ext cx="16025" cy="4225"/>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5" name="Google Shape;1715;p12"/>
            <p:cNvSpPr/>
            <p:nvPr/>
          </p:nvSpPr>
          <p:spPr>
            <a:xfrm>
              <a:off x="2319325" y="2720300"/>
              <a:ext cx="69900" cy="66500"/>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6" name="Google Shape;1716;p12"/>
            <p:cNvSpPr/>
            <p:nvPr/>
          </p:nvSpPr>
          <p:spPr>
            <a:xfrm>
              <a:off x="2128275" y="2674000"/>
              <a:ext cx="67350" cy="42100"/>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7" name="Google Shape;1717;p12"/>
            <p:cNvSpPr/>
            <p:nvPr/>
          </p:nvSpPr>
          <p:spPr>
            <a:xfrm>
              <a:off x="2107225" y="2721125"/>
              <a:ext cx="60625" cy="64850"/>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8" name="Google Shape;1718;p12"/>
            <p:cNvSpPr/>
            <p:nvPr/>
          </p:nvSpPr>
          <p:spPr>
            <a:xfrm>
              <a:off x="2435500" y="2794350"/>
              <a:ext cx="61450" cy="29500"/>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9" name="Google Shape;1719;p12"/>
            <p:cNvSpPr/>
            <p:nvPr/>
          </p:nvSpPr>
          <p:spPr>
            <a:xfrm>
              <a:off x="2508725" y="2793525"/>
              <a:ext cx="64825" cy="30325"/>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0" name="Google Shape;1720;p12"/>
            <p:cNvSpPr/>
            <p:nvPr/>
          </p:nvSpPr>
          <p:spPr>
            <a:xfrm>
              <a:off x="1546650" y="2770800"/>
              <a:ext cx="13500" cy="3375"/>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1" name="Google Shape;1721;p12"/>
            <p:cNvSpPr/>
            <p:nvPr/>
          </p:nvSpPr>
          <p:spPr>
            <a:xfrm>
              <a:off x="2251150" y="2724500"/>
              <a:ext cx="64850" cy="64000"/>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2" name="Google Shape;1722;p12"/>
            <p:cNvSpPr/>
            <p:nvPr/>
          </p:nvSpPr>
          <p:spPr>
            <a:xfrm>
              <a:off x="1522250" y="2724500"/>
              <a:ext cx="63150" cy="63150"/>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3" name="Google Shape;1723;p12"/>
            <p:cNvSpPr/>
            <p:nvPr/>
          </p:nvSpPr>
          <p:spPr>
            <a:xfrm>
              <a:off x="2179625" y="2722825"/>
              <a:ext cx="64825" cy="64825"/>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4" name="Google Shape;1724;p12"/>
            <p:cNvSpPr/>
            <p:nvPr/>
          </p:nvSpPr>
          <p:spPr>
            <a:xfrm>
              <a:off x="2205700" y="2761525"/>
              <a:ext cx="12650" cy="16025"/>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5" name="Google Shape;1725;p12"/>
            <p:cNvSpPr/>
            <p:nvPr/>
          </p:nvSpPr>
          <p:spPr>
            <a:xfrm>
              <a:off x="1545800" y="2757325"/>
              <a:ext cx="12650" cy="10125"/>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6" name="Google Shape;1726;p12"/>
            <p:cNvSpPr/>
            <p:nvPr/>
          </p:nvSpPr>
          <p:spPr>
            <a:xfrm>
              <a:off x="2287350" y="2795200"/>
              <a:ext cx="67350" cy="28650"/>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7" name="Google Shape;1727;p12"/>
            <p:cNvSpPr/>
            <p:nvPr/>
          </p:nvSpPr>
          <p:spPr>
            <a:xfrm>
              <a:off x="1692275" y="2759850"/>
              <a:ext cx="14325" cy="16025"/>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8" name="Google Shape;1728;p12"/>
            <p:cNvSpPr/>
            <p:nvPr/>
          </p:nvSpPr>
          <p:spPr>
            <a:xfrm>
              <a:off x="1825250" y="2676525"/>
              <a:ext cx="66525" cy="41275"/>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9" name="Google Shape;1729;p12"/>
            <p:cNvSpPr/>
            <p:nvPr/>
          </p:nvSpPr>
          <p:spPr>
            <a:xfrm>
              <a:off x="2143425" y="2793525"/>
              <a:ext cx="64825" cy="30325"/>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0" name="Google Shape;1730;p12"/>
            <p:cNvSpPr/>
            <p:nvPr/>
          </p:nvSpPr>
          <p:spPr>
            <a:xfrm>
              <a:off x="2050825" y="2675675"/>
              <a:ext cx="69050" cy="41275"/>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1" name="Google Shape;1731;p12"/>
            <p:cNvSpPr/>
            <p:nvPr/>
          </p:nvSpPr>
          <p:spPr>
            <a:xfrm>
              <a:off x="1596325" y="2674000"/>
              <a:ext cx="67350" cy="42100"/>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2" name="Google Shape;1732;p12"/>
            <p:cNvSpPr/>
            <p:nvPr/>
          </p:nvSpPr>
          <p:spPr>
            <a:xfrm>
              <a:off x="2427925" y="2673150"/>
              <a:ext cx="69875" cy="4380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3" name="Google Shape;1733;p12"/>
            <p:cNvSpPr/>
            <p:nvPr/>
          </p:nvSpPr>
          <p:spPr>
            <a:xfrm>
              <a:off x="2201500" y="2675675"/>
              <a:ext cx="69875" cy="40425"/>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4" name="Google Shape;1734;p12"/>
            <p:cNvSpPr/>
            <p:nvPr/>
          </p:nvSpPr>
          <p:spPr>
            <a:xfrm>
              <a:off x="1668700" y="2721975"/>
              <a:ext cx="64825" cy="65675"/>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5" name="Google Shape;1735;p12"/>
            <p:cNvSpPr/>
            <p:nvPr/>
          </p:nvSpPr>
          <p:spPr>
            <a:xfrm>
              <a:off x="1669550" y="2675675"/>
              <a:ext cx="69875" cy="40425"/>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6" name="Google Shape;1736;p12"/>
            <p:cNvSpPr/>
            <p:nvPr/>
          </p:nvSpPr>
          <p:spPr>
            <a:xfrm>
              <a:off x="1704050" y="2795200"/>
              <a:ext cx="59775" cy="28650"/>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7" name="Google Shape;1737;p12"/>
            <p:cNvSpPr/>
            <p:nvPr/>
          </p:nvSpPr>
          <p:spPr>
            <a:xfrm>
              <a:off x="2215800" y="2793525"/>
              <a:ext cx="61475" cy="30325"/>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8" name="Google Shape;1738;p12"/>
            <p:cNvSpPr/>
            <p:nvPr/>
          </p:nvSpPr>
          <p:spPr>
            <a:xfrm>
              <a:off x="1746125" y="2674000"/>
              <a:ext cx="68225" cy="42100"/>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9" name="Google Shape;1739;p12"/>
            <p:cNvSpPr/>
            <p:nvPr/>
          </p:nvSpPr>
          <p:spPr>
            <a:xfrm>
              <a:off x="2278100" y="2674000"/>
              <a:ext cx="68200" cy="42100"/>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0" name="Google Shape;1740;p12"/>
            <p:cNvSpPr/>
            <p:nvPr/>
          </p:nvSpPr>
          <p:spPr>
            <a:xfrm>
              <a:off x="2538175" y="2765750"/>
              <a:ext cx="24425" cy="11800"/>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1" name="Google Shape;1741;p12"/>
            <p:cNvSpPr/>
            <p:nvPr/>
          </p:nvSpPr>
          <p:spPr>
            <a:xfrm>
              <a:off x="2505350" y="2674850"/>
              <a:ext cx="68200" cy="42100"/>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2" name="Google Shape;1742;p12"/>
            <p:cNvSpPr/>
            <p:nvPr/>
          </p:nvSpPr>
          <p:spPr>
            <a:xfrm>
              <a:off x="2469150" y="2722825"/>
              <a:ext cx="103550" cy="64825"/>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3" name="Google Shape;1743;p12"/>
            <p:cNvSpPr/>
            <p:nvPr/>
          </p:nvSpPr>
          <p:spPr>
            <a:xfrm>
              <a:off x="1623250" y="2758175"/>
              <a:ext cx="9275" cy="1770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4" name="Google Shape;1744;p12"/>
            <p:cNvSpPr/>
            <p:nvPr/>
          </p:nvSpPr>
          <p:spPr>
            <a:xfrm>
              <a:off x="2357200" y="2676525"/>
              <a:ext cx="66525" cy="41275"/>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5" name="Google Shape;1745;p12"/>
            <p:cNvSpPr/>
            <p:nvPr/>
          </p:nvSpPr>
          <p:spPr>
            <a:xfrm>
              <a:off x="1629975" y="2796050"/>
              <a:ext cx="64850" cy="27800"/>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6" name="Google Shape;1746;p12"/>
            <p:cNvSpPr/>
            <p:nvPr/>
          </p:nvSpPr>
          <p:spPr>
            <a:xfrm>
              <a:off x="1593800" y="2723650"/>
              <a:ext cx="62300" cy="64850"/>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7" name="Google Shape;1747;p12"/>
            <p:cNvSpPr/>
            <p:nvPr/>
          </p:nvSpPr>
          <p:spPr>
            <a:xfrm>
              <a:off x="2068500" y="2795200"/>
              <a:ext cx="62325" cy="28650"/>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8" name="Google Shape;1748;p12"/>
            <p:cNvSpPr/>
            <p:nvPr/>
          </p:nvSpPr>
          <p:spPr>
            <a:xfrm>
              <a:off x="1519725" y="2792675"/>
              <a:ext cx="106075" cy="31175"/>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9" name="Google Shape;1749;p12"/>
            <p:cNvSpPr/>
            <p:nvPr/>
          </p:nvSpPr>
          <p:spPr>
            <a:xfrm>
              <a:off x="2130800" y="2762375"/>
              <a:ext cx="11800" cy="1350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0" name="Google Shape;1750;p12"/>
            <p:cNvSpPr/>
            <p:nvPr/>
          </p:nvSpPr>
          <p:spPr>
            <a:xfrm>
              <a:off x="1993600" y="2795200"/>
              <a:ext cx="62300" cy="28650"/>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1" name="Google Shape;1751;p12"/>
            <p:cNvSpPr/>
            <p:nvPr/>
          </p:nvSpPr>
          <p:spPr>
            <a:xfrm>
              <a:off x="3731700" y="1357575"/>
              <a:ext cx="44650" cy="18550"/>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2" name="Google Shape;1752;p12"/>
            <p:cNvSpPr/>
            <p:nvPr/>
          </p:nvSpPr>
          <p:spPr>
            <a:xfrm>
              <a:off x="3708150" y="1295300"/>
              <a:ext cx="68200" cy="24425"/>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3" name="Google Shape;1753;p12"/>
            <p:cNvSpPr/>
            <p:nvPr/>
          </p:nvSpPr>
          <p:spPr>
            <a:xfrm>
              <a:off x="3718250" y="1315500"/>
              <a:ext cx="58100" cy="2190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4" name="Google Shape;1754;p12"/>
            <p:cNvSpPr/>
            <p:nvPr/>
          </p:nvSpPr>
          <p:spPr>
            <a:xfrm>
              <a:off x="3741800" y="1396300"/>
              <a:ext cx="34550" cy="16000"/>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5" name="Google Shape;1755;p12"/>
            <p:cNvSpPr/>
            <p:nvPr/>
          </p:nvSpPr>
          <p:spPr>
            <a:xfrm>
              <a:off x="3708150" y="1270875"/>
              <a:ext cx="68200" cy="25275"/>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6" name="Google Shape;1756;p12"/>
            <p:cNvSpPr/>
            <p:nvPr/>
          </p:nvSpPr>
          <p:spPr>
            <a:xfrm>
              <a:off x="3733400" y="1377775"/>
              <a:ext cx="42950" cy="19375"/>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7" name="Google Shape;1757;p12"/>
            <p:cNvSpPr/>
            <p:nvPr/>
          </p:nvSpPr>
          <p:spPr>
            <a:xfrm>
              <a:off x="3340325" y="1364300"/>
              <a:ext cx="161625" cy="55575"/>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8" name="Google Shape;1758;p12"/>
            <p:cNvSpPr/>
            <p:nvPr/>
          </p:nvSpPr>
          <p:spPr>
            <a:xfrm>
              <a:off x="3405125" y="1533500"/>
              <a:ext cx="238225" cy="68200"/>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9" name="Google Shape;1759;p12"/>
            <p:cNvSpPr/>
            <p:nvPr/>
          </p:nvSpPr>
          <p:spPr>
            <a:xfrm>
              <a:off x="396900" y="2062925"/>
              <a:ext cx="184350" cy="76092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0" name="Google Shape;1760;p12"/>
            <p:cNvSpPr/>
            <p:nvPr/>
          </p:nvSpPr>
          <p:spPr>
            <a:xfrm>
              <a:off x="328725" y="1041100"/>
              <a:ext cx="351000" cy="772700"/>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1" name="Google Shape;1761;p12"/>
            <p:cNvSpPr/>
            <p:nvPr/>
          </p:nvSpPr>
          <p:spPr>
            <a:xfrm>
              <a:off x="3187975" y="1455225"/>
              <a:ext cx="118700" cy="109425"/>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2" name="Google Shape;1762;p12"/>
            <p:cNvSpPr/>
            <p:nvPr/>
          </p:nvSpPr>
          <p:spPr>
            <a:xfrm>
              <a:off x="434775" y="1035200"/>
              <a:ext cx="10125" cy="11825"/>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3" name="Google Shape;1763;p12"/>
            <p:cNvSpPr/>
            <p:nvPr/>
          </p:nvSpPr>
          <p:spPr>
            <a:xfrm>
              <a:off x="577850" y="270950"/>
              <a:ext cx="194475" cy="158250"/>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4" name="Google Shape;1764;p12"/>
            <p:cNvSpPr/>
            <p:nvPr/>
          </p:nvSpPr>
          <p:spPr>
            <a:xfrm>
              <a:off x="328725" y="961125"/>
              <a:ext cx="417500" cy="928425"/>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5" name="Google Shape;1765;p12"/>
            <p:cNvSpPr/>
            <p:nvPr/>
          </p:nvSpPr>
          <p:spPr>
            <a:xfrm>
              <a:off x="554300" y="238125"/>
              <a:ext cx="479775" cy="203700"/>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6" name="Google Shape;1766;p12"/>
            <p:cNvSpPr/>
            <p:nvPr/>
          </p:nvSpPr>
          <p:spPr>
            <a:xfrm>
              <a:off x="812700" y="238125"/>
              <a:ext cx="198650" cy="136375"/>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7" name="Google Shape;1767;p12"/>
            <p:cNvSpPr/>
            <p:nvPr/>
          </p:nvSpPr>
          <p:spPr>
            <a:xfrm>
              <a:off x="3282250" y="332375"/>
              <a:ext cx="417500" cy="425925"/>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8" name="Google Shape;1768;p12"/>
            <p:cNvSpPr/>
            <p:nvPr/>
          </p:nvSpPr>
          <p:spPr>
            <a:xfrm>
              <a:off x="1163675" y="316400"/>
              <a:ext cx="196150" cy="86700"/>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9" name="Google Shape;1769;p12"/>
            <p:cNvSpPr/>
            <p:nvPr/>
          </p:nvSpPr>
          <p:spPr>
            <a:xfrm>
              <a:off x="1182200" y="340800"/>
              <a:ext cx="14325" cy="6750"/>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0" name="Google Shape;1770;p12"/>
            <p:cNvSpPr/>
            <p:nvPr/>
          </p:nvSpPr>
          <p:spPr>
            <a:xfrm>
              <a:off x="1322750" y="339950"/>
              <a:ext cx="7600" cy="38750"/>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1" name="Google Shape;1771;p12"/>
            <p:cNvSpPr/>
            <p:nvPr/>
          </p:nvSpPr>
          <p:spPr>
            <a:xfrm>
              <a:off x="1311825" y="347525"/>
              <a:ext cx="5900" cy="21075"/>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2" name="Google Shape;1772;p12"/>
            <p:cNvSpPr/>
            <p:nvPr/>
          </p:nvSpPr>
          <p:spPr>
            <a:xfrm>
              <a:off x="1075300" y="284400"/>
              <a:ext cx="87575" cy="75775"/>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3" name="Google Shape;1773;p12"/>
            <p:cNvSpPr/>
            <p:nvPr/>
          </p:nvSpPr>
          <p:spPr>
            <a:xfrm>
              <a:off x="3745175" y="1413975"/>
              <a:ext cx="31175" cy="15175"/>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4" name="Google Shape;1774;p12"/>
            <p:cNvSpPr/>
            <p:nvPr/>
          </p:nvSpPr>
          <p:spPr>
            <a:xfrm>
              <a:off x="3255300" y="2000625"/>
              <a:ext cx="521050" cy="741575"/>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5" name="Google Shape;1775;p12"/>
            <p:cNvSpPr/>
            <p:nvPr/>
          </p:nvSpPr>
          <p:spPr>
            <a:xfrm>
              <a:off x="3169450" y="1194275"/>
              <a:ext cx="606900" cy="726425"/>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6" name="Google Shape;1776;p12"/>
            <p:cNvSpPr/>
            <p:nvPr/>
          </p:nvSpPr>
          <p:spPr>
            <a:xfrm>
              <a:off x="1181350" y="352575"/>
              <a:ext cx="14350" cy="7600"/>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7" name="Google Shape;1777;p12"/>
            <p:cNvSpPr/>
            <p:nvPr/>
          </p:nvSpPr>
          <p:spPr>
            <a:xfrm>
              <a:off x="3756950" y="1480475"/>
              <a:ext cx="19400" cy="8425"/>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3750225" y="1433325"/>
              <a:ext cx="26125" cy="14325"/>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766225" y="1498975"/>
              <a:ext cx="10125" cy="8450"/>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0" name="Google Shape;1780;p12"/>
            <p:cNvSpPr/>
            <p:nvPr/>
          </p:nvSpPr>
          <p:spPr>
            <a:xfrm>
              <a:off x="3769575" y="2203475"/>
              <a:ext cx="6775" cy="14350"/>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1" name="Google Shape;1781;p12"/>
            <p:cNvSpPr/>
            <p:nvPr/>
          </p:nvSpPr>
          <p:spPr>
            <a:xfrm>
              <a:off x="2059250" y="2761525"/>
              <a:ext cx="9275" cy="15175"/>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2" name="Google Shape;1782;p12"/>
            <p:cNvSpPr/>
            <p:nvPr/>
          </p:nvSpPr>
          <p:spPr>
            <a:xfrm>
              <a:off x="3767900" y="2217800"/>
              <a:ext cx="8450" cy="25275"/>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29725" y="2388650"/>
              <a:ext cx="132175" cy="129650"/>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1768875" y="2760700"/>
              <a:ext cx="12650" cy="16000"/>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741075" y="2721975"/>
              <a:ext cx="61475" cy="64000"/>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811800" y="2723650"/>
              <a:ext cx="68200" cy="64000"/>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839575" y="2762375"/>
              <a:ext cx="14325" cy="16025"/>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19525" y="2800250"/>
              <a:ext cx="4225" cy="23600"/>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775600" y="2796875"/>
              <a:ext cx="64825" cy="26975"/>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528200" y="2421475"/>
              <a:ext cx="15175" cy="10125"/>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1" name="Google Shape;1791;p12"/>
            <p:cNvSpPr/>
            <p:nvPr/>
          </p:nvSpPr>
          <p:spPr>
            <a:xfrm>
              <a:off x="1885850" y="2721975"/>
              <a:ext cx="63150" cy="68200"/>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2" name="Google Shape;1792;p12"/>
            <p:cNvSpPr/>
            <p:nvPr/>
          </p:nvSpPr>
          <p:spPr>
            <a:xfrm>
              <a:off x="1984350" y="2761525"/>
              <a:ext cx="14325" cy="15175"/>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1973400" y="2674850"/>
              <a:ext cx="68200" cy="42100"/>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1915325" y="2794350"/>
              <a:ext cx="69050" cy="29500"/>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2033150" y="2721975"/>
              <a:ext cx="65675" cy="66525"/>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1913625" y="2764050"/>
              <a:ext cx="10125" cy="1350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1959075" y="2722825"/>
              <a:ext cx="63175" cy="66500"/>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1895950" y="2673150"/>
              <a:ext cx="69900" cy="4380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1847975" y="2798575"/>
              <a:ext cx="64000" cy="25275"/>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457500" y="2411375"/>
              <a:ext cx="14325" cy="12650"/>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438125" y="2432425"/>
              <a:ext cx="19400" cy="6750"/>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408675" y="2075550"/>
              <a:ext cx="73250" cy="76625"/>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485275" y="2399600"/>
              <a:ext cx="6750" cy="16850"/>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483575" y="2424850"/>
              <a:ext cx="49700" cy="49700"/>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522300" y="2491350"/>
              <a:ext cx="9275" cy="6750"/>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6" name="Google Shape;1806;p12"/>
            <p:cNvSpPr/>
            <p:nvPr/>
          </p:nvSpPr>
          <p:spPr>
            <a:xfrm>
              <a:off x="519775" y="2663900"/>
              <a:ext cx="10125" cy="1350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7" name="Google Shape;1807;p12"/>
            <p:cNvSpPr/>
            <p:nvPr/>
          </p:nvSpPr>
          <p:spPr>
            <a:xfrm>
              <a:off x="539975" y="2774150"/>
              <a:ext cx="9300" cy="11825"/>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529875" y="2721125"/>
              <a:ext cx="10975" cy="12650"/>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529025" y="2693350"/>
              <a:ext cx="10150" cy="11825"/>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0" name="Google Shape;1810;p12"/>
            <p:cNvSpPr/>
            <p:nvPr/>
          </p:nvSpPr>
          <p:spPr>
            <a:xfrm>
              <a:off x="1499525" y="2611700"/>
              <a:ext cx="1114425" cy="212150"/>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1" name="Google Shape;1811;p12"/>
            <p:cNvSpPr/>
            <p:nvPr/>
          </p:nvSpPr>
          <p:spPr>
            <a:xfrm>
              <a:off x="2360575" y="2793525"/>
              <a:ext cx="64000" cy="30325"/>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536625" y="2751425"/>
              <a:ext cx="10125" cy="10125"/>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545875" y="2804450"/>
              <a:ext cx="9275" cy="14350"/>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14" name="Google Shape;1814;p12"/>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06654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5F6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983100"/>
            <a:ext cx="6880500" cy="777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1pPr>
            <a:lvl2pPr lvl="1"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2pPr>
            <a:lvl3pPr lvl="2"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3pPr>
            <a:lvl4pPr lvl="3"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4pPr>
            <a:lvl5pPr lvl="4"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5pPr>
            <a:lvl6pPr lvl="5"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6pPr>
            <a:lvl7pPr lvl="6"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7pPr>
            <a:lvl8pPr lvl="7"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8pPr>
            <a:lvl9pPr lvl="8"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902800"/>
            <a:ext cx="6880500" cy="4665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rgbClr val="2C3E50"/>
              </a:buClr>
              <a:buSzPts val="2600"/>
              <a:buFont typeface="Merriweather"/>
              <a:buChar char="✖"/>
              <a:defRPr sz="2600">
                <a:solidFill>
                  <a:srgbClr val="2C3E50"/>
                </a:solidFill>
                <a:latin typeface="Merriweather"/>
                <a:ea typeface="Merriweather"/>
                <a:cs typeface="Merriweather"/>
                <a:sym typeface="Merriweather"/>
              </a:defRPr>
            </a:lvl1pPr>
            <a:lvl2pPr marL="914400" lvl="1" indent="-368300">
              <a:spcBef>
                <a:spcPts val="0"/>
              </a:spcBef>
              <a:spcAft>
                <a:spcPts val="0"/>
              </a:spcAft>
              <a:buClr>
                <a:srgbClr val="2C3E50"/>
              </a:buClr>
              <a:buSzPts val="2200"/>
              <a:buFont typeface="Merriweather"/>
              <a:buChar char="○"/>
              <a:defRPr sz="2200">
                <a:solidFill>
                  <a:srgbClr val="2C3E50"/>
                </a:solidFill>
                <a:latin typeface="Merriweather"/>
                <a:ea typeface="Merriweather"/>
                <a:cs typeface="Merriweather"/>
                <a:sym typeface="Merriweather"/>
              </a:defRPr>
            </a:lvl2pPr>
            <a:lvl3pPr marL="1371600" lvl="2"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3pPr>
            <a:lvl4pPr marL="1828800" lvl="3"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4pPr>
            <a:lvl5pPr marL="2286000" lvl="4"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5pPr>
            <a:lvl6pPr marL="2743200" lvl="5"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6pPr>
            <a:lvl7pPr marL="3200400" lvl="6"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7pPr>
            <a:lvl8pPr marL="3657600" lvl="7"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8pPr>
            <a:lvl9pPr marL="4114800" lvl="8"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428700"/>
          </a:xfrm>
          <a:prstGeom prst="rect">
            <a:avLst/>
          </a:prstGeom>
          <a:noFill/>
          <a:ln>
            <a:noFill/>
          </a:ln>
        </p:spPr>
        <p:txBody>
          <a:bodyPr spcFirstLastPara="1" wrap="square" lIns="91425" tIns="91425" rIns="91425" bIns="91425" anchor="t" anchorCtr="0">
            <a:noAutofit/>
          </a:bodyPr>
          <a:lstStyle>
            <a:lvl1pPr lvl="0" algn="r">
              <a:buNone/>
              <a:defRPr sz="1200">
                <a:solidFill>
                  <a:srgbClr val="F55D4B"/>
                </a:solidFill>
                <a:latin typeface="Amatic SC"/>
                <a:ea typeface="Amatic SC"/>
                <a:cs typeface="Amatic SC"/>
                <a:sym typeface="Amatic SC"/>
              </a:defRPr>
            </a:lvl1pPr>
            <a:lvl2pPr lvl="1" algn="r">
              <a:buNone/>
              <a:defRPr sz="1200">
                <a:solidFill>
                  <a:srgbClr val="F55D4B"/>
                </a:solidFill>
                <a:latin typeface="Amatic SC"/>
                <a:ea typeface="Amatic SC"/>
                <a:cs typeface="Amatic SC"/>
                <a:sym typeface="Amatic SC"/>
              </a:defRPr>
            </a:lvl2pPr>
            <a:lvl3pPr lvl="2" algn="r">
              <a:buNone/>
              <a:defRPr sz="1200">
                <a:solidFill>
                  <a:srgbClr val="F55D4B"/>
                </a:solidFill>
                <a:latin typeface="Amatic SC"/>
                <a:ea typeface="Amatic SC"/>
                <a:cs typeface="Amatic SC"/>
                <a:sym typeface="Amatic SC"/>
              </a:defRPr>
            </a:lvl3pPr>
            <a:lvl4pPr lvl="3" algn="r">
              <a:buNone/>
              <a:defRPr sz="1200">
                <a:solidFill>
                  <a:srgbClr val="F55D4B"/>
                </a:solidFill>
                <a:latin typeface="Amatic SC"/>
                <a:ea typeface="Amatic SC"/>
                <a:cs typeface="Amatic SC"/>
                <a:sym typeface="Amatic SC"/>
              </a:defRPr>
            </a:lvl4pPr>
            <a:lvl5pPr lvl="4" algn="r">
              <a:buNone/>
              <a:defRPr sz="1200">
                <a:solidFill>
                  <a:srgbClr val="F55D4B"/>
                </a:solidFill>
                <a:latin typeface="Amatic SC"/>
                <a:ea typeface="Amatic SC"/>
                <a:cs typeface="Amatic SC"/>
                <a:sym typeface="Amatic SC"/>
              </a:defRPr>
            </a:lvl5pPr>
            <a:lvl6pPr lvl="5" algn="r">
              <a:buNone/>
              <a:defRPr sz="1200">
                <a:solidFill>
                  <a:srgbClr val="F55D4B"/>
                </a:solidFill>
                <a:latin typeface="Amatic SC"/>
                <a:ea typeface="Amatic SC"/>
                <a:cs typeface="Amatic SC"/>
                <a:sym typeface="Amatic SC"/>
              </a:defRPr>
            </a:lvl6pPr>
            <a:lvl7pPr lvl="6" algn="r">
              <a:buNone/>
              <a:defRPr sz="1200">
                <a:solidFill>
                  <a:srgbClr val="F55D4B"/>
                </a:solidFill>
                <a:latin typeface="Amatic SC"/>
                <a:ea typeface="Amatic SC"/>
                <a:cs typeface="Amatic SC"/>
                <a:sym typeface="Amatic SC"/>
              </a:defRPr>
            </a:lvl7pPr>
            <a:lvl8pPr lvl="7" algn="r">
              <a:buNone/>
              <a:defRPr sz="1200">
                <a:solidFill>
                  <a:srgbClr val="F55D4B"/>
                </a:solidFill>
                <a:latin typeface="Amatic SC"/>
                <a:ea typeface="Amatic SC"/>
                <a:cs typeface="Amatic SC"/>
                <a:sym typeface="Amatic SC"/>
              </a:defRPr>
            </a:lvl8pPr>
            <a:lvl9pPr lvl="8" algn="r">
              <a:buNone/>
              <a:defRPr sz="1200">
                <a:solidFill>
                  <a:srgbClr val="F55D4B"/>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6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halalmui.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alalmui.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isnakerin.padang.go.i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37"/>
          <p:cNvSpPr txBox="1">
            <a:spLocks noGrp="1"/>
          </p:cNvSpPr>
          <p:nvPr>
            <p:ph type="ctrTitle" idx="4294967295"/>
          </p:nvPr>
        </p:nvSpPr>
        <p:spPr>
          <a:xfrm>
            <a:off x="818866" y="955343"/>
            <a:ext cx="7151427" cy="1801505"/>
          </a:xfrm>
          <a:prstGeom prst="rect">
            <a:avLst/>
          </a:prstGeom>
        </p:spPr>
        <p:txBody>
          <a:bodyPr spcFirstLastPara="1" wrap="square" lIns="91425" tIns="91425" rIns="91425" bIns="91425" anchor="b" anchorCtr="0">
            <a:noAutofit/>
          </a:bodyPr>
          <a:lstStyle/>
          <a:p>
            <a:pPr lvl="0"/>
            <a:r>
              <a:rPr lang="en-US" sz="4800" dirty="0" smtClean="0">
                <a:solidFill>
                  <a:schemeClr val="bg1"/>
                </a:solidFill>
              </a:rPr>
              <a:t>FUZZY DEMATEL APPROACH IN DETERMINING HALAL WARRANTY STANDARDS FACTORS</a:t>
            </a:r>
            <a:endParaRPr sz="4800" dirty="0">
              <a:solidFill>
                <a:schemeClr val="bg1"/>
              </a:solidFill>
            </a:endParaRPr>
          </a:p>
        </p:txBody>
      </p:sp>
      <p:sp>
        <p:nvSpPr>
          <p:cNvPr id="2112" name="Google Shape;2112;p37"/>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extLst>
      <p:ext uri="{BB962C8B-B14F-4D97-AF65-F5344CB8AC3E}">
        <p14:creationId xmlns:p14="http://schemas.microsoft.com/office/powerpoint/2010/main" val="270624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44383" y="214350"/>
            <a:ext cx="6880500" cy="509550"/>
          </a:xfrm>
          <a:prstGeom prst="rect">
            <a:avLst/>
          </a:prstGeom>
        </p:spPr>
        <p:txBody>
          <a:bodyPr spcFirstLastPara="1" wrap="square" lIns="91425" tIns="91425" rIns="91425" bIns="91425" anchor="b" anchorCtr="0">
            <a:noAutofit/>
          </a:bodyPr>
          <a:lstStyle/>
          <a:p>
            <a:r>
              <a:rPr lang="id-ID" sz="4000" dirty="0"/>
              <a:t>METHOD</a:t>
            </a:r>
            <a:endParaRPr lang="en-US" sz="4000" dirty="0"/>
          </a:p>
        </p:txBody>
      </p:sp>
      <p:sp>
        <p:nvSpPr>
          <p:cNvPr id="1856" name="Google Shape;1856;p18"/>
          <p:cNvSpPr txBox="1">
            <a:spLocks noGrp="1"/>
          </p:cNvSpPr>
          <p:nvPr>
            <p:ph type="body" idx="1"/>
          </p:nvPr>
        </p:nvSpPr>
        <p:spPr>
          <a:xfrm>
            <a:off x="440040" y="874025"/>
            <a:ext cx="8001000" cy="510587"/>
          </a:xfrm>
          <a:prstGeom prst="rect">
            <a:avLst/>
          </a:prstGeom>
        </p:spPr>
        <p:txBody>
          <a:bodyPr spcFirstLastPara="1" wrap="square" lIns="91425" tIns="91425" rIns="91425" bIns="91425" anchor="t" anchorCtr="0">
            <a:noAutofit/>
          </a:bodyPr>
          <a:lstStyle/>
          <a:p>
            <a:pPr marL="63500" indent="0" algn="just">
              <a:buNone/>
            </a:pPr>
            <a:r>
              <a:rPr lang="id-ID" sz="1800" dirty="0"/>
              <a:t>HAS 23000:1 Criteria Of Halal Warranty System / SJH</a:t>
            </a:r>
            <a:endParaRPr lang="en-US" sz="1800" dirty="0"/>
          </a:p>
          <a:p>
            <a:pPr marL="63500" indent="0" algn="just">
              <a:buNone/>
            </a:pP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30858" y="1534737"/>
            <a:ext cx="8418142" cy="5323263"/>
          </a:xfrm>
          <a:prstGeom prst="rect">
            <a:avLst/>
          </a:prstGeom>
          <a:noFill/>
          <a:ln>
            <a:noFill/>
          </a:ln>
        </p:spPr>
      </p:pic>
    </p:spTree>
    <p:extLst>
      <p:ext uri="{BB962C8B-B14F-4D97-AF65-F5344CB8AC3E}">
        <p14:creationId xmlns:p14="http://schemas.microsoft.com/office/powerpoint/2010/main" val="40404038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44383" y="214350"/>
            <a:ext cx="6880500" cy="509550"/>
          </a:xfrm>
          <a:prstGeom prst="rect">
            <a:avLst/>
          </a:prstGeom>
        </p:spPr>
        <p:txBody>
          <a:bodyPr spcFirstLastPara="1" wrap="square" lIns="91425" tIns="91425" rIns="91425" bIns="91425" anchor="b" anchorCtr="0">
            <a:noAutofit/>
          </a:bodyPr>
          <a:lstStyle/>
          <a:p>
            <a:r>
              <a:rPr lang="id-ID" sz="4000" dirty="0"/>
              <a:t>METHOD</a:t>
            </a:r>
            <a:endParaRPr lang="en-US" sz="4000" dirty="0"/>
          </a:p>
        </p:txBody>
      </p:sp>
      <p:sp>
        <p:nvSpPr>
          <p:cNvPr id="1856" name="Google Shape;1856;p18"/>
          <p:cNvSpPr txBox="1">
            <a:spLocks noGrp="1"/>
          </p:cNvSpPr>
          <p:nvPr>
            <p:ph type="body" idx="1"/>
          </p:nvPr>
        </p:nvSpPr>
        <p:spPr>
          <a:xfrm>
            <a:off x="440040" y="723900"/>
            <a:ext cx="8001000" cy="510587"/>
          </a:xfrm>
          <a:prstGeom prst="rect">
            <a:avLst/>
          </a:prstGeom>
        </p:spPr>
        <p:txBody>
          <a:bodyPr spcFirstLastPara="1" wrap="square" lIns="91425" tIns="91425" rIns="91425" bIns="91425" anchor="t" anchorCtr="0">
            <a:noAutofit/>
          </a:bodyPr>
          <a:lstStyle/>
          <a:p>
            <a:pPr marL="63500" indent="0" algn="just">
              <a:buNone/>
            </a:pPr>
            <a:r>
              <a:rPr lang="id-ID" sz="1800" dirty="0"/>
              <a:t>HAS 23000:1 Criteria Of Halal Warranty System / SJH</a:t>
            </a:r>
            <a:endParaRPr lang="en-US" sz="1800" dirty="0"/>
          </a:p>
          <a:p>
            <a:pPr marL="63500" indent="0" algn="just">
              <a:buNone/>
            </a:pP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0040" y="1233450"/>
            <a:ext cx="8198993" cy="5399362"/>
          </a:xfrm>
          <a:prstGeom prst="rect">
            <a:avLst/>
          </a:prstGeom>
          <a:noFill/>
          <a:ln>
            <a:noFill/>
          </a:ln>
        </p:spPr>
      </p:pic>
      <p:sp>
        <p:nvSpPr>
          <p:cNvPr id="2" name="Rectangle 1"/>
          <p:cNvSpPr/>
          <p:nvPr/>
        </p:nvSpPr>
        <p:spPr>
          <a:xfrm>
            <a:off x="2903099" y="6471389"/>
            <a:ext cx="3074881" cy="322845"/>
          </a:xfrm>
          <a:prstGeom prst="rect">
            <a:avLst/>
          </a:prstGeom>
        </p:spPr>
        <p:txBody>
          <a:bodyPr wrap="none">
            <a:spAutoFit/>
          </a:bodyPr>
          <a:lstStyle/>
          <a:p>
            <a:pPr algn="ctr">
              <a:lnSpc>
                <a:spcPct val="107000"/>
              </a:lnSpc>
            </a:pPr>
            <a:r>
              <a:rPr lang="id-ID"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Source : </a:t>
            </a:r>
            <a:r>
              <a:rPr lang="id-ID" u="sng" dirty="0">
                <a:solidFill>
                  <a:schemeClr val="tx1"/>
                </a:solidFill>
                <a:latin typeface="Book Antiqua" panose="02040602050305030304" pitchFamily="18" charset="0"/>
                <a:ea typeface="Calibri" panose="020F0502020204030204" pitchFamily="34" charset="0"/>
                <a:cs typeface="Times New Roman" panose="02020603050405020304" pitchFamily="18" charset="0"/>
                <a:hlinkClick r:id="rId4"/>
              </a:rPr>
              <a:t>http://www.halalmui.org/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6065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857781" y="437531"/>
            <a:ext cx="6880500" cy="509550"/>
          </a:xfrm>
          <a:prstGeom prst="rect">
            <a:avLst/>
          </a:prstGeom>
        </p:spPr>
        <p:txBody>
          <a:bodyPr spcFirstLastPara="1" wrap="square" lIns="91425" tIns="91425" rIns="91425" bIns="91425" anchor="b" anchorCtr="0">
            <a:noAutofit/>
          </a:bodyPr>
          <a:lstStyle/>
          <a:p>
            <a:r>
              <a:rPr lang="id-ID" sz="4000" dirty="0"/>
              <a:t>FUZZY DEMATEL APPROACH</a:t>
            </a:r>
            <a:endParaRPr lang="en-US" sz="4000" dirty="0"/>
          </a:p>
        </p:txBody>
      </p:sp>
      <p:sp>
        <p:nvSpPr>
          <p:cNvPr id="1856" name="Google Shape;1856;p18"/>
          <p:cNvSpPr txBox="1">
            <a:spLocks noGrp="1"/>
          </p:cNvSpPr>
          <p:nvPr>
            <p:ph type="body" idx="1"/>
          </p:nvPr>
        </p:nvSpPr>
        <p:spPr>
          <a:xfrm>
            <a:off x="299113" y="1201856"/>
            <a:ext cx="8001000" cy="4409006"/>
          </a:xfrm>
          <a:prstGeom prst="rect">
            <a:avLst/>
          </a:prstGeom>
        </p:spPr>
        <p:txBody>
          <a:bodyPr spcFirstLastPara="1" wrap="square" lIns="91425" tIns="91425" rIns="91425" bIns="91425" anchor="t" anchorCtr="0">
            <a:noAutofit/>
          </a:bodyPr>
          <a:lstStyle/>
          <a:p>
            <a:pPr marL="63500" indent="0">
              <a:buNone/>
            </a:pPr>
            <a:r>
              <a:rPr lang="id-ID" sz="1800" dirty="0"/>
              <a:t>Step 1. Calculation of K</a:t>
            </a: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99113" y="1794007"/>
            <a:ext cx="6452543" cy="4524905"/>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966755" y="2157843"/>
            <a:ext cx="2027120" cy="817369"/>
          </a:xfrm>
          <a:prstGeom prst="rect">
            <a:avLst/>
          </a:prstGeom>
          <a:noFill/>
          <a:ln>
            <a:noFill/>
          </a:ln>
        </p:spPr>
      </p:pic>
    </p:spTree>
    <p:extLst>
      <p:ext uri="{BB962C8B-B14F-4D97-AF65-F5344CB8AC3E}">
        <p14:creationId xmlns:p14="http://schemas.microsoft.com/office/powerpoint/2010/main" val="2161811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857781" y="437531"/>
            <a:ext cx="6880500" cy="509550"/>
          </a:xfrm>
          <a:prstGeom prst="rect">
            <a:avLst/>
          </a:prstGeom>
        </p:spPr>
        <p:txBody>
          <a:bodyPr spcFirstLastPara="1" wrap="square" lIns="91425" tIns="91425" rIns="91425" bIns="91425" anchor="b" anchorCtr="0">
            <a:noAutofit/>
          </a:bodyPr>
          <a:lstStyle/>
          <a:p>
            <a:r>
              <a:rPr lang="id-ID" sz="4000" dirty="0"/>
              <a:t>FUZZY DEMATEL APPROACH</a:t>
            </a:r>
            <a:endParaRPr lang="en-US" sz="4000" dirty="0"/>
          </a:p>
        </p:txBody>
      </p:sp>
      <p:sp>
        <p:nvSpPr>
          <p:cNvPr id="1856" name="Google Shape;1856;p18"/>
          <p:cNvSpPr txBox="1">
            <a:spLocks noGrp="1"/>
          </p:cNvSpPr>
          <p:nvPr>
            <p:ph type="body" idx="1"/>
          </p:nvPr>
        </p:nvSpPr>
        <p:spPr>
          <a:xfrm>
            <a:off x="297531" y="947082"/>
            <a:ext cx="8001000" cy="745308"/>
          </a:xfrm>
          <a:prstGeom prst="rect">
            <a:avLst/>
          </a:prstGeom>
        </p:spPr>
        <p:txBody>
          <a:bodyPr spcFirstLastPara="1" wrap="square" lIns="91425" tIns="91425" rIns="91425" bIns="91425" anchor="t" anchorCtr="0">
            <a:noAutofit/>
          </a:bodyPr>
          <a:lstStyle/>
          <a:p>
            <a:pPr marL="63500" indent="0">
              <a:buNone/>
            </a:pPr>
            <a:r>
              <a:rPr lang="id-ID" sz="1600" dirty="0"/>
              <a:t>Step 2. Calculation of S</a:t>
            </a:r>
            <a:endParaRPr lang="en-US" sz="1600" dirty="0"/>
          </a:p>
          <a:p>
            <a:pPr marL="63500" indent="0">
              <a:buNone/>
            </a:pPr>
            <a:r>
              <a:rPr lang="id-ID" sz="1600" dirty="0" smtClean="0"/>
              <a:t>S </a:t>
            </a:r>
            <a:r>
              <a:rPr lang="id-ID" sz="1600" dirty="0"/>
              <a:t>= K x T</a:t>
            </a:r>
            <a:endParaRPr lang="en-US" sz="16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1888" y="1822143"/>
            <a:ext cx="8896800" cy="5035857"/>
          </a:xfrm>
          <a:prstGeom prst="rect">
            <a:avLst/>
          </a:prstGeom>
          <a:noFill/>
          <a:scene3d>
            <a:camera prst="orthographicFront">
              <a:rot lat="0" lon="0" rev="0"/>
            </a:camera>
            <a:lightRig rig="threePt" dir="t"/>
          </a:scene3d>
        </p:spPr>
      </p:pic>
      <p:sp>
        <p:nvSpPr>
          <p:cNvPr id="2" name="Rectangle 1"/>
          <p:cNvSpPr/>
          <p:nvPr/>
        </p:nvSpPr>
        <p:spPr>
          <a:xfrm>
            <a:off x="4148612" y="1514366"/>
            <a:ext cx="763351" cy="307777"/>
          </a:xfrm>
          <a:prstGeom prst="rect">
            <a:avLst/>
          </a:prstGeom>
        </p:spPr>
        <p:txBody>
          <a:bodyPr wrap="none">
            <a:spAutoFit/>
          </a:bodyPr>
          <a:lstStyle/>
          <a:p>
            <a:r>
              <a:rPr lang="id-ID" dirty="0">
                <a:solidFill>
                  <a:srgbClr val="404040"/>
                </a:solidFill>
                <a:latin typeface="Book Antiqua" panose="02040602050305030304" pitchFamily="18" charset="0"/>
                <a:ea typeface="Calibri" panose="020F0502020204030204" pitchFamily="34" charset="0"/>
                <a:cs typeface="Times New Roman" panose="02020603050405020304" pitchFamily="18" charset="0"/>
              </a:rPr>
              <a:t>Table S</a:t>
            </a:r>
            <a:endParaRPr lang="en-US" dirty="0"/>
          </a:p>
        </p:txBody>
      </p:sp>
    </p:spTree>
    <p:extLst>
      <p:ext uri="{BB962C8B-B14F-4D97-AF65-F5344CB8AC3E}">
        <p14:creationId xmlns:p14="http://schemas.microsoft.com/office/powerpoint/2010/main" val="32036237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857781" y="437531"/>
            <a:ext cx="6880500" cy="509550"/>
          </a:xfrm>
          <a:prstGeom prst="rect">
            <a:avLst/>
          </a:prstGeom>
        </p:spPr>
        <p:txBody>
          <a:bodyPr spcFirstLastPara="1" wrap="square" lIns="91425" tIns="91425" rIns="91425" bIns="91425" anchor="b" anchorCtr="0">
            <a:noAutofit/>
          </a:bodyPr>
          <a:lstStyle/>
          <a:p>
            <a:r>
              <a:rPr lang="id-ID" sz="4000" dirty="0"/>
              <a:t>FUZZY DEMATEL APPROACH</a:t>
            </a:r>
            <a:endParaRPr lang="en-US" sz="4000" dirty="0"/>
          </a:p>
        </p:txBody>
      </p:sp>
      <p:sp>
        <p:nvSpPr>
          <p:cNvPr id="1856" name="Google Shape;1856;p18"/>
          <p:cNvSpPr txBox="1">
            <a:spLocks noGrp="1"/>
          </p:cNvSpPr>
          <p:nvPr>
            <p:ph type="body" idx="1"/>
          </p:nvPr>
        </p:nvSpPr>
        <p:spPr>
          <a:xfrm>
            <a:off x="297531" y="947082"/>
            <a:ext cx="8001000" cy="745308"/>
          </a:xfrm>
          <a:prstGeom prst="rect">
            <a:avLst/>
          </a:prstGeom>
        </p:spPr>
        <p:txBody>
          <a:bodyPr spcFirstLastPara="1" wrap="square" lIns="91425" tIns="91425" rIns="91425" bIns="91425" anchor="t" anchorCtr="0">
            <a:noAutofit/>
          </a:bodyPr>
          <a:lstStyle/>
          <a:p>
            <a:pPr marL="63500" indent="0">
              <a:buNone/>
            </a:pPr>
            <a:r>
              <a:rPr lang="id-ID" sz="1600" dirty="0"/>
              <a:t>Step 3. Calculation of </a:t>
            </a:r>
            <a:r>
              <a:rPr lang="id-ID" sz="1600" dirty="0" smtClean="0"/>
              <a:t>M</a:t>
            </a:r>
            <a:endParaRPr lang="en-US" sz="1600" dirty="0"/>
          </a:p>
          <a:p>
            <a:pPr marL="63500" indent="0">
              <a:buNone/>
            </a:pPr>
            <a:r>
              <a:rPr lang="id-ID" sz="1600" dirty="0" smtClean="0"/>
              <a:t>M </a:t>
            </a:r>
            <a:r>
              <a:rPr lang="id-ID" sz="1600" dirty="0"/>
              <a:t>= X (I – X) ˉ </a:t>
            </a:r>
            <a:r>
              <a:rPr lang="id-ID" sz="1600" b="1" dirty="0"/>
              <a:t>¹</a:t>
            </a:r>
            <a:endParaRPr lang="en-US" sz="16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148612" y="1514366"/>
            <a:ext cx="838691" cy="307777"/>
          </a:xfrm>
          <a:prstGeom prst="rect">
            <a:avLst/>
          </a:prstGeom>
        </p:spPr>
        <p:txBody>
          <a:bodyPr wrap="none">
            <a:spAutoFit/>
          </a:bodyPr>
          <a:lstStyle/>
          <a:p>
            <a:r>
              <a:rPr lang="id-ID" dirty="0">
                <a:solidFill>
                  <a:srgbClr val="404040"/>
                </a:solidFill>
                <a:latin typeface="Book Antiqua" panose="02040602050305030304" pitchFamily="18" charset="0"/>
                <a:ea typeface="Calibri" panose="020F0502020204030204" pitchFamily="34" charset="0"/>
                <a:cs typeface="Times New Roman" panose="02020603050405020304" pitchFamily="18" charset="0"/>
              </a:rPr>
              <a:t>Table </a:t>
            </a:r>
            <a:r>
              <a:rPr lang="en-US" dirty="0" smtClean="0">
                <a:solidFill>
                  <a:srgbClr val="404040"/>
                </a:solidFill>
                <a:latin typeface="Book Antiqua" panose="02040602050305030304" pitchFamily="18" charset="0"/>
                <a:ea typeface="Calibri" panose="020F0502020204030204" pitchFamily="34" charset="0"/>
                <a:cs typeface="Times New Roman" panose="02020603050405020304" pitchFamily="18" charset="0"/>
              </a:rPr>
              <a:t>M</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13076" y="1822142"/>
            <a:ext cx="8930724" cy="4906203"/>
          </a:xfrm>
          <a:prstGeom prst="rect">
            <a:avLst/>
          </a:prstGeom>
          <a:noFill/>
          <a:ln>
            <a:noFill/>
          </a:ln>
        </p:spPr>
      </p:pic>
    </p:spTree>
    <p:extLst>
      <p:ext uri="{BB962C8B-B14F-4D97-AF65-F5344CB8AC3E}">
        <p14:creationId xmlns:p14="http://schemas.microsoft.com/office/powerpoint/2010/main" val="21149182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3441" y="219969"/>
            <a:ext cx="6880500" cy="509550"/>
          </a:xfrm>
          <a:prstGeom prst="rect">
            <a:avLst/>
          </a:prstGeom>
        </p:spPr>
        <p:txBody>
          <a:bodyPr spcFirstLastPara="1" wrap="square" lIns="91425" tIns="91425" rIns="91425" bIns="91425" anchor="b" anchorCtr="0">
            <a:noAutofit/>
          </a:bodyPr>
          <a:lstStyle/>
          <a:p>
            <a:r>
              <a:rPr lang="id-ID" sz="4000" dirty="0"/>
              <a:t>FUZZY DEMATEL APPROACH</a:t>
            </a:r>
            <a:endParaRPr lang="en-US" sz="4000" dirty="0"/>
          </a:p>
        </p:txBody>
      </p:sp>
      <p:sp>
        <p:nvSpPr>
          <p:cNvPr id="1856" name="Google Shape;1856;p18"/>
          <p:cNvSpPr txBox="1">
            <a:spLocks noGrp="1"/>
          </p:cNvSpPr>
          <p:nvPr>
            <p:ph type="body" idx="1"/>
          </p:nvPr>
        </p:nvSpPr>
        <p:spPr>
          <a:xfrm>
            <a:off x="0" y="707978"/>
            <a:ext cx="8001000" cy="745308"/>
          </a:xfrm>
          <a:prstGeom prst="rect">
            <a:avLst/>
          </a:prstGeom>
        </p:spPr>
        <p:txBody>
          <a:bodyPr spcFirstLastPara="1" wrap="square" lIns="91425" tIns="91425" rIns="91425" bIns="91425" anchor="t" anchorCtr="0">
            <a:noAutofit/>
          </a:bodyPr>
          <a:lstStyle/>
          <a:p>
            <a:pPr marL="63500" indent="0">
              <a:buNone/>
            </a:pPr>
            <a:r>
              <a:rPr lang="id-ID" sz="1600" dirty="0"/>
              <a:t>Step 4. Calculation of M</a:t>
            </a:r>
            <a:endParaRPr lang="en-US" sz="1600" dirty="0"/>
          </a:p>
          <a:p>
            <a:pPr marL="63500" indent="0">
              <a:buNone/>
            </a:pPr>
            <a:r>
              <a:rPr lang="id-ID" sz="1600" dirty="0" smtClean="0"/>
              <a:t>M </a:t>
            </a:r>
            <a:r>
              <a:rPr lang="id-ID" sz="1600" dirty="0"/>
              <a:t>= Mij	I,J = 1,2,…, N</a:t>
            </a:r>
            <a:endParaRPr lang="en-US" sz="1600" dirty="0"/>
          </a:p>
          <a:p>
            <a:pPr marL="63500" indent="0">
              <a:buNone/>
            </a:pPr>
            <a:r>
              <a:rPr lang="id-ID" sz="1600" dirty="0"/>
              <a:t>Step 5 and 6)  </a:t>
            </a:r>
            <a:endParaRPr lang="en-US" sz="1600" dirty="0" smtClean="0"/>
          </a:p>
          <a:p>
            <a:pPr marL="63500" indent="0">
              <a:buNone/>
            </a:pPr>
            <a:r>
              <a:rPr lang="id-ID" sz="1600" dirty="0" smtClean="0"/>
              <a:t>Calculation </a:t>
            </a:r>
            <a:r>
              <a:rPr lang="id-ID" sz="1600" dirty="0"/>
              <a:t>of R + D and R – D</a:t>
            </a:r>
            <a:endParaRPr lang="en-US" sz="1600" dirty="0"/>
          </a:p>
          <a:p>
            <a:pPr marL="63500" indent="0">
              <a:buNone/>
            </a:pPr>
            <a:endParaRPr lang="en-US" sz="16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944203" y="1130422"/>
            <a:ext cx="4804797" cy="5727578"/>
          </a:xfrm>
          <a:prstGeom prst="rect">
            <a:avLst/>
          </a:prstGeom>
          <a:noFill/>
          <a:ln>
            <a:noFill/>
          </a:ln>
        </p:spPr>
      </p:pic>
      <p:sp>
        <p:nvSpPr>
          <p:cNvPr id="3" name="Rectangle 2"/>
          <p:cNvSpPr/>
          <p:nvPr/>
        </p:nvSpPr>
        <p:spPr>
          <a:xfrm>
            <a:off x="4740173" y="822645"/>
            <a:ext cx="3441968" cy="307777"/>
          </a:xfrm>
          <a:prstGeom prst="rect">
            <a:avLst/>
          </a:prstGeom>
        </p:spPr>
        <p:txBody>
          <a:bodyPr wrap="none">
            <a:spAutoFit/>
          </a:bodyPr>
          <a:lstStyle/>
          <a:p>
            <a:r>
              <a:rPr lang="id-ID" dirty="0" smtClean="0">
                <a:solidFill>
                  <a:srgbClr val="404040"/>
                </a:solidFill>
                <a:latin typeface="Book Antiqua" panose="02040602050305030304" pitchFamily="18" charset="0"/>
                <a:ea typeface="Calibri" panose="020F0502020204030204" pitchFamily="34" charset="0"/>
                <a:cs typeface="Times New Roman" panose="02020603050405020304" pitchFamily="18" charset="0"/>
              </a:rPr>
              <a:t>Table </a:t>
            </a:r>
            <a:r>
              <a:rPr lang="id-ID" dirty="0">
                <a:solidFill>
                  <a:srgbClr val="404040"/>
                </a:solidFill>
                <a:latin typeface="Book Antiqua" panose="02040602050305030304" pitchFamily="18" charset="0"/>
                <a:ea typeface="Calibri" panose="020F0502020204030204" pitchFamily="34" charset="0"/>
                <a:cs typeface="Times New Roman" panose="02020603050405020304" pitchFamily="18" charset="0"/>
              </a:rPr>
              <a:t>Row + Column and Row - Column</a:t>
            </a:r>
            <a:endParaRPr lang="en-US" dirty="0"/>
          </a:p>
        </p:txBody>
      </p:sp>
    </p:spTree>
    <p:extLst>
      <p:ext uri="{BB962C8B-B14F-4D97-AF65-F5344CB8AC3E}">
        <p14:creationId xmlns:p14="http://schemas.microsoft.com/office/powerpoint/2010/main" val="12124619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3441" y="219969"/>
            <a:ext cx="6880500" cy="509550"/>
          </a:xfrm>
          <a:prstGeom prst="rect">
            <a:avLst/>
          </a:prstGeom>
        </p:spPr>
        <p:txBody>
          <a:bodyPr spcFirstLastPara="1" wrap="square" lIns="91425" tIns="91425" rIns="91425" bIns="91425" anchor="b" anchorCtr="0">
            <a:noAutofit/>
          </a:bodyPr>
          <a:lstStyle/>
          <a:p>
            <a:r>
              <a:rPr lang="id-ID" sz="4000" dirty="0"/>
              <a:t>FUZZY DEMATEL APPROACH</a:t>
            </a:r>
            <a:endParaRPr lang="en-US" sz="4000" dirty="0"/>
          </a:p>
        </p:txBody>
      </p:sp>
      <p:sp>
        <p:nvSpPr>
          <p:cNvPr id="1856" name="Google Shape;1856;p18"/>
          <p:cNvSpPr txBox="1">
            <a:spLocks noGrp="1"/>
          </p:cNvSpPr>
          <p:nvPr>
            <p:ph type="body" idx="1"/>
          </p:nvPr>
        </p:nvSpPr>
        <p:spPr>
          <a:xfrm>
            <a:off x="368490" y="729519"/>
            <a:ext cx="8001000" cy="745308"/>
          </a:xfrm>
          <a:prstGeom prst="rect">
            <a:avLst/>
          </a:prstGeom>
        </p:spPr>
        <p:txBody>
          <a:bodyPr spcFirstLastPara="1" wrap="square" lIns="91425" tIns="91425" rIns="91425" bIns="91425" anchor="t" anchorCtr="0">
            <a:noAutofit/>
          </a:bodyPr>
          <a:lstStyle/>
          <a:p>
            <a:pPr marL="63500" indent="0" algn="just">
              <a:buNone/>
            </a:pPr>
            <a:r>
              <a:rPr lang="id-ID" sz="1800" dirty="0"/>
              <a:t>Step 7)  Drawing lead to and impact diagram with appreciate to the coordinates obtained within the previous step After calculating the general step, the next diagram is obtained. It represents the have an effect on and effectiveness of indices (necessary indices in SJH selection) is in a two-dimensional space.</a:t>
            </a: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7" name="Chart 6"/>
          <p:cNvGraphicFramePr/>
          <p:nvPr>
            <p:extLst>
              <p:ext uri="{D42A27DB-BD31-4B8C-83A1-F6EECF244321}">
                <p14:modId xmlns:p14="http://schemas.microsoft.com/office/powerpoint/2010/main" val="3698998185"/>
              </p:ext>
            </p:extLst>
          </p:nvPr>
        </p:nvGraphicFramePr>
        <p:xfrm>
          <a:off x="529185" y="2425495"/>
          <a:ext cx="7454755" cy="4220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196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857781" y="437531"/>
            <a:ext cx="6880500" cy="509550"/>
          </a:xfrm>
          <a:prstGeom prst="rect">
            <a:avLst/>
          </a:prstGeom>
        </p:spPr>
        <p:txBody>
          <a:bodyPr spcFirstLastPara="1" wrap="square" lIns="91425" tIns="91425" rIns="91425" bIns="91425" anchor="b" anchorCtr="0">
            <a:noAutofit/>
          </a:bodyPr>
          <a:lstStyle/>
          <a:p>
            <a:r>
              <a:rPr lang="id-ID" sz="4000" dirty="0"/>
              <a:t>DISCUSSION</a:t>
            </a:r>
            <a:endParaRPr lang="en-US" sz="4000" dirty="0"/>
          </a:p>
        </p:txBody>
      </p:sp>
      <p:sp>
        <p:nvSpPr>
          <p:cNvPr id="1856" name="Google Shape;1856;p18"/>
          <p:cNvSpPr txBox="1">
            <a:spLocks noGrp="1"/>
          </p:cNvSpPr>
          <p:nvPr>
            <p:ph type="body" idx="1"/>
          </p:nvPr>
        </p:nvSpPr>
        <p:spPr>
          <a:xfrm>
            <a:off x="297531" y="1092673"/>
            <a:ext cx="8001000" cy="1732413"/>
          </a:xfrm>
          <a:prstGeom prst="rect">
            <a:avLst/>
          </a:prstGeom>
        </p:spPr>
        <p:txBody>
          <a:bodyPr spcFirstLastPara="1" wrap="square" lIns="91425" tIns="91425" rIns="91425" bIns="91425" anchor="t" anchorCtr="0">
            <a:noAutofit/>
          </a:bodyPr>
          <a:lstStyle/>
          <a:p>
            <a:pPr marL="63500" indent="0" algn="just">
              <a:buNone/>
            </a:pPr>
            <a:r>
              <a:rPr lang="id-ID" sz="1800" dirty="0"/>
              <a:t>The results obtained through of fuzzy DEMATEL analysis provides insight into SJH. The significance order of the barriers is obtained as D1, A, F3, F4, F2, F1, E2, E1, E3, C2, B, C1, D2, G3, J2, J1, J3, H, G1, I, G2, K, based on the R + C value. Further, these barriers have been classified into two groups using values of R - C dataset. The positive value of R - C shows the influential.</a:t>
            </a: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5;p18"/>
          <p:cNvSpPr txBox="1">
            <a:spLocks/>
          </p:cNvSpPr>
          <p:nvPr/>
        </p:nvSpPr>
        <p:spPr>
          <a:xfrm>
            <a:off x="857781" y="3408209"/>
            <a:ext cx="6880500" cy="5095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1pPr>
            <a:lvl2pPr marR="0" lvl="1"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2pPr>
            <a:lvl3pPr marR="0" lvl="2"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3pPr>
            <a:lvl4pPr marR="0" lvl="3"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4pPr>
            <a:lvl5pPr marR="0" lvl="4"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5pPr>
            <a:lvl6pPr marR="0" lvl="5"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6pPr>
            <a:lvl7pPr marR="0" lvl="6"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7pPr>
            <a:lvl8pPr marR="0" lvl="7"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8pPr>
            <a:lvl9pPr marR="0" lvl="8" algn="ctr" rtl="0">
              <a:lnSpc>
                <a:spcPct val="100000"/>
              </a:lnSpc>
              <a:spcBef>
                <a:spcPts val="0"/>
              </a:spcBef>
              <a:spcAft>
                <a:spcPts val="0"/>
              </a:spcAft>
              <a:buClr>
                <a:srgbClr val="F55D4B"/>
              </a:buClr>
              <a:buSzPts val="2800"/>
              <a:buFont typeface="Amatic SC"/>
              <a:buNone/>
              <a:defRPr sz="2800" b="1" i="0" u="none" strike="noStrike" cap="none">
                <a:solidFill>
                  <a:srgbClr val="F55D4B"/>
                </a:solidFill>
                <a:latin typeface="Amatic SC"/>
                <a:ea typeface="Amatic SC"/>
                <a:cs typeface="Amatic SC"/>
                <a:sym typeface="Amatic SC"/>
              </a:defRPr>
            </a:lvl9pPr>
          </a:lstStyle>
          <a:p>
            <a:r>
              <a:rPr lang="id-ID" sz="4000" dirty="0"/>
              <a:t>CONCLUSION</a:t>
            </a:r>
            <a:endParaRPr lang="en-US" sz="4000" dirty="0"/>
          </a:p>
        </p:txBody>
      </p:sp>
      <p:sp>
        <p:nvSpPr>
          <p:cNvPr id="2" name="Rectangle 1"/>
          <p:cNvSpPr/>
          <p:nvPr/>
        </p:nvSpPr>
        <p:spPr>
          <a:xfrm>
            <a:off x="297531" y="3917759"/>
            <a:ext cx="8001000" cy="2152962"/>
          </a:xfrm>
          <a:prstGeom prst="rect">
            <a:avLst/>
          </a:prstGeom>
        </p:spPr>
        <p:txBody>
          <a:bodyPr wrap="square">
            <a:spAutoFit/>
          </a:bodyPr>
          <a:lstStyle/>
          <a:p>
            <a:pPr indent="457200" algn="just">
              <a:lnSpc>
                <a:spcPct val="107000"/>
              </a:lnSpc>
            </a:pPr>
            <a:r>
              <a:rPr lang="id-ID" sz="1800" dirty="0">
                <a:solidFill>
                  <a:srgbClr val="404040"/>
                </a:solidFill>
                <a:latin typeface="Merriweather" panose="020B0604020202020204" charset="0"/>
                <a:ea typeface="Calibri" panose="020F0502020204030204" pitchFamily="34" charset="0"/>
                <a:cs typeface="Times New Roman" panose="02020603050405020304" pitchFamily="18" charset="0"/>
              </a:rPr>
              <a:t>Halal certification turn into a product obligation, in the process of obtaining halal certification there are several obstacles faced by businesses. In this examine the result of R-C are eleven causes which influence the other criteria. While the effect there are a number of eleven criteria that receive influence from other criteria. In determining the resulting criteria, the entrepreneur must prioritize the cause criteria, because the value is greater than the effect.</a:t>
            </a:r>
            <a:endParaRPr lang="en-US" sz="1800" dirty="0">
              <a:effectLst/>
              <a:latin typeface="Merriweather"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144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37"/>
          <p:cNvSpPr txBox="1">
            <a:spLocks noGrp="1"/>
          </p:cNvSpPr>
          <p:nvPr>
            <p:ph type="ctrTitle" idx="4294967295"/>
          </p:nvPr>
        </p:nvSpPr>
        <p:spPr>
          <a:xfrm>
            <a:off x="1647011" y="1882510"/>
            <a:ext cx="5713500" cy="110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smtClean="0">
                <a:solidFill>
                  <a:srgbClr val="FFFFFF"/>
                </a:solidFill>
              </a:rPr>
              <a:t>Thanks You!</a:t>
            </a:r>
            <a:endParaRPr sz="6000" dirty="0">
              <a:solidFill>
                <a:srgbClr val="FFFFFF"/>
              </a:solidFill>
            </a:endParaRPr>
          </a:p>
        </p:txBody>
      </p:sp>
      <p:sp>
        <p:nvSpPr>
          <p:cNvPr id="2112" name="Google Shape;2112;p37"/>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601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173925"/>
            <a:ext cx="6880500" cy="509550"/>
          </a:xfrm>
          <a:prstGeom prst="rect">
            <a:avLst/>
          </a:prstGeom>
        </p:spPr>
        <p:txBody>
          <a:bodyPr spcFirstLastPara="1" wrap="square" lIns="91425" tIns="91425" rIns="91425" bIns="91425" anchor="b" anchorCtr="0">
            <a:noAutofit/>
          </a:bodyPr>
          <a:lstStyle/>
          <a:p>
            <a:pPr lvl="0"/>
            <a:r>
              <a:rPr lang="en-US" sz="4000"/>
              <a:t>INTRODUCTION</a:t>
            </a:r>
            <a:endParaRPr sz="4000" dirty="0"/>
          </a:p>
        </p:txBody>
      </p:sp>
      <p:sp>
        <p:nvSpPr>
          <p:cNvPr id="1856" name="Google Shape;1856;p18"/>
          <p:cNvSpPr txBox="1">
            <a:spLocks noGrp="1"/>
          </p:cNvSpPr>
          <p:nvPr>
            <p:ph type="body" idx="1"/>
          </p:nvPr>
        </p:nvSpPr>
        <p:spPr>
          <a:xfrm>
            <a:off x="371701" y="683475"/>
            <a:ext cx="8001000" cy="5503416"/>
          </a:xfrm>
          <a:prstGeom prst="rect">
            <a:avLst/>
          </a:prstGeom>
        </p:spPr>
        <p:txBody>
          <a:bodyPr spcFirstLastPara="1" wrap="square" lIns="91425" tIns="91425" rIns="91425" bIns="91425" anchor="t" anchorCtr="0">
            <a:noAutofit/>
          </a:bodyPr>
          <a:lstStyle/>
          <a:p>
            <a:pPr marL="63500" indent="0" algn="just">
              <a:buNone/>
            </a:pPr>
            <a:r>
              <a:rPr lang="id-ID" sz="1800" dirty="0" smtClean="0"/>
              <a:t>Halal is a right for Muslims and consuming it is an order from Allah SWT, in the Qur'an (QS. Al-Baqarah 168). Indonesia is the largest Muslim country in the world, in 2019 Muslims reached 87% of the total population of Indonesia (https://databoks.katadata.co.id/).According to page halalmui.org in 2019 the proportion of halal certificates issued through the Indonesian Ulama Council (MUI) with products circulating in the market is 6.89%, seen in table 1 below;</a:t>
            </a:r>
            <a:endParaRPr lang="en-US" sz="1800" dirty="0" smtClean="0"/>
          </a:p>
          <a:p>
            <a:pPr marL="63500" indent="0" algn="just">
              <a:buNone/>
            </a:pPr>
            <a:endParaRPr lang="en-US" sz="1800" dirty="0" smtClean="0"/>
          </a:p>
          <a:p>
            <a:pPr marL="63500" indent="0" algn="just">
              <a:buNone/>
            </a:pP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Google Shape;2216;p40"/>
          <p:cNvSpPr/>
          <p:nvPr/>
        </p:nvSpPr>
        <p:spPr>
          <a:xfrm>
            <a:off x="7601603" y="39519"/>
            <a:ext cx="1542197" cy="86045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98448" y="3276779"/>
            <a:ext cx="7547505" cy="2496223"/>
          </a:xfrm>
          <a:prstGeom prst="rect">
            <a:avLst/>
          </a:prstGeom>
          <a:noFill/>
          <a:ln>
            <a:noFill/>
          </a:ln>
        </p:spPr>
      </p:pic>
      <p:sp>
        <p:nvSpPr>
          <p:cNvPr id="2" name="Rectangle 1"/>
          <p:cNvSpPr/>
          <p:nvPr/>
        </p:nvSpPr>
        <p:spPr>
          <a:xfrm>
            <a:off x="2553815" y="5770589"/>
            <a:ext cx="3244799" cy="381451"/>
          </a:xfrm>
          <a:prstGeom prst="rect">
            <a:avLst/>
          </a:prstGeom>
        </p:spPr>
        <p:txBody>
          <a:bodyPr wrap="none">
            <a:spAutoFit/>
          </a:bodyPr>
          <a:lstStyle/>
          <a:p>
            <a:pPr algn="ctr">
              <a:lnSpc>
                <a:spcPct val="150000"/>
              </a:lnSpc>
            </a:pPr>
            <a:r>
              <a:rPr lang="en-US" dirty="0">
                <a:solidFill>
                  <a:srgbClr val="404040"/>
                </a:solidFill>
                <a:latin typeface="Merriweather" panose="020B0604020202020204" charset="0"/>
                <a:ea typeface="Calibri" panose="020F0502020204030204" pitchFamily="34" charset="0"/>
                <a:cs typeface="Times New Roman" panose="02020603050405020304" pitchFamily="18" charset="0"/>
              </a:rPr>
              <a:t>Source : http://www.halalmui.org/</a:t>
            </a:r>
            <a:endParaRPr lang="en-US" dirty="0">
              <a:effectLst/>
              <a:latin typeface="Merriweather"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317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173925"/>
            <a:ext cx="6880500" cy="509550"/>
          </a:xfrm>
          <a:prstGeom prst="rect">
            <a:avLst/>
          </a:prstGeom>
        </p:spPr>
        <p:txBody>
          <a:bodyPr spcFirstLastPara="1" wrap="square" lIns="91425" tIns="91425" rIns="91425" bIns="91425" anchor="b" anchorCtr="0">
            <a:noAutofit/>
          </a:bodyPr>
          <a:lstStyle/>
          <a:p>
            <a:pPr lvl="0"/>
            <a:r>
              <a:rPr lang="en-US" sz="4000"/>
              <a:t>INTRODUCTION</a:t>
            </a:r>
            <a:endParaRPr sz="4000" dirty="0"/>
          </a:p>
        </p:txBody>
      </p:sp>
      <p:sp>
        <p:nvSpPr>
          <p:cNvPr id="1856" name="Google Shape;1856;p18"/>
          <p:cNvSpPr txBox="1">
            <a:spLocks noGrp="1"/>
          </p:cNvSpPr>
          <p:nvPr>
            <p:ph type="body" idx="1"/>
          </p:nvPr>
        </p:nvSpPr>
        <p:spPr>
          <a:xfrm>
            <a:off x="371701" y="683475"/>
            <a:ext cx="8001000" cy="5503416"/>
          </a:xfrm>
          <a:prstGeom prst="rect">
            <a:avLst/>
          </a:prstGeom>
        </p:spPr>
        <p:txBody>
          <a:bodyPr spcFirstLastPara="1" wrap="square" lIns="91425" tIns="91425" rIns="91425" bIns="91425" anchor="t" anchorCtr="0">
            <a:noAutofit/>
          </a:bodyPr>
          <a:lstStyle/>
          <a:p>
            <a:pPr marL="63500" indent="0" algn="just">
              <a:buNone/>
            </a:pPr>
            <a:r>
              <a:rPr lang="en-US" sz="1800" dirty="0"/>
              <a:t>The obstacle for the abattoir industry (RPH) industry does not yet have halal certification, one of the factors is the lack of knowledge about the requirements to get halal certification. The certification procedure requires eleven requirements and involves the Halal Product Guarantee Agency (BPJHP) as the regulator, the Halal Examining Agency (LPH) as the auditor and the MUI as the fatwa giver. Halal certification provides assurance that the raw materials for products, preparation, processing, hygiene and sanitation procedures meet not only halal standards but also meet good supply chains (</a:t>
            </a:r>
            <a:r>
              <a:rPr lang="en-US" sz="1800" dirty="0">
                <a:hlinkClick r:id="rId3"/>
              </a:rPr>
              <a:t>http://www.halalmui.org</a:t>
            </a:r>
            <a:r>
              <a:rPr lang="en-US" sz="1800" dirty="0" smtClean="0"/>
              <a:t>).</a:t>
            </a:r>
          </a:p>
          <a:p>
            <a:pPr marL="63500" indent="0" algn="just">
              <a:buNone/>
            </a:pP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Google Shape;2216;p40"/>
          <p:cNvSpPr/>
          <p:nvPr/>
        </p:nvSpPr>
        <p:spPr>
          <a:xfrm>
            <a:off x="7601603" y="39519"/>
            <a:ext cx="1542197" cy="86045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6304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173925"/>
            <a:ext cx="6880500" cy="509550"/>
          </a:xfrm>
          <a:prstGeom prst="rect">
            <a:avLst/>
          </a:prstGeom>
        </p:spPr>
        <p:txBody>
          <a:bodyPr spcFirstLastPara="1" wrap="square" lIns="91425" tIns="91425" rIns="91425" bIns="91425" anchor="b" anchorCtr="0">
            <a:noAutofit/>
          </a:bodyPr>
          <a:lstStyle/>
          <a:p>
            <a:pPr lvl="0"/>
            <a:r>
              <a:rPr lang="en-US" sz="4000"/>
              <a:t>INTRODUCTION</a:t>
            </a:r>
            <a:endParaRPr sz="4000" dirty="0"/>
          </a:p>
        </p:txBody>
      </p:sp>
      <p:sp>
        <p:nvSpPr>
          <p:cNvPr id="1856" name="Google Shape;1856;p18"/>
          <p:cNvSpPr txBox="1">
            <a:spLocks noGrp="1"/>
          </p:cNvSpPr>
          <p:nvPr>
            <p:ph type="body" idx="1"/>
          </p:nvPr>
        </p:nvSpPr>
        <p:spPr>
          <a:xfrm>
            <a:off x="371701" y="683475"/>
            <a:ext cx="8001000" cy="5503416"/>
          </a:xfrm>
          <a:prstGeom prst="rect">
            <a:avLst/>
          </a:prstGeom>
        </p:spPr>
        <p:txBody>
          <a:bodyPr spcFirstLastPara="1" wrap="square" lIns="91425" tIns="91425" rIns="91425" bIns="91425" anchor="t" anchorCtr="0">
            <a:noAutofit/>
          </a:bodyPr>
          <a:lstStyle/>
          <a:p>
            <a:pPr marL="63500" indent="0" algn="just">
              <a:buNone/>
            </a:pPr>
            <a:r>
              <a:rPr lang="en-US" sz="1800" dirty="0"/>
              <a:t>In this observe the use of the Fuzzy </a:t>
            </a:r>
            <a:r>
              <a:rPr lang="en-US" sz="1800" dirty="0" err="1"/>
              <a:t>Dematel</a:t>
            </a:r>
            <a:r>
              <a:rPr lang="en-US" sz="1800" dirty="0"/>
              <a:t> approach in finding a solution about problems that are interrelated with the basic concepts to measure the level of influence of an object with other objects (</a:t>
            </a:r>
            <a:r>
              <a:rPr lang="en-US" sz="1800" dirty="0" err="1"/>
              <a:t>Dytczak</a:t>
            </a:r>
            <a:r>
              <a:rPr lang="en-US" sz="1800" dirty="0"/>
              <a:t> &amp; </a:t>
            </a:r>
            <a:r>
              <a:rPr lang="en-US" sz="1800" dirty="0" err="1"/>
              <a:t>Ginda</a:t>
            </a:r>
            <a:r>
              <a:rPr lang="en-US" sz="1800" dirty="0"/>
              <a:t> , 2013). The basic description of contextual relations and the power of influence between parts of the models within the form of causal diagrams using directed graphs and to answer the core problems of advanced systems in resolution making is a function of Fuzzy </a:t>
            </a:r>
            <a:r>
              <a:rPr lang="en-US" sz="1800" dirty="0" err="1"/>
              <a:t>Dematel</a:t>
            </a:r>
            <a:r>
              <a:rPr lang="en-US" sz="1800" dirty="0"/>
              <a:t> (Wu, 2008). The utilization of the Fuzzy </a:t>
            </a:r>
            <a:r>
              <a:rPr lang="en-US" sz="1800" dirty="0" err="1"/>
              <a:t>Dematel</a:t>
            </a:r>
            <a:r>
              <a:rPr lang="en-US" sz="1800" dirty="0"/>
              <a:t> approach, the computational process is carried out in the </a:t>
            </a:r>
            <a:r>
              <a:rPr lang="en-US" sz="1800" dirty="0" err="1"/>
              <a:t>Matlab</a:t>
            </a:r>
            <a:r>
              <a:rPr lang="en-US" sz="1800" dirty="0"/>
              <a:t> programming language. This research activity aims to produce outcomes with achievements to help BPJHP, LPH and MUI in making decisions</a:t>
            </a:r>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Google Shape;2216;p40"/>
          <p:cNvSpPr/>
          <p:nvPr/>
        </p:nvSpPr>
        <p:spPr>
          <a:xfrm>
            <a:off x="7601603" y="39519"/>
            <a:ext cx="1542197" cy="86045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1614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173925"/>
            <a:ext cx="6880500" cy="509550"/>
          </a:xfrm>
          <a:prstGeom prst="rect">
            <a:avLst/>
          </a:prstGeom>
        </p:spPr>
        <p:txBody>
          <a:bodyPr spcFirstLastPara="1" wrap="square" lIns="91425" tIns="91425" rIns="91425" bIns="91425" anchor="b" anchorCtr="0">
            <a:noAutofit/>
          </a:bodyPr>
          <a:lstStyle/>
          <a:p>
            <a:r>
              <a:rPr lang="id-ID" sz="4000" dirty="0"/>
              <a:t>LITERATURE REVIEW</a:t>
            </a:r>
            <a:endParaRPr lang="en-US" sz="4000" dirty="0"/>
          </a:p>
        </p:txBody>
      </p:sp>
      <p:sp>
        <p:nvSpPr>
          <p:cNvPr id="1856" name="Google Shape;1856;p18"/>
          <p:cNvSpPr txBox="1">
            <a:spLocks noGrp="1"/>
          </p:cNvSpPr>
          <p:nvPr>
            <p:ph type="body" idx="1"/>
          </p:nvPr>
        </p:nvSpPr>
        <p:spPr>
          <a:xfrm>
            <a:off x="371701" y="470833"/>
            <a:ext cx="8001000" cy="5503416"/>
          </a:xfrm>
          <a:prstGeom prst="rect">
            <a:avLst/>
          </a:prstGeom>
        </p:spPr>
        <p:txBody>
          <a:bodyPr spcFirstLastPara="1" wrap="square" lIns="91425" tIns="91425" rIns="91425" bIns="91425" anchor="t" anchorCtr="0">
            <a:noAutofit/>
          </a:bodyPr>
          <a:lstStyle/>
          <a:p>
            <a:pPr lvl="0" algn="just"/>
            <a:r>
              <a:rPr lang="en-US" sz="1800" dirty="0"/>
              <a:t>MUI Halal Certificate is a written fatwa of the Indonesian </a:t>
            </a:r>
            <a:r>
              <a:rPr lang="en-US" sz="1800" dirty="0" err="1" smtClean="0"/>
              <a:t>Ulama</a:t>
            </a:r>
            <a:r>
              <a:rPr lang="en-US" sz="1800" dirty="0" smtClean="0"/>
              <a:t> </a:t>
            </a:r>
            <a:r>
              <a:rPr lang="en-US" sz="1800" dirty="0"/>
              <a:t>Council which states the halal standing of a product according to Islamic sharia. The aim of the MUI Halal Certification in meals merchandise, drugs, cosmetics and different merchandise is to offer simple task of halal standing, to be able to reassure costumers in consuming them. The continuity of the halal manufacturing procedure is assured trough manufacturers through enforcing the Halal Insurance System (</a:t>
            </a:r>
            <a:r>
              <a:rPr lang="en-US" sz="1800" dirty="0">
                <a:hlinkClick r:id="rId3"/>
              </a:rPr>
              <a:t>https://disnakerin.padang.go.id</a:t>
            </a:r>
            <a:r>
              <a:rPr lang="en-US" sz="1800" dirty="0" smtClean="0">
                <a:hlinkClick r:id="rId3"/>
              </a:rPr>
              <a:t>/</a:t>
            </a:r>
            <a:r>
              <a:rPr lang="en-US" sz="1800" dirty="0" smtClean="0"/>
              <a:t>).</a:t>
            </a:r>
          </a:p>
          <a:p>
            <a:pPr lvl="0" algn="just"/>
            <a:endParaRPr lang="en-US" sz="1800" dirty="0" smtClean="0"/>
          </a:p>
          <a:p>
            <a:r>
              <a:rPr lang="id-ID" sz="1800" dirty="0"/>
              <a:t>The benefit of the dematel fuzzy method are;</a:t>
            </a:r>
            <a:endParaRPr lang="en-US" sz="1800" dirty="0"/>
          </a:p>
          <a:p>
            <a:pPr marL="63500" indent="0">
              <a:buNone/>
            </a:pPr>
            <a:r>
              <a:rPr lang="en-US" sz="1800" dirty="0" smtClean="0"/>
              <a:t>(</a:t>
            </a:r>
            <a:r>
              <a:rPr lang="id-ID" sz="1800" dirty="0" smtClean="0"/>
              <a:t>1</a:t>
            </a:r>
            <a:r>
              <a:rPr lang="en-US" sz="1800" dirty="0" smtClean="0"/>
              <a:t>)</a:t>
            </a:r>
            <a:r>
              <a:rPr lang="id-ID" sz="1800" dirty="0" smtClean="0"/>
              <a:t>. </a:t>
            </a:r>
            <a:r>
              <a:rPr lang="id-ID" sz="1800" dirty="0"/>
              <a:t>Provide a systematic approach to identifying the relationship between the criteria, criteria and weight of each for the basis of decision making (Varma &amp; Kumar, </a:t>
            </a:r>
            <a:r>
              <a:rPr lang="id-ID" sz="1800" dirty="0" smtClean="0"/>
              <a:t>2012)</a:t>
            </a:r>
            <a:endParaRPr lang="en-US" sz="1800" dirty="0" smtClean="0"/>
          </a:p>
          <a:p>
            <a:pPr marL="63500" indent="0">
              <a:buNone/>
            </a:pPr>
            <a:r>
              <a:rPr lang="en-US" sz="1800" dirty="0"/>
              <a:t>(</a:t>
            </a:r>
            <a:r>
              <a:rPr lang="id-ID" sz="1800" dirty="0" smtClean="0"/>
              <a:t>2</a:t>
            </a:r>
            <a:r>
              <a:rPr lang="en-US" sz="1800" dirty="0" smtClean="0"/>
              <a:t>)</a:t>
            </a:r>
            <a:r>
              <a:rPr lang="id-ID" sz="1800" dirty="0" smtClean="0"/>
              <a:t>. </a:t>
            </a:r>
            <a:r>
              <a:rPr lang="id-ID" sz="1800" dirty="0"/>
              <a:t>The type of the causal diagram supplies an output within the type of directed grap, it provides a fundamental classification of the strength of influence between elements and contextual relations (Wu, 2008)</a:t>
            </a:r>
            <a:endParaRPr lang="en-US" sz="1800" dirty="0"/>
          </a:p>
          <a:p>
            <a:pPr marL="63500" indent="0">
              <a:buNone/>
            </a:pPr>
            <a:r>
              <a:rPr lang="en-US" sz="1800" dirty="0" smtClean="0"/>
              <a:t>(</a:t>
            </a:r>
            <a:r>
              <a:rPr lang="id-ID" sz="1800" dirty="0" smtClean="0"/>
              <a:t>3</a:t>
            </a:r>
            <a:r>
              <a:rPr lang="en-US" sz="1800" dirty="0" smtClean="0"/>
              <a:t>)</a:t>
            </a:r>
            <a:r>
              <a:rPr lang="id-ID" sz="1800" dirty="0" smtClean="0"/>
              <a:t>. </a:t>
            </a:r>
            <a:r>
              <a:rPr lang="id-ID" sz="1800" dirty="0"/>
              <a:t>The ability to answer high complexity systems and address core problems within the determination making process (Hu, et., All 2011)</a:t>
            </a:r>
            <a:endParaRPr lang="en-US" sz="1800" dirty="0"/>
          </a:p>
          <a:p>
            <a:pPr lvl="0" algn="just"/>
            <a:endParaRPr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710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173925"/>
            <a:ext cx="6880500" cy="509550"/>
          </a:xfrm>
          <a:prstGeom prst="rect">
            <a:avLst/>
          </a:prstGeom>
        </p:spPr>
        <p:txBody>
          <a:bodyPr spcFirstLastPara="1" wrap="square" lIns="91425" tIns="91425" rIns="91425" bIns="91425" anchor="b" anchorCtr="0">
            <a:noAutofit/>
          </a:bodyPr>
          <a:lstStyle/>
          <a:p>
            <a:r>
              <a:rPr lang="id-ID" sz="4000" dirty="0"/>
              <a:t>LITERATURE REVIEW</a:t>
            </a:r>
            <a:endParaRPr lang="en-US" sz="4000" dirty="0"/>
          </a:p>
        </p:txBody>
      </p:sp>
      <p:sp>
        <p:nvSpPr>
          <p:cNvPr id="1856" name="Google Shape;1856;p18"/>
          <p:cNvSpPr txBox="1">
            <a:spLocks noGrp="1"/>
          </p:cNvSpPr>
          <p:nvPr>
            <p:ph type="body" idx="1"/>
          </p:nvPr>
        </p:nvSpPr>
        <p:spPr>
          <a:xfrm>
            <a:off x="371701" y="470833"/>
            <a:ext cx="8001000" cy="5503416"/>
          </a:xfrm>
          <a:prstGeom prst="rect">
            <a:avLst/>
          </a:prstGeom>
        </p:spPr>
        <p:txBody>
          <a:bodyPr spcFirstLastPara="1" wrap="square" lIns="91425" tIns="91425" rIns="91425" bIns="91425" anchor="t" anchorCtr="0">
            <a:noAutofit/>
          </a:bodyPr>
          <a:lstStyle/>
          <a:p>
            <a:pPr marL="63500" indent="0" algn="just">
              <a:buNone/>
            </a:pPr>
            <a:r>
              <a:rPr lang="id-ID" sz="1800" dirty="0"/>
              <a:t>A comprehensive method for designing and analyzing the model structure of the existence of a causal relationship between several factors is the advantage of Damatel (Lin, et., All 2011) The five stages possessed by the Dematel Method (Wu, 2008) namely; </a:t>
            </a:r>
            <a:endParaRPr lang="en-US" sz="1800" dirty="0"/>
          </a:p>
          <a:p>
            <a:pPr lvl="0" algn="just"/>
            <a:endParaRPr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p:nvPr/>
        </p:nvPicPr>
        <p:blipFill rotWithShape="1">
          <a:blip r:embed="rId3"/>
          <a:srcRect l="29028" t="31754" r="25108" b="18677"/>
          <a:stretch/>
        </p:blipFill>
        <p:spPr bwMode="auto">
          <a:xfrm>
            <a:off x="532263" y="1850191"/>
            <a:ext cx="7840438" cy="4690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6182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04454" y="353510"/>
            <a:ext cx="6880500" cy="509550"/>
          </a:xfrm>
          <a:prstGeom prst="rect">
            <a:avLst/>
          </a:prstGeom>
        </p:spPr>
        <p:txBody>
          <a:bodyPr spcFirstLastPara="1" wrap="square" lIns="91425" tIns="91425" rIns="91425" bIns="91425" anchor="b" anchorCtr="0">
            <a:noAutofit/>
          </a:bodyPr>
          <a:lstStyle/>
          <a:p>
            <a:r>
              <a:rPr lang="id-ID" sz="4000" dirty="0"/>
              <a:t>LITERATURE REVIEW</a:t>
            </a:r>
            <a:endParaRPr lang="en-US" sz="4000" dirty="0"/>
          </a:p>
        </p:txBody>
      </p:sp>
      <p:sp>
        <p:nvSpPr>
          <p:cNvPr id="1856" name="Google Shape;1856;p18"/>
          <p:cNvSpPr txBox="1">
            <a:spLocks noGrp="1"/>
          </p:cNvSpPr>
          <p:nvPr>
            <p:ph type="body" idx="1"/>
          </p:nvPr>
        </p:nvSpPr>
        <p:spPr>
          <a:xfrm>
            <a:off x="544204" y="1071239"/>
            <a:ext cx="8001000" cy="5503416"/>
          </a:xfrm>
          <a:prstGeom prst="rect">
            <a:avLst/>
          </a:prstGeom>
        </p:spPr>
        <p:txBody>
          <a:bodyPr spcFirstLastPara="1" wrap="square" lIns="91425" tIns="91425" rIns="91425" bIns="91425" anchor="t" anchorCtr="0">
            <a:noAutofit/>
          </a:bodyPr>
          <a:lstStyle/>
          <a:p>
            <a:pPr marL="63500" lvl="0" indent="0" algn="just">
              <a:buNone/>
            </a:pPr>
            <a:r>
              <a:rPr lang="id-ID" sz="1800" dirty="0"/>
              <a:t>Matlab is the Matrix Laboratory because that every data in Matlab uses a matrix basis. Matlab is incorporated within the category of top degree programming language, case delicate, and closed in a numerical computing environment developed by MathWorks. The ability to make graphics with the best visualization. Having lots of tools that can help various disciplines and having lots of libraries that are very helpful for fixing mathematical issues comparable to making mathematical modeling, designing GUIs and simulating functions are the most popular advantages possessed by Matlab. This has become one of the industrial factors using Matlab.</a:t>
            </a:r>
            <a:endParaRPr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6" name="Google Shape;2214;p40"/>
          <p:cNvSpPr/>
          <p:nvPr/>
        </p:nvSpPr>
        <p:spPr>
          <a:xfrm>
            <a:off x="7042462" y="-95147"/>
            <a:ext cx="1132840" cy="897314"/>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3484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71679" y="578825"/>
            <a:ext cx="6880500" cy="509550"/>
          </a:xfrm>
          <a:prstGeom prst="rect">
            <a:avLst/>
          </a:prstGeom>
        </p:spPr>
        <p:txBody>
          <a:bodyPr spcFirstLastPara="1" wrap="square" lIns="91425" tIns="91425" rIns="91425" bIns="91425" anchor="b" anchorCtr="0">
            <a:noAutofit/>
          </a:bodyPr>
          <a:lstStyle/>
          <a:p>
            <a:r>
              <a:rPr lang="id-ID" sz="4000" dirty="0"/>
              <a:t>METHOD</a:t>
            </a:r>
            <a:endParaRPr lang="en-US" sz="4000" dirty="0"/>
          </a:p>
        </p:txBody>
      </p:sp>
      <p:sp>
        <p:nvSpPr>
          <p:cNvPr id="1856" name="Google Shape;1856;p18"/>
          <p:cNvSpPr txBox="1">
            <a:spLocks noGrp="1"/>
          </p:cNvSpPr>
          <p:nvPr>
            <p:ph type="body" idx="1"/>
          </p:nvPr>
        </p:nvSpPr>
        <p:spPr>
          <a:xfrm>
            <a:off x="440040" y="1384612"/>
            <a:ext cx="8001000" cy="1638510"/>
          </a:xfrm>
          <a:prstGeom prst="rect">
            <a:avLst/>
          </a:prstGeom>
        </p:spPr>
        <p:txBody>
          <a:bodyPr spcFirstLastPara="1" wrap="square" lIns="91425" tIns="91425" rIns="91425" bIns="91425" anchor="t" anchorCtr="0">
            <a:noAutofit/>
          </a:bodyPr>
          <a:lstStyle/>
          <a:p>
            <a:pPr algn="just"/>
            <a:r>
              <a:rPr lang="id-ID" sz="1800" dirty="0"/>
              <a:t>The approach in this research is quantitative, a case study conducted at the Abattoir in South Tangerang through the use of the fuzzy dematel approach in determining the eleven requirements of the halal guarantee system criteria. The reason why the chosen RPH object within the South Tangerang space is as a result of The Institute of Technology and Business Ahmad Dahlan is within the South Tangerang area with the hope that the ITB-AD campus could have a positive impact on the surrounding community. To collect data, the opinions of experts who have more than 10 years experience working in the abattoir</a:t>
            </a:r>
            <a:r>
              <a:rPr lang="id-ID" sz="1800" dirty="0" smtClean="0"/>
              <a:t>.</a:t>
            </a:r>
            <a:endParaRPr lang="en-US" sz="1800" dirty="0" smtClean="0"/>
          </a:p>
          <a:p>
            <a:pPr algn="just"/>
            <a:r>
              <a:rPr lang="id-ID" sz="1800" dirty="0"/>
              <a:t>In the usage of the Fuzzy Dematel approach, the computational process is carried out in the Matlab programming language. According to the reason, this analysis objectives to create a approach to analyze the obstacles confronted through RPH industry in the halal certification process. This research activity is planned with the achievement of producing an outcome to assist the BPJHP, LPH and MUI in making decisions. </a:t>
            </a:r>
            <a:endParaRPr lang="en-US" sz="1800" dirty="0"/>
          </a:p>
          <a:p>
            <a:pPr algn="just"/>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892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18"/>
          <p:cNvSpPr txBox="1">
            <a:spLocks noGrp="1"/>
          </p:cNvSpPr>
          <p:nvPr>
            <p:ph type="title"/>
          </p:nvPr>
        </p:nvSpPr>
        <p:spPr>
          <a:xfrm>
            <a:off x="1171679" y="578825"/>
            <a:ext cx="6880500" cy="509550"/>
          </a:xfrm>
          <a:prstGeom prst="rect">
            <a:avLst/>
          </a:prstGeom>
        </p:spPr>
        <p:txBody>
          <a:bodyPr spcFirstLastPara="1" wrap="square" lIns="91425" tIns="91425" rIns="91425" bIns="91425" anchor="b" anchorCtr="0">
            <a:noAutofit/>
          </a:bodyPr>
          <a:lstStyle/>
          <a:p>
            <a:r>
              <a:rPr lang="id-ID" sz="4000" dirty="0"/>
              <a:t>METHOD</a:t>
            </a:r>
            <a:endParaRPr lang="en-US" sz="4000" dirty="0"/>
          </a:p>
        </p:txBody>
      </p:sp>
      <p:sp>
        <p:nvSpPr>
          <p:cNvPr id="1856" name="Google Shape;1856;p18"/>
          <p:cNvSpPr txBox="1">
            <a:spLocks noGrp="1"/>
          </p:cNvSpPr>
          <p:nvPr>
            <p:ph type="body" idx="1"/>
          </p:nvPr>
        </p:nvSpPr>
        <p:spPr>
          <a:xfrm>
            <a:off x="440040" y="1384612"/>
            <a:ext cx="8001000" cy="5139018"/>
          </a:xfrm>
          <a:prstGeom prst="rect">
            <a:avLst/>
          </a:prstGeom>
        </p:spPr>
        <p:txBody>
          <a:bodyPr spcFirstLastPara="1" wrap="square" lIns="91425" tIns="91425" rIns="91425" bIns="91425" anchor="t" anchorCtr="0">
            <a:noAutofit/>
          </a:bodyPr>
          <a:lstStyle/>
          <a:p>
            <a:pPr marL="63500" indent="0" algn="just">
              <a:buNone/>
            </a:pPr>
            <a:r>
              <a:rPr lang="id-ID" sz="1800" dirty="0"/>
              <a:t>The success of Dematel has been implemented in various fields of research in the process of simplifying problems of high complexity and structured transformation in causal relationships (Lin, et.all., 2011).</a:t>
            </a:r>
            <a:endParaRPr lang="en-US" sz="1800" dirty="0"/>
          </a:p>
          <a:p>
            <a:pPr marL="63500" indent="0" algn="just">
              <a:buNone/>
            </a:pPr>
            <a:r>
              <a:rPr lang="id-ID" sz="1800" dirty="0"/>
              <a:t>Below this is the scale used in Fuzzy Dematel;</a:t>
            </a:r>
            <a:endParaRPr lang="en-US" sz="1800" dirty="0"/>
          </a:p>
          <a:p>
            <a:pPr algn="just"/>
            <a:endParaRPr lang="en-US" sz="1800" dirty="0"/>
          </a:p>
        </p:txBody>
      </p:sp>
      <p:sp>
        <p:nvSpPr>
          <p:cNvPr id="1857" name="Google Shape;1857;p18"/>
          <p:cNvSpPr txBox="1">
            <a:spLocks noGrp="1"/>
          </p:cNvSpPr>
          <p:nvPr>
            <p:ph type="sldNum" idx="12"/>
          </p:nvPr>
        </p:nvSpPr>
        <p:spPr>
          <a:xfrm>
            <a:off x="8749000" y="0"/>
            <a:ext cx="394800" cy="42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6" name="Google Shape;2210;p40"/>
          <p:cNvSpPr/>
          <p:nvPr/>
        </p:nvSpPr>
        <p:spPr>
          <a:xfrm>
            <a:off x="7738281" y="0"/>
            <a:ext cx="1405519" cy="1384612"/>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50923" y="3139321"/>
            <a:ext cx="3284097" cy="2469909"/>
          </a:xfrm>
          <a:prstGeom prst="rect">
            <a:avLst/>
          </a:prstGeom>
          <a:noFill/>
        </p:spPr>
      </p:pic>
    </p:spTree>
    <p:extLst>
      <p:ext uri="{BB962C8B-B14F-4D97-AF65-F5344CB8AC3E}">
        <p14:creationId xmlns:p14="http://schemas.microsoft.com/office/powerpoint/2010/main" val="21981881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1272</Words>
  <Application>Microsoft Office PowerPoint</Application>
  <PresentationFormat>On-screen Show (4:3)</PresentationFormat>
  <Paragraphs>71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Amatic SC</vt:lpstr>
      <vt:lpstr>Calibri</vt:lpstr>
      <vt:lpstr>Times New Roman</vt:lpstr>
      <vt:lpstr>Merriweather</vt:lpstr>
      <vt:lpstr>Arial</vt:lpstr>
      <vt:lpstr>Book Antiqua</vt:lpstr>
      <vt:lpstr>Nathaniel template</vt:lpstr>
      <vt:lpstr>FUZZY DEMATEL APPROACH IN DETERMINING HALAL WARRANTY STANDARDS FACTORS</vt:lpstr>
      <vt:lpstr>INTRODUCTION</vt:lpstr>
      <vt:lpstr>INTRODUCTION</vt:lpstr>
      <vt:lpstr>INTRODUCTION</vt:lpstr>
      <vt:lpstr>LITERATURE REVIEW</vt:lpstr>
      <vt:lpstr>LITERATURE REVIEW</vt:lpstr>
      <vt:lpstr>LITERATURE REVIEW</vt:lpstr>
      <vt:lpstr>METHOD</vt:lpstr>
      <vt:lpstr>METHOD</vt:lpstr>
      <vt:lpstr>METHOD</vt:lpstr>
      <vt:lpstr>METHOD</vt:lpstr>
      <vt:lpstr>FUZZY DEMATEL APPROACH</vt:lpstr>
      <vt:lpstr>FUZZY DEMATEL APPROACH</vt:lpstr>
      <vt:lpstr>FUZZY DEMATEL APPROACH</vt:lpstr>
      <vt:lpstr>FUZZY DEMATEL APPROACH</vt:lpstr>
      <vt:lpstr>FUZZY DEMATEL APPROACH</vt:lpstr>
      <vt:lpstr>DISCUSSION</vt:lpstr>
      <vt:lpstr>Thanks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HP</dc:creator>
  <cp:lastModifiedBy>HP</cp:lastModifiedBy>
  <cp:revision>39</cp:revision>
  <dcterms:modified xsi:type="dcterms:W3CDTF">2020-02-15T02:02:19Z</dcterms:modified>
</cp:coreProperties>
</file>