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5A6-D9CE-4D83-8ADE-120DD24EC51C}" type="datetimeFigureOut">
              <a:rPr lang="id-ID" smtClean="0"/>
              <a:t>18/02/2020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EDE2-7988-4289-BC2D-1E64C951B54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5A6-D9CE-4D83-8ADE-120DD24EC51C}" type="datetimeFigureOut">
              <a:rPr lang="id-ID" smtClean="0"/>
              <a:t>18/02/2020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EDE2-7988-4289-BC2D-1E64C951B54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5A6-D9CE-4D83-8ADE-120DD24EC51C}" type="datetimeFigureOut">
              <a:rPr lang="id-ID" smtClean="0"/>
              <a:t>18/02/2020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EDE2-7988-4289-BC2D-1E64C951B54A}" type="slidenum">
              <a:rPr lang="id-ID" smtClean="0"/>
              <a:t>‹#›</a:t>
            </a:fld>
            <a:endParaRPr lang="id-ID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5A6-D9CE-4D83-8ADE-120DD24EC51C}" type="datetimeFigureOut">
              <a:rPr lang="id-ID" smtClean="0"/>
              <a:t>18/02/2020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EDE2-7988-4289-BC2D-1E64C951B54A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5A6-D9CE-4D83-8ADE-120DD24EC51C}" type="datetimeFigureOut">
              <a:rPr lang="id-ID" smtClean="0"/>
              <a:t>18/02/2020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EDE2-7988-4289-BC2D-1E64C951B54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5A6-D9CE-4D83-8ADE-120DD24EC51C}" type="datetimeFigureOut">
              <a:rPr lang="id-ID" smtClean="0"/>
              <a:t>18/02/2020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EDE2-7988-4289-BC2D-1E64C951B54A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5A6-D9CE-4D83-8ADE-120DD24EC51C}" type="datetimeFigureOut">
              <a:rPr lang="id-ID" smtClean="0"/>
              <a:t>18/02/2020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EDE2-7988-4289-BC2D-1E64C951B54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5A6-D9CE-4D83-8ADE-120DD24EC51C}" type="datetimeFigureOut">
              <a:rPr lang="id-ID" smtClean="0"/>
              <a:t>18/02/2020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EDE2-7988-4289-BC2D-1E64C951B54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5A6-D9CE-4D83-8ADE-120DD24EC51C}" type="datetimeFigureOut">
              <a:rPr lang="id-ID" smtClean="0"/>
              <a:t>18/02/2020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EDE2-7988-4289-BC2D-1E64C951B54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5A6-D9CE-4D83-8ADE-120DD24EC51C}" type="datetimeFigureOut">
              <a:rPr lang="id-ID" smtClean="0"/>
              <a:t>18/02/2020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EDE2-7988-4289-BC2D-1E64C951B54A}" type="slidenum">
              <a:rPr lang="id-ID" smtClean="0"/>
              <a:t>‹#›</a:t>
            </a:fld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D5A6-D9CE-4D83-8ADE-120DD24EC51C}" type="datetimeFigureOut">
              <a:rPr lang="id-ID" smtClean="0"/>
              <a:t>18/02/2020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8EDE2-7988-4289-BC2D-1E64C951B54A}" type="slidenum">
              <a:rPr lang="id-ID" smtClean="0"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B8ED5A6-D9CE-4D83-8ADE-120DD24EC51C}" type="datetimeFigureOut">
              <a:rPr lang="id-ID" smtClean="0"/>
              <a:t>18/02/2020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568EDE2-7988-4289-BC2D-1E64C951B54A}" type="slidenum">
              <a:rPr lang="id-ID" smtClean="0"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696" y="4797152"/>
            <a:ext cx="5723468" cy="1828090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chemeClr val="tx2"/>
                </a:solidFill>
              </a:rPr>
              <a:t>The Role of Islamic Finance In Halal Industry </a:t>
            </a:r>
            <a:r>
              <a:rPr lang="en-US" sz="4900" b="1" dirty="0" smtClean="0">
                <a:solidFill>
                  <a:schemeClr val="tx2"/>
                </a:solidFill>
              </a:rPr>
              <a:t>Development</a:t>
            </a:r>
            <a:br>
              <a:rPr lang="en-US" sz="4900" b="1" dirty="0" smtClean="0">
                <a:solidFill>
                  <a:schemeClr val="tx2"/>
                </a:solidFill>
              </a:rPr>
            </a:br>
            <a:r>
              <a:rPr lang="en-US" sz="2700" b="1" dirty="0" smtClean="0">
                <a:solidFill>
                  <a:schemeClr val="tx2"/>
                </a:solidFill>
              </a:rPr>
              <a:t>By </a:t>
            </a:r>
            <a:r>
              <a:rPr lang="en-US" sz="2700" b="1" dirty="0" err="1" smtClean="0">
                <a:solidFill>
                  <a:schemeClr val="tx2"/>
                </a:solidFill>
              </a:rPr>
              <a:t>Fathurrahman</a:t>
            </a:r>
            <a:r>
              <a:rPr lang="en-US" sz="2700" b="1" dirty="0" smtClean="0">
                <a:solidFill>
                  <a:schemeClr val="tx2"/>
                </a:solidFill>
              </a:rPr>
              <a:t> </a:t>
            </a:r>
            <a:r>
              <a:rPr lang="en-US" sz="2700" b="1" dirty="0" err="1" smtClean="0">
                <a:solidFill>
                  <a:schemeClr val="tx2"/>
                </a:solidFill>
              </a:rPr>
              <a:t>Djamil</a:t>
            </a:r>
            <a:r>
              <a:rPr lang="en-US" sz="2700" b="1" dirty="0" smtClean="0">
                <a:solidFill>
                  <a:schemeClr val="tx2"/>
                </a:solidFill>
              </a:rPr>
              <a:t/>
            </a:r>
            <a:br>
              <a:rPr lang="en-US" sz="2700" b="1" dirty="0" smtClean="0">
                <a:solidFill>
                  <a:schemeClr val="tx2"/>
                </a:solidFill>
              </a:rPr>
            </a:br>
            <a:r>
              <a:rPr lang="en-US" sz="2700" b="1" dirty="0" smtClean="0">
                <a:solidFill>
                  <a:schemeClr val="tx2"/>
                </a:solidFill>
              </a:rPr>
              <a:t/>
            </a:r>
            <a:br>
              <a:rPr lang="en-US" sz="2700" b="1" dirty="0" smtClean="0">
                <a:solidFill>
                  <a:schemeClr val="tx2"/>
                </a:solidFill>
              </a:rPr>
            </a:br>
            <a:r>
              <a:rPr lang="en-US" sz="1800" b="1" dirty="0" smtClean="0">
                <a:solidFill>
                  <a:schemeClr val="tx2"/>
                </a:solidFill>
              </a:rPr>
              <a:t>Presented  in International Seminar and Conference  Om Halal Industry</a:t>
            </a:r>
            <a:br>
              <a:rPr lang="en-US" sz="1800" b="1" dirty="0" smtClean="0">
                <a:solidFill>
                  <a:schemeClr val="tx2"/>
                </a:solidFill>
              </a:rPr>
            </a:br>
            <a:r>
              <a:rPr lang="en-US" sz="1800" b="1" dirty="0">
                <a:solidFill>
                  <a:schemeClr val="tx2"/>
                </a:solidFill>
              </a:rPr>
              <a:t/>
            </a:r>
            <a:br>
              <a:rPr lang="en-US" sz="1800" b="1" dirty="0">
                <a:solidFill>
                  <a:schemeClr val="tx2"/>
                </a:solidFill>
              </a:rPr>
            </a:br>
            <a:r>
              <a:rPr lang="en-US" sz="1800" b="1" dirty="0" smtClean="0">
                <a:solidFill>
                  <a:schemeClr val="tx2"/>
                </a:solidFill>
              </a:rPr>
              <a:t/>
            </a:r>
            <a:br>
              <a:rPr lang="en-US" sz="1800" b="1" dirty="0" smtClean="0">
                <a:solidFill>
                  <a:schemeClr val="tx2"/>
                </a:solidFill>
              </a:rPr>
            </a:br>
            <a:r>
              <a:rPr lang="en-US" sz="1800" b="1" dirty="0">
                <a:solidFill>
                  <a:schemeClr val="tx2"/>
                </a:solidFill>
              </a:rPr>
              <a:t/>
            </a:r>
            <a:br>
              <a:rPr lang="en-US" sz="1800" b="1" dirty="0">
                <a:solidFill>
                  <a:schemeClr val="tx2"/>
                </a:solidFill>
              </a:rPr>
            </a:br>
            <a:r>
              <a:rPr lang="en-US" sz="1800" b="1" dirty="0" smtClean="0">
                <a:solidFill>
                  <a:schemeClr val="tx2"/>
                </a:solidFill>
              </a:rPr>
              <a:t/>
            </a:r>
            <a:br>
              <a:rPr lang="en-US" sz="1800" b="1" dirty="0" smtClean="0">
                <a:solidFill>
                  <a:schemeClr val="tx2"/>
                </a:solidFill>
              </a:rPr>
            </a:br>
            <a:r>
              <a:rPr lang="en-US" sz="1800" b="1" dirty="0" smtClean="0">
                <a:solidFill>
                  <a:schemeClr val="tx2"/>
                </a:solidFill>
              </a:rPr>
              <a:t>Jakarta, February 18, 2020</a:t>
            </a:r>
            <a:br>
              <a:rPr lang="en-US" sz="1800" b="1" dirty="0" smtClean="0">
                <a:solidFill>
                  <a:schemeClr val="tx2"/>
                </a:solidFill>
              </a:rPr>
            </a:br>
            <a:r>
              <a:rPr lang="id-ID" dirty="0">
                <a:solidFill>
                  <a:schemeClr val="tx2"/>
                </a:solidFill>
              </a:rPr>
              <a:t/>
            </a:r>
            <a:br>
              <a:rPr lang="id-ID" dirty="0">
                <a:solidFill>
                  <a:schemeClr val="tx2"/>
                </a:solidFill>
              </a:rPr>
            </a:br>
            <a:endParaRPr lang="id-ID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74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/>
            <a:r>
              <a:rPr lang="en-US" b="1" dirty="0"/>
              <a:t>In 2020, there is a regulation from the President about the changes of KNKS that becomes the National Committee of Economic and </a:t>
            </a:r>
            <a:r>
              <a:rPr lang="en-US" b="1" dirty="0" err="1"/>
              <a:t>Syariah</a:t>
            </a:r>
            <a:r>
              <a:rPr lang="en-US" b="1" dirty="0"/>
              <a:t> Finance (KNEKS) with the President regulation number 28 year 2020.</a:t>
            </a:r>
            <a:endParaRPr lang="id-ID" b="1" dirty="0"/>
          </a:p>
          <a:p>
            <a:pPr algn="justLow"/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104508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2400" cy="1524000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Conclusion</a:t>
            </a:r>
            <a:endParaRPr lang="id-ID" b="1" dirty="0">
              <a:solidFill>
                <a:schemeClr val="tx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type="body" idx="1"/>
          </p:nvPr>
        </p:nvSpPr>
        <p:spPr>
          <a:xfrm>
            <a:off x="1259632" y="3281287"/>
            <a:ext cx="6417734" cy="939801"/>
          </a:xfrm>
        </p:spPr>
        <p:txBody>
          <a:bodyPr>
            <a:noAutofit/>
          </a:bodyPr>
          <a:lstStyle/>
          <a:p>
            <a:pPr marL="342900" indent="-342900" algn="justLow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tx2"/>
                </a:solidFill>
              </a:rPr>
              <a:t>In this </a:t>
            </a:r>
            <a:r>
              <a:rPr lang="en-US" sz="2400" b="1" dirty="0" err="1">
                <a:solidFill>
                  <a:schemeClr val="tx2"/>
                </a:solidFill>
              </a:rPr>
              <a:t>regulation,it</a:t>
            </a:r>
            <a:r>
              <a:rPr lang="en-US" sz="2400" b="1" dirty="0">
                <a:solidFill>
                  <a:schemeClr val="tx2"/>
                </a:solidFill>
              </a:rPr>
              <a:t> is said that the task of (KNEKS) is to coordinate the halal industry and is to coordinate the halal industry and Islamic Financial Institution.</a:t>
            </a:r>
            <a:endParaRPr lang="id-ID" sz="2400" b="1" dirty="0">
              <a:solidFill>
                <a:schemeClr val="tx2"/>
              </a:solidFill>
            </a:endParaRPr>
          </a:p>
          <a:p>
            <a:pPr algn="justLow"/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endParaRPr lang="id-ID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6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2400" cy="1524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</a:rPr>
              <a:t>Introduction</a:t>
            </a:r>
            <a:endParaRPr lang="id-ID" sz="36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1187624" y="4941168"/>
            <a:ext cx="6417734" cy="939801"/>
          </a:xfrm>
        </p:spPr>
        <p:txBody>
          <a:bodyPr>
            <a:noAutofit/>
          </a:bodyPr>
          <a:lstStyle/>
          <a:p>
            <a:pPr marL="342900" indent="-342900" algn="justLow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tx2"/>
                </a:solidFill>
              </a:rPr>
              <a:t>The development of </a:t>
            </a:r>
            <a:r>
              <a:rPr lang="en-US" sz="2400" b="1" dirty="0" err="1">
                <a:solidFill>
                  <a:schemeClr val="tx2"/>
                </a:solidFill>
              </a:rPr>
              <a:t>islamic</a:t>
            </a:r>
            <a:r>
              <a:rPr lang="en-US" sz="2400" b="1" dirty="0">
                <a:solidFill>
                  <a:schemeClr val="tx2"/>
                </a:solidFill>
              </a:rPr>
              <a:t> Finance has been </a:t>
            </a:r>
            <a:r>
              <a:rPr lang="en-US" sz="2400" b="1" dirty="0" smtClean="0">
                <a:solidFill>
                  <a:schemeClr val="tx2"/>
                </a:solidFill>
              </a:rPr>
              <a:t>experienced </a:t>
            </a:r>
            <a:r>
              <a:rPr lang="en-US" sz="2400" b="1" dirty="0">
                <a:solidFill>
                  <a:schemeClr val="tx2"/>
                </a:solidFill>
              </a:rPr>
              <a:t>by the Indonesian people</a:t>
            </a:r>
            <a:r>
              <a:rPr lang="en-US" sz="2400" b="1" dirty="0" smtClean="0">
                <a:solidFill>
                  <a:schemeClr val="tx2"/>
                </a:solidFill>
              </a:rPr>
              <a:t>, mostly the </a:t>
            </a:r>
            <a:r>
              <a:rPr lang="en-US" sz="2400" b="1" dirty="0" err="1" smtClean="0">
                <a:solidFill>
                  <a:schemeClr val="tx2"/>
                </a:solidFill>
              </a:rPr>
              <a:t>muslims</a:t>
            </a:r>
            <a:r>
              <a:rPr lang="en-US" sz="2400" b="1" dirty="0" smtClean="0">
                <a:solidFill>
                  <a:schemeClr val="tx2"/>
                </a:solidFill>
              </a:rPr>
              <a:t>. Especially after the government of  Indonesia  regulated the Islamic Financial Institution, such as Act No 21./2008 concerning Islamic Banking.</a:t>
            </a:r>
          </a:p>
          <a:p>
            <a:pPr marL="342900" indent="-342900" algn="justLow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tx2"/>
                </a:solidFill>
              </a:rPr>
              <a:t>As </a:t>
            </a:r>
            <a:r>
              <a:rPr lang="en-US" sz="2400" b="1" dirty="0">
                <a:solidFill>
                  <a:schemeClr val="tx2"/>
                </a:solidFill>
              </a:rPr>
              <a:t>well as, the halal product industry in this majority Muslim population. </a:t>
            </a:r>
            <a:r>
              <a:rPr lang="en-US" sz="2400" b="1" dirty="0" smtClean="0">
                <a:solidFill>
                  <a:schemeClr val="tx2"/>
                </a:solidFill>
              </a:rPr>
              <a:t> Especially after establishing the  Act No 33/2014 concerning the Halal Product. </a:t>
            </a:r>
          </a:p>
          <a:p>
            <a:pPr marL="342900" indent="-342900" algn="justLow">
              <a:buFont typeface="Wingdings" panose="05000000000000000000" pitchFamily="2" charset="2"/>
              <a:buChar char="v"/>
            </a:pPr>
            <a:endParaRPr lang="en-US" sz="24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14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2400" cy="1524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</a:rPr>
              <a:t>The role of Islamic banking</a:t>
            </a:r>
            <a:endParaRPr lang="id-ID" sz="36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1187624" y="3717032"/>
            <a:ext cx="6417734" cy="939801"/>
          </a:xfrm>
        </p:spPr>
        <p:txBody>
          <a:bodyPr>
            <a:noAutofit/>
          </a:bodyPr>
          <a:lstStyle/>
          <a:p>
            <a:pPr marL="342900" indent="-342900" algn="justLow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tx2"/>
                </a:solidFill>
              </a:rPr>
              <a:t>Since </a:t>
            </a:r>
            <a:r>
              <a:rPr lang="en-US" sz="2400" b="1" dirty="0">
                <a:solidFill>
                  <a:schemeClr val="tx2"/>
                </a:solidFill>
              </a:rPr>
              <a:t>1992 there has been the first </a:t>
            </a:r>
            <a:r>
              <a:rPr lang="en-US" sz="2400" b="1" dirty="0" err="1">
                <a:solidFill>
                  <a:schemeClr val="tx2"/>
                </a:solidFill>
              </a:rPr>
              <a:t>Syariah</a:t>
            </a:r>
            <a:r>
              <a:rPr lang="en-US" sz="2400" b="1" dirty="0">
                <a:solidFill>
                  <a:schemeClr val="tx2"/>
                </a:solidFill>
              </a:rPr>
              <a:t> bank / Islamic bank and now there  has been 13 BUS(</a:t>
            </a:r>
            <a:r>
              <a:rPr lang="en-US" sz="2400" b="1" dirty="0" err="1">
                <a:solidFill>
                  <a:schemeClr val="tx2"/>
                </a:solidFill>
              </a:rPr>
              <a:t>Syariah</a:t>
            </a:r>
            <a:r>
              <a:rPr lang="en-US" sz="2400" b="1" dirty="0">
                <a:solidFill>
                  <a:schemeClr val="tx2"/>
                </a:solidFill>
              </a:rPr>
              <a:t> Banking) and some UUS(</a:t>
            </a:r>
            <a:r>
              <a:rPr lang="en-US" sz="2400" b="1" dirty="0" err="1">
                <a:solidFill>
                  <a:schemeClr val="tx2"/>
                </a:solidFill>
              </a:rPr>
              <a:t>Syariah</a:t>
            </a:r>
            <a:r>
              <a:rPr lang="en-US" sz="2400" b="1" dirty="0">
                <a:solidFill>
                  <a:schemeClr val="tx2"/>
                </a:solidFill>
              </a:rPr>
              <a:t> Banking Unit) and BPRS(</a:t>
            </a:r>
            <a:r>
              <a:rPr lang="en-US" sz="2400" b="1" dirty="0" err="1">
                <a:solidFill>
                  <a:schemeClr val="tx2"/>
                </a:solidFill>
              </a:rPr>
              <a:t>Syariah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Rural </a:t>
            </a:r>
            <a:r>
              <a:rPr lang="en-US" sz="2400" b="1" dirty="0">
                <a:solidFill>
                  <a:schemeClr val="tx2"/>
                </a:solidFill>
              </a:rPr>
              <a:t>Banking Finance).</a:t>
            </a:r>
            <a:endParaRPr lang="id-ID" sz="2400" b="1" dirty="0">
              <a:solidFill>
                <a:schemeClr val="tx2"/>
              </a:solidFill>
            </a:endParaRPr>
          </a:p>
          <a:p>
            <a:pPr algn="justLow"/>
            <a:endParaRPr lang="id-ID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42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348880"/>
            <a:ext cx="7408333" cy="3450696"/>
          </a:xfrm>
        </p:spPr>
        <p:txBody>
          <a:bodyPr>
            <a:noAutofit/>
          </a:bodyPr>
          <a:lstStyle/>
          <a:p>
            <a:pPr algn="justLow"/>
            <a:r>
              <a:rPr lang="en-US" b="1" dirty="0"/>
              <a:t>The Islamic financial institution especially the Islamic Bank has been experienced </a:t>
            </a:r>
            <a:r>
              <a:rPr lang="en-US" b="1" dirty="0" smtClean="0"/>
              <a:t> </a:t>
            </a:r>
            <a:r>
              <a:rPr lang="en-US" b="1" dirty="0"/>
              <a:t>by the halal industry in Indonesia. The halal industry has always been connected/related to food and beverage industry</a:t>
            </a:r>
            <a:r>
              <a:rPr lang="en-US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025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/>
            <a:r>
              <a:rPr lang="en-US" b="1" dirty="0"/>
              <a:t>This is </a:t>
            </a:r>
            <a:r>
              <a:rPr lang="en-US" b="1" dirty="0" smtClean="0"/>
              <a:t>not completely </a:t>
            </a:r>
            <a:r>
              <a:rPr lang="en-US" b="1" err="1"/>
              <a:t>wrong</a:t>
            </a:r>
            <a:r>
              <a:rPr lang="en-US" b="1" smtClean="0"/>
              <a:t>, because </a:t>
            </a:r>
            <a:r>
              <a:rPr lang="en-US" b="1" dirty="0"/>
              <a:t>this industry is dominated by this sector</a:t>
            </a:r>
            <a:r>
              <a:rPr lang="en-US" b="1" dirty="0" smtClean="0"/>
              <a:t>. </a:t>
            </a:r>
            <a:r>
              <a:rPr lang="en-US" b="1" dirty="0" err="1" smtClean="0"/>
              <a:t>However,at</a:t>
            </a:r>
            <a:r>
              <a:rPr lang="en-US" b="1" dirty="0" smtClean="0"/>
              <a:t> </a:t>
            </a:r>
            <a:r>
              <a:rPr lang="en-US" b="1" dirty="0"/>
              <a:t>this </a:t>
            </a:r>
            <a:r>
              <a:rPr lang="en-US" b="1" dirty="0" err="1"/>
              <a:t>moment,halal</a:t>
            </a:r>
            <a:r>
              <a:rPr lang="en-US" b="1" dirty="0"/>
              <a:t> industry has been a part of tourism </a:t>
            </a:r>
            <a:r>
              <a:rPr lang="en-US" b="1" dirty="0" err="1"/>
              <a:t>sector,like</a:t>
            </a:r>
            <a:r>
              <a:rPr lang="en-US" b="1" dirty="0"/>
              <a:t> </a:t>
            </a:r>
            <a:r>
              <a:rPr lang="en-US" b="1" dirty="0" err="1"/>
              <a:t>syariah</a:t>
            </a:r>
            <a:r>
              <a:rPr lang="en-US" b="1" dirty="0"/>
              <a:t> </a:t>
            </a:r>
            <a:r>
              <a:rPr lang="en-US" b="1" dirty="0" err="1"/>
              <a:t>hotel,etc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178577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88840"/>
            <a:ext cx="7408333" cy="3450696"/>
          </a:xfrm>
        </p:spPr>
        <p:txBody>
          <a:bodyPr>
            <a:noAutofit/>
          </a:bodyPr>
          <a:lstStyle/>
          <a:p>
            <a:pPr algn="justLow"/>
            <a:r>
              <a:rPr lang="en-US" b="1" dirty="0"/>
              <a:t>In </a:t>
            </a:r>
            <a:r>
              <a:rPr lang="en-US" b="1" dirty="0" smtClean="0"/>
              <a:t>1916,the </a:t>
            </a:r>
            <a:r>
              <a:rPr lang="en-US" b="1" dirty="0"/>
              <a:t>Indonesian government formed the Nation </a:t>
            </a:r>
            <a:r>
              <a:rPr lang="en-US" b="1" dirty="0" err="1" smtClean="0"/>
              <a:t>Committe</a:t>
            </a:r>
            <a:r>
              <a:rPr lang="en-US" b="1" dirty="0" smtClean="0"/>
              <a:t> </a:t>
            </a:r>
            <a:r>
              <a:rPr lang="en-US" b="1" dirty="0"/>
              <a:t>of Islamic </a:t>
            </a:r>
            <a:r>
              <a:rPr lang="en-US" b="1" dirty="0" smtClean="0"/>
              <a:t>Finance </a:t>
            </a:r>
            <a:r>
              <a:rPr lang="en-US" b="1" dirty="0"/>
              <a:t>to coordinate the activities of Islamic Financial institution</a:t>
            </a:r>
            <a:r>
              <a:rPr lang="en-US" b="1" dirty="0" smtClean="0"/>
              <a:t>.</a:t>
            </a:r>
          </a:p>
          <a:p>
            <a:pPr algn="justLow"/>
            <a:r>
              <a:rPr lang="en-US" b="1" dirty="0" smtClean="0"/>
              <a:t>After </a:t>
            </a:r>
            <a:r>
              <a:rPr lang="en-US" b="1" dirty="0"/>
              <a:t>its formation</a:t>
            </a:r>
            <a:r>
              <a:rPr lang="en-US" b="1" dirty="0" smtClean="0"/>
              <a:t>, KNKS </a:t>
            </a:r>
            <a:r>
              <a:rPr lang="en-US" b="1" dirty="0"/>
              <a:t>is now needed to coordinate in the social sector such as zakat &amp; </a:t>
            </a:r>
            <a:r>
              <a:rPr lang="en-US" b="1" dirty="0" err="1"/>
              <a:t>wakaf</a:t>
            </a:r>
            <a:r>
              <a:rPr lang="en-US" b="1" dirty="0"/>
              <a:t> Institution and the halal industry </a:t>
            </a:r>
            <a:r>
              <a:rPr lang="en-US" b="1" dirty="0" err="1"/>
              <a:t>sector.This</a:t>
            </a:r>
            <a:r>
              <a:rPr lang="en-US" b="1" dirty="0"/>
              <a:t> sector has not been covered in this KNKS.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385975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/>
            <a:r>
              <a:rPr lang="en-US" b="1" dirty="0" err="1"/>
              <a:t>Syariah</a:t>
            </a:r>
            <a:r>
              <a:rPr lang="en-US" b="1" dirty="0"/>
              <a:t> </a:t>
            </a:r>
            <a:r>
              <a:rPr lang="en-US" b="1" dirty="0" err="1"/>
              <a:t>Bank,Syariah</a:t>
            </a:r>
            <a:r>
              <a:rPr lang="en-US" b="1" dirty="0"/>
              <a:t> Insurance and </a:t>
            </a:r>
            <a:r>
              <a:rPr lang="en-US" b="1" dirty="0" err="1"/>
              <a:t>Syariah</a:t>
            </a:r>
            <a:r>
              <a:rPr lang="en-US" b="1" dirty="0"/>
              <a:t> </a:t>
            </a:r>
            <a:r>
              <a:rPr lang="en-US" b="1" dirty="0" err="1"/>
              <a:t>multifinance</a:t>
            </a:r>
            <a:r>
              <a:rPr lang="en-US" b="1" dirty="0"/>
              <a:t> are organized and controlled by OJK (Financial Service Authority</a:t>
            </a:r>
            <a:r>
              <a:rPr lang="en-US" b="1" dirty="0" smtClean="0"/>
              <a:t>).</a:t>
            </a:r>
          </a:p>
          <a:p>
            <a:pPr algn="justLow"/>
            <a:r>
              <a:rPr lang="en-US" b="1" dirty="0" smtClean="0"/>
              <a:t> </a:t>
            </a:r>
            <a:r>
              <a:rPr lang="en-US" b="1" dirty="0"/>
              <a:t>Zakat &amp; </a:t>
            </a:r>
            <a:r>
              <a:rPr lang="en-US" b="1" dirty="0" err="1"/>
              <a:t>Wakaf</a:t>
            </a:r>
            <a:r>
              <a:rPr lang="en-US" b="1" dirty="0"/>
              <a:t> as </a:t>
            </a:r>
            <a:r>
              <a:rPr lang="en-US" b="1" dirty="0" smtClean="0"/>
              <a:t>well </a:t>
            </a:r>
            <a:r>
              <a:rPr lang="en-US" b="1" dirty="0"/>
              <a:t>as the Halal Product industry are organized and controlled by Ministry  Of  Religious  Affair.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136396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348880"/>
            <a:ext cx="7408333" cy="3450696"/>
          </a:xfrm>
        </p:spPr>
        <p:txBody>
          <a:bodyPr>
            <a:noAutofit/>
          </a:bodyPr>
          <a:lstStyle/>
          <a:p>
            <a:pPr algn="just"/>
            <a:r>
              <a:rPr lang="en-US" b="1" dirty="0"/>
              <a:t>At this moment</a:t>
            </a:r>
            <a:r>
              <a:rPr lang="en-US" b="1" dirty="0" smtClean="0"/>
              <a:t>, the task of </a:t>
            </a:r>
            <a:r>
              <a:rPr lang="en-US" b="1" dirty="0"/>
              <a:t>Bank Indonesia is to </a:t>
            </a:r>
            <a:r>
              <a:rPr lang="en-US" b="1" dirty="0" smtClean="0"/>
              <a:t>regulate </a:t>
            </a:r>
            <a:r>
              <a:rPr lang="en-US" b="1" dirty="0"/>
              <a:t>Zakat &amp; </a:t>
            </a:r>
            <a:r>
              <a:rPr lang="en-US" b="1" dirty="0" err="1"/>
              <a:t>Wakaf</a:t>
            </a:r>
            <a:r>
              <a:rPr lang="en-US" b="1" dirty="0"/>
              <a:t> as macro economy which is coordinated by the </a:t>
            </a:r>
            <a:r>
              <a:rPr lang="en-US" b="1" dirty="0" err="1"/>
              <a:t>Direktorat</a:t>
            </a:r>
            <a:r>
              <a:rPr lang="en-US" b="1" dirty="0"/>
              <a:t> </a:t>
            </a:r>
            <a:r>
              <a:rPr lang="en-US" b="1" dirty="0" err="1"/>
              <a:t>Ekonomi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Keuangan</a:t>
            </a:r>
            <a:r>
              <a:rPr lang="en-US" b="1" dirty="0"/>
              <a:t> </a:t>
            </a:r>
            <a:r>
              <a:rPr lang="en-US" b="1" dirty="0" err="1"/>
              <a:t>Syariah</a:t>
            </a:r>
            <a:r>
              <a:rPr lang="en-US" b="1" dirty="0"/>
              <a:t> Bank Indonesia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 smtClean="0"/>
              <a:t>The Financing </a:t>
            </a:r>
            <a:r>
              <a:rPr lang="en-US" b="1" dirty="0"/>
              <a:t>in Islamic Finance Institution is </a:t>
            </a:r>
            <a:r>
              <a:rPr lang="en-US" b="1" dirty="0" err="1" smtClean="0"/>
              <a:t>closly</a:t>
            </a:r>
            <a:r>
              <a:rPr lang="en-US" b="1" dirty="0" smtClean="0"/>
              <a:t> </a:t>
            </a:r>
            <a:r>
              <a:rPr lang="en-US" b="1" dirty="0"/>
              <a:t>related to real sector and the object of transaction should be “</a:t>
            </a:r>
            <a:r>
              <a:rPr lang="en-US" b="1" dirty="0" err="1"/>
              <a:t>halal”.The</a:t>
            </a:r>
            <a:r>
              <a:rPr lang="en-US" b="1" dirty="0"/>
              <a:t> halal industry is clearly related with financing/funding in </a:t>
            </a:r>
            <a:r>
              <a:rPr lang="en-US" b="1" dirty="0" err="1"/>
              <a:t>Syariah</a:t>
            </a:r>
            <a:r>
              <a:rPr lang="en-US" b="1" dirty="0"/>
              <a:t> Bank and other Islamic Financial Institution.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321961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It has been determined that Islamic Financial Institution should not finance the </a:t>
            </a:r>
            <a:r>
              <a:rPr lang="en-US" b="1" dirty="0" err="1"/>
              <a:t>unhalal</a:t>
            </a:r>
            <a:r>
              <a:rPr lang="en-US" b="1" dirty="0"/>
              <a:t>(unlawful) industry sector</a:t>
            </a:r>
            <a:r>
              <a:rPr lang="en-US" b="1" dirty="0" smtClean="0"/>
              <a:t>. Because </a:t>
            </a:r>
            <a:r>
              <a:rPr lang="en-US" b="1" dirty="0"/>
              <a:t>of that it should be coordinated with halal Certification Institution in </a:t>
            </a:r>
            <a:r>
              <a:rPr lang="en-US" b="1" dirty="0" err="1"/>
              <a:t>Indonesia.More</a:t>
            </a:r>
            <a:r>
              <a:rPr lang="en-US" b="1" dirty="0"/>
              <a:t> over there is a guarantee law of halal products in Indonesia.</a:t>
            </a:r>
            <a:endParaRPr lang="id-ID" b="1" dirty="0"/>
          </a:p>
          <a:p>
            <a:pPr algn="just"/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177322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163</TotalTime>
  <Words>446</Words>
  <Application>Microsoft Office PowerPoint</Application>
  <PresentationFormat>On-screen Show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Waveform</vt:lpstr>
      <vt:lpstr>The Role of Islamic Finance In Halal Industry Development By Fathurrahman Djamil  Presented  in International Seminar and Conference  Om Halal Industry     Jakarta, February 18, 2020  </vt:lpstr>
      <vt:lpstr>Introduction</vt:lpstr>
      <vt:lpstr>The role of Islamic banking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Islamic Finance In Halal Industry Development</dc:title>
  <dc:creator>rahman</dc:creator>
  <cp:lastModifiedBy>rahman</cp:lastModifiedBy>
  <cp:revision>25</cp:revision>
  <dcterms:created xsi:type="dcterms:W3CDTF">2020-02-14T15:13:11Z</dcterms:created>
  <dcterms:modified xsi:type="dcterms:W3CDTF">2020-02-17T23:09:17Z</dcterms:modified>
</cp:coreProperties>
</file>